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6" r:id="rId2"/>
    <p:sldId id="764" r:id="rId3"/>
    <p:sldId id="802" r:id="rId4"/>
    <p:sldId id="625" r:id="rId5"/>
    <p:sldId id="765" r:id="rId6"/>
    <p:sldId id="803" r:id="rId7"/>
    <p:sldId id="710" r:id="rId8"/>
    <p:sldId id="812" r:id="rId9"/>
    <p:sldId id="768" r:id="rId10"/>
    <p:sldId id="804" r:id="rId11"/>
    <p:sldId id="722" r:id="rId12"/>
    <p:sldId id="800" r:id="rId13"/>
    <p:sldId id="769" r:id="rId14"/>
    <p:sldId id="801" r:id="rId15"/>
    <p:sldId id="776" r:id="rId16"/>
    <p:sldId id="777" r:id="rId17"/>
    <p:sldId id="793" r:id="rId18"/>
    <p:sldId id="794" r:id="rId19"/>
    <p:sldId id="795" r:id="rId20"/>
    <p:sldId id="778" r:id="rId21"/>
    <p:sldId id="779" r:id="rId22"/>
    <p:sldId id="796" r:id="rId23"/>
    <p:sldId id="780" r:id="rId24"/>
    <p:sldId id="736" r:id="rId25"/>
    <p:sldId id="797" r:id="rId26"/>
    <p:sldId id="798" r:id="rId27"/>
    <p:sldId id="781" r:id="rId28"/>
    <p:sldId id="782" r:id="rId29"/>
    <p:sldId id="783" r:id="rId30"/>
    <p:sldId id="784" r:id="rId31"/>
    <p:sldId id="799" r:id="rId32"/>
    <p:sldId id="760" r:id="rId33"/>
    <p:sldId id="805" r:id="rId34"/>
    <p:sldId id="785" r:id="rId35"/>
    <p:sldId id="786" r:id="rId36"/>
    <p:sldId id="787" r:id="rId37"/>
    <p:sldId id="770" r:id="rId38"/>
    <p:sldId id="774" r:id="rId39"/>
    <p:sldId id="790" r:id="rId40"/>
    <p:sldId id="791" r:id="rId41"/>
    <p:sldId id="788" r:id="rId42"/>
    <p:sldId id="806" r:id="rId43"/>
    <p:sldId id="792" r:id="rId44"/>
    <p:sldId id="807" r:id="rId45"/>
    <p:sldId id="808" r:id="rId46"/>
    <p:sldId id="813" r:id="rId47"/>
    <p:sldId id="809" r:id="rId48"/>
    <p:sldId id="810"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6" autoAdjust="0"/>
    <p:restoredTop sz="94434" autoAdjust="0"/>
  </p:normalViewPr>
  <p:slideViewPr>
    <p:cSldViewPr snapToGrid="0">
      <p:cViewPr varScale="1">
        <p:scale>
          <a:sx n="67" d="100"/>
          <a:sy n="67" d="100"/>
        </p:scale>
        <p:origin x="678" y="60"/>
      </p:cViewPr>
      <p:guideLst/>
    </p:cSldViewPr>
  </p:slideViewPr>
  <p:outlineViewPr>
    <p:cViewPr>
      <p:scale>
        <a:sx n="33" d="100"/>
        <a:sy n="33" d="100"/>
      </p:scale>
      <p:origin x="0" y="-2092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0864E-D2FC-4C2C-80E8-7F8255E5AACF}" type="datetimeFigureOut">
              <a:rPr lang="en-US" smtClean="0"/>
              <a:t>7/19/2015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02EAFE-E66B-4353-9678-AEE9A3F62A34}" type="slidenum">
              <a:rPr lang="en-US" smtClean="0"/>
              <a:t>‹#›</a:t>
            </a:fld>
            <a:endParaRPr lang="en-US"/>
          </a:p>
        </p:txBody>
      </p:sp>
    </p:spTree>
    <p:extLst>
      <p:ext uri="{BB962C8B-B14F-4D97-AF65-F5344CB8AC3E}">
        <p14:creationId xmlns:p14="http://schemas.microsoft.com/office/powerpoint/2010/main" val="1086335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502758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41337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AD45C1-55F1-4D5B-AC55-ED38F741371F}" type="datetimeFigureOut">
              <a:rPr lang="en-US" smtClean="0"/>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376959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AD45C1-55F1-4D5B-AC55-ED38F741371F}" type="datetimeFigureOut">
              <a:rPr lang="en-US" smtClean="0"/>
              <a:t>7/19/2015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416086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AD45C1-55F1-4D5B-AC55-ED38F741371F}" type="datetimeFigureOut">
              <a:rPr lang="en-US" smtClean="0"/>
              <a:t>7/19/2015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509208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AD45C1-55F1-4D5B-AC55-ED38F741371F}" type="datetimeFigureOut">
              <a:rPr lang="en-US" smtClean="0"/>
              <a:t>7/19/2015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3713756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AD45C1-55F1-4D5B-AC55-ED38F741371F}" type="datetimeFigureOut">
              <a:rPr lang="en-US" smtClean="0"/>
              <a:t>7/19/2015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220176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AD45C1-55F1-4D5B-AC55-ED38F741371F}" type="datetimeFigureOut">
              <a:rPr lang="en-US" smtClean="0"/>
              <a:t>7/19/2015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274605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AD45C1-55F1-4D5B-AC55-ED38F741371F}" type="datetimeFigureOut">
              <a:rPr lang="en-US" smtClean="0"/>
              <a:t>7/19/2015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955645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1245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3825620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D45C1-55F1-4D5B-AC55-ED38F741371F}" type="datetimeFigureOut">
              <a:rPr lang="en-US" smtClean="0"/>
              <a:t>7/19/2015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9EAEFA-9CDE-4B0E-B23D-D408B50DEA3D}" type="slidenum">
              <a:rPr lang="en-US" smtClean="0"/>
              <a:t>‹#›</a:t>
            </a:fld>
            <a:endParaRPr lang="en-US"/>
          </a:p>
        </p:txBody>
      </p:sp>
    </p:spTree>
    <p:extLst>
      <p:ext uri="{BB962C8B-B14F-4D97-AF65-F5344CB8AC3E}">
        <p14:creationId xmlns:p14="http://schemas.microsoft.com/office/powerpoint/2010/main" val="39752626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My Soul Longs</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Psalm 84</a:t>
            </a:r>
            <a:endParaRPr lang="en-US" sz="3200" dirty="0">
              <a:solidFill>
                <a:srgbClr val="FFFF00"/>
              </a:solidFill>
            </a:endParaRPr>
          </a:p>
        </p:txBody>
      </p:sp>
    </p:spTree>
    <p:extLst>
      <p:ext uri="{BB962C8B-B14F-4D97-AF65-F5344CB8AC3E}">
        <p14:creationId xmlns:p14="http://schemas.microsoft.com/office/powerpoint/2010/main" val="115701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Soul Longs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813892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00B0F0"/>
                </a:solidFill>
              </a:rPr>
              <a:t>Introduction</a:t>
            </a:r>
            <a:endParaRPr lang="en-US" dirty="0"/>
          </a:p>
        </p:txBody>
      </p:sp>
      <p:sp>
        <p:nvSpPr>
          <p:cNvPr id="3" name="Content Placeholder 2"/>
          <p:cNvSpPr>
            <a:spLocks noGrp="1"/>
          </p:cNvSpPr>
          <p:nvPr>
            <p:ph idx="1"/>
          </p:nvPr>
        </p:nvSpPr>
        <p:spPr>
          <a:xfrm>
            <a:off x="838200" y="1825625"/>
            <a:ext cx="6076950" cy="4351338"/>
          </a:xfrm>
        </p:spPr>
        <p:txBody>
          <a:bodyPr>
            <a:normAutofit/>
          </a:bodyPr>
          <a:lstStyle/>
          <a:p>
            <a:pPr marL="0" indent="0">
              <a:buNone/>
            </a:pPr>
            <a:r>
              <a:rPr lang="en-US" sz="3200" dirty="0" smtClean="0"/>
              <a:t>Back in 1965, Mick Jagger noticed the problem, but seems to have left it unresolved to this day.</a:t>
            </a:r>
          </a:p>
          <a:p>
            <a:pPr marL="0" indent="0">
              <a:buNone/>
            </a:pPr>
            <a:r>
              <a:rPr lang="en-US" sz="3200" i="1" dirty="0">
                <a:solidFill>
                  <a:srgbClr val="00CC00"/>
                </a:solidFill>
              </a:rPr>
              <a:t>I can't get no satisfaction</a:t>
            </a:r>
            <a:br>
              <a:rPr lang="en-US" sz="3200" i="1" dirty="0">
                <a:solidFill>
                  <a:srgbClr val="00CC00"/>
                </a:solidFill>
              </a:rPr>
            </a:br>
            <a:r>
              <a:rPr lang="en-US" sz="3200" i="1" dirty="0" smtClean="0">
                <a:solidFill>
                  <a:srgbClr val="00CC00"/>
                </a:solidFill>
              </a:rPr>
              <a:t>I </a:t>
            </a:r>
            <a:r>
              <a:rPr lang="en-US" sz="3200" i="1" dirty="0">
                <a:solidFill>
                  <a:srgbClr val="00CC00"/>
                </a:solidFill>
              </a:rPr>
              <a:t>can't get no satisfaction</a:t>
            </a:r>
            <a:br>
              <a:rPr lang="en-US" sz="3200" i="1" dirty="0">
                <a:solidFill>
                  <a:srgbClr val="00CC00"/>
                </a:solidFill>
              </a:rPr>
            </a:br>
            <a:r>
              <a:rPr lang="en-US" sz="3200" i="1" dirty="0">
                <a:solidFill>
                  <a:srgbClr val="00CC00"/>
                </a:solidFill>
              </a:rPr>
              <a:t> </a:t>
            </a:r>
            <a:r>
              <a:rPr lang="en-US" sz="3200" i="1" dirty="0" smtClean="0">
                <a:solidFill>
                  <a:srgbClr val="00CC00"/>
                </a:solidFill>
              </a:rPr>
              <a:t>    </a:t>
            </a:r>
            <a:r>
              <a:rPr lang="en-US" sz="3200" i="1" dirty="0" err="1" smtClean="0">
                <a:solidFill>
                  <a:srgbClr val="00CC00"/>
                </a:solidFill>
              </a:rPr>
              <a:t>'Cause</a:t>
            </a:r>
            <a:r>
              <a:rPr lang="en-US" sz="3200" i="1" dirty="0" smtClean="0">
                <a:solidFill>
                  <a:srgbClr val="00CC00"/>
                </a:solidFill>
              </a:rPr>
              <a:t> </a:t>
            </a:r>
            <a:r>
              <a:rPr lang="en-US" sz="3200" i="1" dirty="0">
                <a:solidFill>
                  <a:srgbClr val="00CC00"/>
                </a:solidFill>
              </a:rPr>
              <a:t>I try and I try and I </a:t>
            </a:r>
            <a:r>
              <a:rPr lang="en-US" sz="3200" i="1" dirty="0" smtClean="0">
                <a:solidFill>
                  <a:srgbClr val="00CC00"/>
                </a:solidFill>
              </a:rPr>
              <a:t>try and </a:t>
            </a:r>
            <a:r>
              <a:rPr lang="en-US" sz="3200" i="1" dirty="0">
                <a:solidFill>
                  <a:srgbClr val="00CC00"/>
                </a:solidFill>
              </a:rPr>
              <a:t>I </a:t>
            </a:r>
            <a:r>
              <a:rPr lang="en-US" sz="3200" i="1" dirty="0" smtClean="0">
                <a:solidFill>
                  <a:srgbClr val="00CC00"/>
                </a:solidFill>
              </a:rPr>
              <a:t>try</a:t>
            </a:r>
            <a:br>
              <a:rPr lang="en-US" sz="3200" i="1" dirty="0" smtClean="0">
                <a:solidFill>
                  <a:srgbClr val="00CC00"/>
                </a:solidFill>
              </a:rPr>
            </a:br>
            <a:r>
              <a:rPr lang="en-US" sz="3200" i="1" dirty="0" smtClean="0">
                <a:solidFill>
                  <a:srgbClr val="00CC00"/>
                </a:solidFill>
              </a:rPr>
              <a:t>     I can't get no, I can't get no</a:t>
            </a:r>
            <a:br>
              <a:rPr lang="en-US" sz="3200" i="1" dirty="0" smtClean="0">
                <a:solidFill>
                  <a:srgbClr val="00CC00"/>
                </a:solidFill>
              </a:rPr>
            </a:b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557" y="1690689"/>
            <a:ext cx="4236243" cy="2824162"/>
          </a:xfrm>
          <a:prstGeom prst="rect">
            <a:avLst/>
          </a:prstGeom>
        </p:spPr>
      </p:pic>
    </p:spTree>
    <p:extLst>
      <p:ext uri="{BB962C8B-B14F-4D97-AF65-F5344CB8AC3E}">
        <p14:creationId xmlns:p14="http://schemas.microsoft.com/office/powerpoint/2010/main" val="2976552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00B0F0"/>
                </a:solidFill>
              </a:rPr>
              <a:t>Introduction</a:t>
            </a:r>
            <a:endParaRPr lang="en-US" dirty="0">
              <a:solidFill>
                <a:srgbClr val="FFFF00"/>
              </a:solidFill>
            </a:endParaRPr>
          </a:p>
        </p:txBody>
      </p:sp>
      <p:sp>
        <p:nvSpPr>
          <p:cNvPr id="3" name="Content Placeholder 2"/>
          <p:cNvSpPr>
            <a:spLocks noGrp="1"/>
          </p:cNvSpPr>
          <p:nvPr>
            <p:ph idx="1"/>
          </p:nvPr>
        </p:nvSpPr>
        <p:spPr>
          <a:xfrm>
            <a:off x="3714751" y="1690688"/>
            <a:ext cx="7639050" cy="4351338"/>
          </a:xfrm>
        </p:spPr>
        <p:txBody>
          <a:bodyPr>
            <a:normAutofit/>
          </a:bodyPr>
          <a:lstStyle/>
          <a:p>
            <a:pPr marL="0" indent="0">
              <a:buNone/>
            </a:pPr>
            <a:r>
              <a:rPr lang="en-US" sz="3200" i="1" dirty="0" smtClean="0">
                <a:solidFill>
                  <a:srgbClr val="00CC00"/>
                </a:solidFill>
              </a:rPr>
              <a:t>We are created with a vacuum that can only be filled by God.  We may try to fill it with other things; but what we are really thirsty for is Him, and we won’t be satisfied until we come into fellowship with Him allowing Him to satisfy the deepest need of our lives.</a:t>
            </a:r>
          </a:p>
          <a:p>
            <a:pPr marL="0" indent="0" algn="r">
              <a:buNone/>
            </a:pPr>
            <a:r>
              <a:rPr lang="en-US" sz="3200" i="1" dirty="0" smtClean="0">
                <a:solidFill>
                  <a:srgbClr val="00CC00"/>
                </a:solidFill>
              </a:rPr>
              <a:t>– Chuck Smith (1927 – 2013)</a:t>
            </a:r>
            <a:endParaRPr lang="en-US" sz="3200" i="1" dirty="0">
              <a:solidFill>
                <a:srgbClr val="00CC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690688"/>
            <a:ext cx="2795752" cy="2895600"/>
          </a:xfrm>
          <a:prstGeom prst="rect">
            <a:avLst/>
          </a:prstGeom>
        </p:spPr>
      </p:pic>
    </p:spTree>
    <p:extLst>
      <p:ext uri="{BB962C8B-B14F-4D97-AF65-F5344CB8AC3E}">
        <p14:creationId xmlns:p14="http://schemas.microsoft.com/office/powerpoint/2010/main" val="2084347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00B0F0"/>
                </a:solidFill>
              </a:rPr>
              <a:t>Introduction</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6837" y="1690688"/>
            <a:ext cx="9458325" cy="4729163"/>
          </a:xfrm>
        </p:spPr>
      </p:pic>
    </p:spTree>
    <p:extLst>
      <p:ext uri="{BB962C8B-B14F-4D97-AF65-F5344CB8AC3E}">
        <p14:creationId xmlns:p14="http://schemas.microsoft.com/office/powerpoint/2010/main" val="695922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t>Great </a:t>
            </a:r>
            <a:r>
              <a:rPr lang="en-US" sz="3200" dirty="0" smtClean="0"/>
              <a:t>thought, and </a:t>
            </a:r>
            <a:endParaRPr lang="en-US" sz="3200" dirty="0" smtClean="0"/>
          </a:p>
          <a:p>
            <a:r>
              <a:rPr lang="en-US" sz="3200" dirty="0" smtClean="0"/>
              <a:t>Pascal </a:t>
            </a:r>
            <a:r>
              <a:rPr lang="en-US" sz="3200" dirty="0"/>
              <a:t>doubtless would </a:t>
            </a:r>
            <a:r>
              <a:rPr lang="en-US" sz="3200" dirty="0" smtClean="0"/>
              <a:t>have </a:t>
            </a:r>
            <a:r>
              <a:rPr lang="en-US" sz="3200" dirty="0" smtClean="0"/>
              <a:t>agreed.</a:t>
            </a:r>
          </a:p>
          <a:p>
            <a:r>
              <a:rPr lang="en-US" sz="3200" dirty="0" smtClean="0"/>
              <a:t>It’s doubtful </a:t>
            </a:r>
            <a:r>
              <a:rPr lang="en-US" sz="3200" dirty="0" smtClean="0"/>
              <a:t>he actually said those words</a:t>
            </a:r>
            <a:r>
              <a:rPr lang="en-US" sz="3200" dirty="0" smtClean="0"/>
              <a:t>.</a:t>
            </a:r>
            <a:endParaRPr lang="en-US" sz="3200" dirty="0" smtClean="0"/>
          </a:p>
        </p:txBody>
      </p:sp>
    </p:spTree>
    <p:extLst>
      <p:ext uri="{BB962C8B-B14F-4D97-AF65-F5344CB8AC3E}">
        <p14:creationId xmlns:p14="http://schemas.microsoft.com/office/powerpoint/2010/main" val="30386411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B0F0"/>
                </a:solidFill>
              </a:rPr>
              <a:t>Introduction</a:t>
            </a:r>
            <a:endParaRPr lang="en-US" dirty="0"/>
          </a:p>
        </p:txBody>
      </p:sp>
      <p:sp>
        <p:nvSpPr>
          <p:cNvPr id="3" name="Content Placeholder 2"/>
          <p:cNvSpPr>
            <a:spLocks noGrp="1"/>
          </p:cNvSpPr>
          <p:nvPr>
            <p:ph idx="1"/>
          </p:nvPr>
        </p:nvSpPr>
        <p:spPr>
          <a:xfrm>
            <a:off x="4014788" y="1825625"/>
            <a:ext cx="7339012" cy="4351338"/>
          </a:xfrm>
        </p:spPr>
        <p:txBody>
          <a:bodyPr>
            <a:noAutofit/>
          </a:bodyPr>
          <a:lstStyle/>
          <a:p>
            <a:r>
              <a:rPr lang="en-US" sz="3200" dirty="0"/>
              <a:t>Pascal contemplated the universal human desire – and universal inability – to find fulfillment in this world.</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3084703" cy="3289300"/>
          </a:xfrm>
          <a:prstGeom prst="rect">
            <a:avLst/>
          </a:prstGeom>
        </p:spPr>
      </p:pic>
    </p:spTree>
    <p:extLst>
      <p:ext uri="{BB962C8B-B14F-4D97-AF65-F5344CB8AC3E}">
        <p14:creationId xmlns:p14="http://schemas.microsoft.com/office/powerpoint/2010/main" val="393122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B0F0"/>
                </a:solidFill>
              </a:rPr>
              <a:t>Introduction</a:t>
            </a:r>
            <a:endParaRPr lang="en-US" dirty="0"/>
          </a:p>
        </p:txBody>
      </p:sp>
      <p:sp>
        <p:nvSpPr>
          <p:cNvPr id="3" name="Content Placeholder 2"/>
          <p:cNvSpPr>
            <a:spLocks noGrp="1"/>
          </p:cNvSpPr>
          <p:nvPr>
            <p:ph idx="1"/>
          </p:nvPr>
        </p:nvSpPr>
        <p:spPr>
          <a:xfrm>
            <a:off x="4014788" y="1825625"/>
            <a:ext cx="7339012" cy="4351338"/>
          </a:xfrm>
        </p:spPr>
        <p:txBody>
          <a:bodyPr>
            <a:noAutofit/>
          </a:bodyPr>
          <a:lstStyle/>
          <a:p>
            <a:pPr marL="0" indent="0">
              <a:buNone/>
            </a:pPr>
            <a:r>
              <a:rPr lang="en-US" sz="3200" i="1" dirty="0">
                <a:solidFill>
                  <a:srgbClr val="00CC00"/>
                </a:solidFill>
              </a:rPr>
              <a:t>What is it then that this desire and this inability proclaim to us, but that there was once in man a true happiness of which there now remain to him only the mark and empty trace, which he in vain tries to fill from all his surroundings, seeking from things absent the help he does not obtain in things present</a:t>
            </a:r>
            <a:r>
              <a:rPr lang="en-US" sz="3200" i="1" dirty="0" smtClean="0">
                <a:solidFill>
                  <a:srgbClr val="00CC00"/>
                </a:solidFill>
              </a:rPr>
              <a:t>?</a:t>
            </a:r>
          </a:p>
          <a:p>
            <a:pPr marL="0" indent="0" algn="r">
              <a:buNone/>
            </a:pPr>
            <a:r>
              <a:rPr lang="en-US" sz="3200" i="1" dirty="0" smtClean="0">
                <a:solidFill>
                  <a:srgbClr val="00CC00"/>
                </a:solidFill>
              </a:rPr>
              <a:t>– Blaise Pascal (1623 – 1662</a:t>
            </a:r>
            <a:r>
              <a:rPr lang="en-US" sz="3200" i="1" dirty="0">
                <a:solidFill>
                  <a:srgbClr val="00CC00"/>
                </a:solidFill>
              </a:rPr>
              <a:t>), </a:t>
            </a:r>
            <a:r>
              <a:rPr lang="en-US" sz="3200" dirty="0" err="1" smtClean="0">
                <a:solidFill>
                  <a:srgbClr val="00CC00"/>
                </a:solidFill>
              </a:rPr>
              <a:t>Pensées</a:t>
            </a:r>
            <a:r>
              <a:rPr lang="en-US" sz="3200" dirty="0" smtClean="0">
                <a:solidFill>
                  <a:srgbClr val="00CC00"/>
                </a:solidFill>
              </a:rPr>
              <a:t> 425</a:t>
            </a:r>
            <a:endParaRPr lang="en-US" sz="3200"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3084703" cy="3289300"/>
          </a:xfrm>
          <a:prstGeom prst="rect">
            <a:avLst/>
          </a:prstGeom>
        </p:spPr>
      </p:pic>
    </p:spTree>
    <p:extLst>
      <p:ext uri="{BB962C8B-B14F-4D97-AF65-F5344CB8AC3E}">
        <p14:creationId xmlns:p14="http://schemas.microsoft.com/office/powerpoint/2010/main" val="1509158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B0F0"/>
                </a:solidFill>
              </a:rPr>
              <a:t>Introduction</a:t>
            </a:r>
            <a:endParaRPr lang="en-US" dirty="0"/>
          </a:p>
        </p:txBody>
      </p:sp>
      <p:sp>
        <p:nvSpPr>
          <p:cNvPr id="3" name="Content Placeholder 2"/>
          <p:cNvSpPr>
            <a:spLocks noGrp="1"/>
          </p:cNvSpPr>
          <p:nvPr>
            <p:ph idx="1"/>
          </p:nvPr>
        </p:nvSpPr>
        <p:spPr>
          <a:xfrm>
            <a:off x="4014788" y="1825625"/>
            <a:ext cx="7339012" cy="4351338"/>
          </a:xfrm>
        </p:spPr>
        <p:txBody>
          <a:bodyPr>
            <a:noAutofit/>
          </a:bodyPr>
          <a:lstStyle/>
          <a:p>
            <a:pPr marL="0" indent="0">
              <a:buNone/>
            </a:pPr>
            <a:r>
              <a:rPr lang="en-US" sz="3200" i="1" dirty="0">
                <a:solidFill>
                  <a:srgbClr val="00CC00"/>
                </a:solidFill>
              </a:rPr>
              <a:t>But these are all inadequate, because the infinite abyss can only be filled by an infinite and immutable object, that is to say, only by God Himself.</a:t>
            </a:r>
          </a:p>
          <a:p>
            <a:pPr marL="0" indent="0" algn="r">
              <a:buNone/>
            </a:pPr>
            <a:r>
              <a:rPr lang="en-US" sz="3200" i="1" dirty="0">
                <a:solidFill>
                  <a:srgbClr val="00CC00"/>
                </a:solidFill>
              </a:rPr>
              <a:t>– Blaise Pascal (1623 – 1662), </a:t>
            </a:r>
            <a:r>
              <a:rPr lang="en-US" sz="3200" dirty="0" err="1">
                <a:solidFill>
                  <a:srgbClr val="00CC00"/>
                </a:solidFill>
              </a:rPr>
              <a:t>Pensées</a:t>
            </a:r>
            <a:r>
              <a:rPr lang="en-US" sz="3200" dirty="0">
                <a:solidFill>
                  <a:srgbClr val="00CC00"/>
                </a:solidFill>
              </a:rPr>
              <a:t> 425</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3084703" cy="3289300"/>
          </a:xfrm>
          <a:prstGeom prst="rect">
            <a:avLst/>
          </a:prstGeom>
        </p:spPr>
      </p:pic>
    </p:spTree>
    <p:extLst>
      <p:ext uri="{BB962C8B-B14F-4D97-AF65-F5344CB8AC3E}">
        <p14:creationId xmlns:p14="http://schemas.microsoft.com/office/powerpoint/2010/main" val="4219738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t>Mick Jagger might benefit from listening to Chuck Smith. </a:t>
            </a:r>
          </a:p>
          <a:p>
            <a:r>
              <a:rPr lang="en-US" sz="3200" dirty="0" smtClean="0"/>
              <a:t>Or pseudo-Pascal quotations.</a:t>
            </a:r>
          </a:p>
          <a:p>
            <a:r>
              <a:rPr lang="en-US" sz="3200" dirty="0" smtClean="0"/>
              <a:t>Or reading the real Pascal.</a:t>
            </a:r>
          </a:p>
          <a:p>
            <a:r>
              <a:rPr lang="en-US" sz="3200" dirty="0" smtClean="0"/>
              <a:t>Or C. S. Lewis.</a:t>
            </a:r>
            <a:endParaRPr lang="en-US" sz="3200" dirty="0"/>
          </a:p>
        </p:txBody>
      </p:sp>
    </p:spTree>
    <p:extLst>
      <p:ext uri="{BB962C8B-B14F-4D97-AF65-F5344CB8AC3E}">
        <p14:creationId xmlns:p14="http://schemas.microsoft.com/office/powerpoint/2010/main" val="2104230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B0F0"/>
                </a:solidFill>
              </a:rPr>
              <a:t>Introduction</a:t>
            </a:r>
            <a:endParaRPr lang="en-US" dirty="0"/>
          </a:p>
        </p:txBody>
      </p:sp>
      <p:sp>
        <p:nvSpPr>
          <p:cNvPr id="3" name="Content Placeholder 2"/>
          <p:cNvSpPr>
            <a:spLocks noGrp="1"/>
          </p:cNvSpPr>
          <p:nvPr>
            <p:ph idx="1"/>
          </p:nvPr>
        </p:nvSpPr>
        <p:spPr>
          <a:xfrm>
            <a:off x="3871912" y="1825625"/>
            <a:ext cx="7481887" cy="4351338"/>
          </a:xfrm>
        </p:spPr>
        <p:txBody>
          <a:bodyPr>
            <a:normAutofit/>
          </a:bodyPr>
          <a:lstStyle/>
          <a:p>
            <a:pPr marL="0" indent="0">
              <a:buNone/>
            </a:pPr>
            <a:r>
              <a:rPr lang="en-US" sz="3200" i="1" dirty="0" smtClean="0">
                <a:solidFill>
                  <a:srgbClr val="00CC00"/>
                </a:solidFill>
              </a:rPr>
              <a:t>Creatures </a:t>
            </a:r>
            <a:r>
              <a:rPr lang="en-US" sz="3200" i="1" dirty="0">
                <a:solidFill>
                  <a:srgbClr val="00CC00"/>
                </a:solidFill>
              </a:rPr>
              <a:t>are not born with desires unless satisfaction for those desires exist.  A baby feels hunger: well, there is such a thing as food.  A duckling wants to swim: well, there is such a thing as </a:t>
            </a:r>
            <a:r>
              <a:rPr lang="en-US" sz="3200" i="1" dirty="0" smtClean="0">
                <a:solidFill>
                  <a:srgbClr val="00CC00"/>
                </a:solidFill>
              </a:rPr>
              <a:t>water</a:t>
            </a:r>
            <a:r>
              <a:rPr lang="en-US" sz="3200" i="1" dirty="0">
                <a:solidFill>
                  <a:srgbClr val="00CC00"/>
                </a:solidFill>
              </a:rPr>
              <a:t> </a:t>
            </a:r>
            <a:r>
              <a:rPr lang="en-US" sz="3200" i="1" dirty="0" smtClean="0">
                <a:solidFill>
                  <a:srgbClr val="00CC00"/>
                </a:solidFill>
              </a:rPr>
              <a:t>…</a:t>
            </a:r>
          </a:p>
          <a:p>
            <a:pPr marL="0" indent="0" algn="r">
              <a:buNone/>
            </a:pPr>
            <a:r>
              <a:rPr lang="en-US" sz="3200" i="1" dirty="0" smtClean="0">
                <a:solidFill>
                  <a:srgbClr val="00CC00"/>
                </a:solidFill>
              </a:rPr>
              <a:t>– C. S. Lewis (1898 – 1963)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2905125" cy="3429000"/>
          </a:xfrm>
          <a:prstGeom prst="rect">
            <a:avLst/>
          </a:prstGeom>
        </p:spPr>
      </p:pic>
    </p:spTree>
    <p:extLst>
      <p:ext uri="{BB962C8B-B14F-4D97-AF65-F5344CB8AC3E}">
        <p14:creationId xmlns:p14="http://schemas.microsoft.com/office/powerpoint/2010/main" val="19838468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B0F0"/>
                </a:solidFill>
              </a:rPr>
              <a:t>Introduction</a:t>
            </a:r>
            <a:endParaRPr lang="en-US" dirty="0"/>
          </a:p>
        </p:txBody>
      </p:sp>
      <p:sp>
        <p:nvSpPr>
          <p:cNvPr id="3" name="Content Placeholder 2"/>
          <p:cNvSpPr>
            <a:spLocks noGrp="1"/>
          </p:cNvSpPr>
          <p:nvPr>
            <p:ph idx="1"/>
          </p:nvPr>
        </p:nvSpPr>
        <p:spPr>
          <a:xfrm>
            <a:off x="3871912" y="1825625"/>
            <a:ext cx="7481887" cy="4351338"/>
          </a:xfrm>
        </p:spPr>
        <p:txBody>
          <a:bodyPr>
            <a:normAutofit/>
          </a:bodyPr>
          <a:lstStyle/>
          <a:p>
            <a:pPr marL="0" indent="0">
              <a:buNone/>
            </a:pPr>
            <a:r>
              <a:rPr lang="en-US" sz="3200" i="1" dirty="0" smtClean="0">
                <a:solidFill>
                  <a:srgbClr val="00CC00"/>
                </a:solidFill>
              </a:rPr>
              <a:t>… If </a:t>
            </a:r>
            <a:r>
              <a:rPr lang="en-US" sz="3200" i="1" dirty="0">
                <a:solidFill>
                  <a:srgbClr val="00CC00"/>
                </a:solidFill>
              </a:rPr>
              <a:t>I find in myself a desire which no experience in this world can satisfy, the most probable explanation is that I was made for another world.  </a:t>
            </a:r>
          </a:p>
          <a:p>
            <a:pPr marL="0" indent="0" algn="r">
              <a:buNone/>
            </a:pPr>
            <a:r>
              <a:rPr lang="en-US" sz="3200" i="1" dirty="0" smtClean="0">
                <a:solidFill>
                  <a:srgbClr val="00CC00"/>
                </a:solidFill>
              </a:rPr>
              <a:t>– C. S. Lewis (1898 – 1963)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2905125" cy="3429000"/>
          </a:xfrm>
          <a:prstGeom prst="rect">
            <a:avLst/>
          </a:prstGeom>
        </p:spPr>
      </p:pic>
    </p:spTree>
    <p:extLst>
      <p:ext uri="{BB962C8B-B14F-4D97-AF65-F5344CB8AC3E}">
        <p14:creationId xmlns:p14="http://schemas.microsoft.com/office/powerpoint/2010/main" val="35055514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B0F0"/>
                </a:solidFill>
              </a:rPr>
              <a:t>Introduction</a:t>
            </a:r>
            <a:endParaRPr lang="en-US" dirty="0"/>
          </a:p>
        </p:txBody>
      </p:sp>
      <p:sp>
        <p:nvSpPr>
          <p:cNvPr id="3" name="Content Placeholder 2"/>
          <p:cNvSpPr>
            <a:spLocks noGrp="1"/>
          </p:cNvSpPr>
          <p:nvPr>
            <p:ph idx="1"/>
          </p:nvPr>
        </p:nvSpPr>
        <p:spPr>
          <a:xfrm>
            <a:off x="3871912" y="1825625"/>
            <a:ext cx="7481887" cy="4351338"/>
          </a:xfrm>
        </p:spPr>
        <p:txBody>
          <a:bodyPr>
            <a:normAutofit/>
          </a:bodyPr>
          <a:lstStyle/>
          <a:p>
            <a:pPr marL="0" indent="0">
              <a:buNone/>
            </a:pPr>
            <a:r>
              <a:rPr lang="en-US" sz="3200" i="1" dirty="0">
                <a:solidFill>
                  <a:srgbClr val="00CC00"/>
                </a:solidFill>
              </a:rPr>
              <a:t>If none of my earthly pleasures satisfy it, that does not prove that the universe is a fraud.  Probably earthly pleasures were never meant to satisfy it, but only to arouse it, to suggest the real thing.</a:t>
            </a:r>
          </a:p>
          <a:p>
            <a:pPr marL="0" indent="0" algn="r">
              <a:buNone/>
            </a:pPr>
            <a:r>
              <a:rPr lang="en-US" sz="3200" i="1" dirty="0" smtClean="0">
                <a:solidFill>
                  <a:srgbClr val="00CC00"/>
                </a:solidFill>
              </a:rPr>
              <a:t>– C. S. Lewis (1898 – 1963)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2905125" cy="3429000"/>
          </a:xfrm>
          <a:prstGeom prst="rect">
            <a:avLst/>
          </a:prstGeom>
        </p:spPr>
      </p:pic>
    </p:spTree>
    <p:extLst>
      <p:ext uri="{BB962C8B-B14F-4D97-AF65-F5344CB8AC3E}">
        <p14:creationId xmlns:p14="http://schemas.microsoft.com/office/powerpoint/2010/main" val="26843043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t>The composer of </a:t>
            </a:r>
            <a:r>
              <a:rPr lang="en-US" sz="3200" dirty="0" smtClean="0">
                <a:solidFill>
                  <a:srgbClr val="FFFF00"/>
                </a:solidFill>
              </a:rPr>
              <a:t>Psalm 84 </a:t>
            </a:r>
            <a:r>
              <a:rPr lang="en-US" sz="3200" dirty="0" smtClean="0"/>
              <a:t>found the real thing.</a:t>
            </a:r>
          </a:p>
          <a:p>
            <a:r>
              <a:rPr lang="en-US" sz="3200" dirty="0" smtClean="0"/>
              <a:t>Let’s read that psalm.</a:t>
            </a:r>
            <a:endParaRPr lang="en-US" sz="3200" dirty="0"/>
          </a:p>
        </p:txBody>
      </p:sp>
    </p:spTree>
    <p:extLst>
      <p:ext uri="{BB962C8B-B14F-4D97-AF65-F5344CB8AC3E}">
        <p14:creationId xmlns:p14="http://schemas.microsoft.com/office/powerpoint/2010/main" val="2240826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Soul Longs     </a:t>
            </a:r>
            <a:r>
              <a:rPr lang="en-US" dirty="0" smtClean="0">
                <a:solidFill>
                  <a:srgbClr val="FFFF00"/>
                </a:solidFill>
              </a:rPr>
              <a:t>Psalm 84:1-2</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629198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84:1-2</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Several times a year – Passover, Pentecost and Tabernacles – pilgrims would make their way to Jerusalem.</a:t>
            </a:r>
          </a:p>
          <a:p>
            <a:r>
              <a:rPr lang="en-US" sz="3200" dirty="0" smtClean="0"/>
              <a:t>The writer of this psalm looked forward to that.</a:t>
            </a:r>
            <a:endParaRPr lang="en-US" sz="3200" dirty="0"/>
          </a:p>
        </p:txBody>
      </p:sp>
    </p:spTree>
    <p:extLst>
      <p:ext uri="{BB962C8B-B14F-4D97-AF65-F5344CB8AC3E}">
        <p14:creationId xmlns:p14="http://schemas.microsoft.com/office/powerpoint/2010/main" val="28550362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84:1-2</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He not only loved the Temple.</a:t>
            </a:r>
          </a:p>
          <a:p>
            <a:r>
              <a:rPr lang="en-US" sz="3200" dirty="0" smtClean="0"/>
              <a:t>He deeply loved the God he worshiped there.</a:t>
            </a:r>
            <a:endParaRPr lang="en-US" sz="3200" dirty="0"/>
          </a:p>
        </p:txBody>
      </p:sp>
    </p:spTree>
    <p:extLst>
      <p:ext uri="{BB962C8B-B14F-4D97-AF65-F5344CB8AC3E}">
        <p14:creationId xmlns:p14="http://schemas.microsoft.com/office/powerpoint/2010/main" val="17424534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a:t>
            </a:r>
            <a:r>
              <a:rPr lang="en-US" dirty="0">
                <a:solidFill>
                  <a:srgbClr val="FFFF00"/>
                </a:solidFill>
              </a:rPr>
              <a:t>84:1-2</a:t>
            </a:r>
            <a:endParaRPr lang="en-US" dirty="0"/>
          </a:p>
        </p:txBody>
      </p:sp>
      <p:sp>
        <p:nvSpPr>
          <p:cNvPr id="3" name="Content Placeholder 2"/>
          <p:cNvSpPr>
            <a:spLocks noGrp="1"/>
          </p:cNvSpPr>
          <p:nvPr>
            <p:ph idx="1"/>
          </p:nvPr>
        </p:nvSpPr>
        <p:spPr>
          <a:xfrm>
            <a:off x="3871912" y="1825625"/>
            <a:ext cx="7481887" cy="4351338"/>
          </a:xfrm>
        </p:spPr>
        <p:txBody>
          <a:bodyPr>
            <a:normAutofit/>
          </a:bodyPr>
          <a:lstStyle/>
          <a:p>
            <a:pPr marL="0" indent="0">
              <a:buNone/>
            </a:pPr>
            <a:r>
              <a:rPr lang="en-US" sz="3200" i="1" dirty="0" smtClean="0">
                <a:solidFill>
                  <a:srgbClr val="00CC00"/>
                </a:solidFill>
              </a:rPr>
              <a:t>I have rather … called this the “appetite for God” than “the love of God”.  The “love of God” too easily suggests … all those negative or restrictive senses … These old poets do not seem to think that they are meritorious or pious … It has all the cheerful spontaneity of a natural, even a physical, desire. </a:t>
            </a:r>
            <a:endParaRPr lang="en-US" sz="3200" i="1" dirty="0">
              <a:solidFill>
                <a:srgbClr val="00CC00"/>
              </a:solidFill>
            </a:endParaRPr>
          </a:p>
          <a:p>
            <a:pPr marL="0" indent="0" algn="r">
              <a:buNone/>
            </a:pPr>
            <a:r>
              <a:rPr lang="en-US" sz="3200" i="1" dirty="0" smtClean="0">
                <a:solidFill>
                  <a:srgbClr val="00CC00"/>
                </a:solidFill>
              </a:rPr>
              <a:t>– C. S. Lewis (1898 – 1963)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2905125" cy="3429000"/>
          </a:xfrm>
          <a:prstGeom prst="rect">
            <a:avLst/>
          </a:prstGeom>
        </p:spPr>
      </p:pic>
    </p:spTree>
    <p:extLst>
      <p:ext uri="{BB962C8B-B14F-4D97-AF65-F5344CB8AC3E}">
        <p14:creationId xmlns:p14="http://schemas.microsoft.com/office/powerpoint/2010/main" val="34728746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84:1-2</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Notice the wording of it:</a:t>
            </a:r>
          </a:p>
          <a:p>
            <a:r>
              <a:rPr lang="en-US" sz="3200" dirty="0" smtClean="0">
                <a:solidFill>
                  <a:srgbClr val="00B0F0"/>
                </a:solidFill>
              </a:rPr>
              <a:t>“my heart and flesh sing for joy to the living God.”</a:t>
            </a:r>
          </a:p>
          <a:p>
            <a:r>
              <a:rPr lang="en-US" sz="3200" dirty="0" smtClean="0"/>
              <a:t>This </a:t>
            </a:r>
            <a:r>
              <a:rPr lang="en-US" sz="3200" dirty="0" smtClean="0"/>
              <a:t>desire seems to have come very naturally </a:t>
            </a:r>
            <a:r>
              <a:rPr lang="en-US" sz="3200" dirty="0" smtClean="0"/>
              <a:t>to our composer.</a:t>
            </a:r>
            <a:endParaRPr lang="en-US" sz="3200" dirty="0"/>
          </a:p>
        </p:txBody>
      </p:sp>
    </p:spTree>
    <p:extLst>
      <p:ext uri="{BB962C8B-B14F-4D97-AF65-F5344CB8AC3E}">
        <p14:creationId xmlns:p14="http://schemas.microsoft.com/office/powerpoint/2010/main" val="16367681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84:3-4</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2437304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84:3-4</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Birds very likely built nests in and around the temple.</a:t>
            </a:r>
          </a:p>
          <a:p>
            <a:r>
              <a:rPr lang="en-US" sz="3200" dirty="0" smtClean="0"/>
              <a:t>Is the psalmist envious of them?</a:t>
            </a:r>
          </a:p>
          <a:p>
            <a:r>
              <a:rPr lang="en-US" sz="3200" dirty="0" smtClean="0"/>
              <a:t>Maybe he speaks of birds in </a:t>
            </a:r>
            <a:r>
              <a:rPr lang="en-US" sz="3200" dirty="0" smtClean="0">
                <a:solidFill>
                  <a:srgbClr val="FFFF00"/>
                </a:solidFill>
              </a:rPr>
              <a:t>v.4</a:t>
            </a:r>
            <a:r>
              <a:rPr lang="en-US" sz="3200" dirty="0" smtClean="0"/>
              <a:t>.</a:t>
            </a:r>
          </a:p>
          <a:p>
            <a:endParaRPr lang="en-US" sz="3200" dirty="0"/>
          </a:p>
        </p:txBody>
      </p:sp>
    </p:spTree>
    <p:extLst>
      <p:ext uri="{BB962C8B-B14F-4D97-AF65-F5344CB8AC3E}">
        <p14:creationId xmlns:p14="http://schemas.microsoft.com/office/powerpoint/2010/main" val="40430335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84:3-4</a:t>
            </a:r>
            <a:endParaRPr lang="en-US" dirty="0">
              <a:solidFill>
                <a:srgbClr val="FFFF00"/>
              </a:solidFill>
            </a:endParaRPr>
          </a:p>
        </p:txBody>
      </p:sp>
      <p:sp>
        <p:nvSpPr>
          <p:cNvPr id="3" name="Content Placeholder 2"/>
          <p:cNvSpPr>
            <a:spLocks noGrp="1"/>
          </p:cNvSpPr>
          <p:nvPr>
            <p:ph idx="1"/>
          </p:nvPr>
        </p:nvSpPr>
        <p:spPr>
          <a:xfrm>
            <a:off x="9177337" y="4557713"/>
            <a:ext cx="2176463" cy="2112644"/>
          </a:xfrm>
        </p:spPr>
        <p:txBody>
          <a:bodyPr>
            <a:normAutofit/>
          </a:bodyPr>
          <a:lstStyle/>
          <a:p>
            <a:pPr marL="0" indent="0">
              <a:buNone/>
            </a:pPr>
            <a:r>
              <a:rPr lang="en-US" sz="1800" dirty="0" smtClean="0"/>
              <a:t>Israel-2013(2</a:t>
            </a:r>
            <a:r>
              <a:rPr lang="en-US" sz="1800" dirty="0"/>
              <a:t>)-Aerial-Jerusalem-Temple Mount-Al-Aqsa and Dome of the Rock (SE exposure)" by Godot13 - Own work. From Wikimedia Commons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576388"/>
            <a:ext cx="8134350" cy="5093969"/>
          </a:xfrm>
          <a:prstGeom prst="rect">
            <a:avLst/>
          </a:prstGeom>
        </p:spPr>
      </p:pic>
    </p:spTree>
    <p:extLst>
      <p:ext uri="{BB962C8B-B14F-4D97-AF65-F5344CB8AC3E}">
        <p14:creationId xmlns:p14="http://schemas.microsoft.com/office/powerpoint/2010/main" val="4268490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84:5-7</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9439314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smtClean="0"/>
              <a:t>    </a:t>
            </a:r>
            <a:r>
              <a:rPr lang="en-US" dirty="0" smtClean="0">
                <a:solidFill>
                  <a:srgbClr val="FFFF00"/>
                </a:solidFill>
              </a:rPr>
              <a:t>Psalm 84:5-7</a:t>
            </a:r>
            <a:endParaRPr lang="en-US" dirty="0">
              <a:solidFill>
                <a:srgbClr val="FFFF00"/>
              </a:solidFill>
            </a:endParaRPr>
          </a:p>
        </p:txBody>
      </p:sp>
      <p:sp>
        <p:nvSpPr>
          <p:cNvPr id="3" name="Content Placeholder 2"/>
          <p:cNvSpPr>
            <a:spLocks noGrp="1"/>
          </p:cNvSpPr>
          <p:nvPr>
            <p:ph idx="1"/>
          </p:nvPr>
        </p:nvSpPr>
        <p:spPr>
          <a:xfrm>
            <a:off x="847724" y="1905000"/>
            <a:ext cx="6410325" cy="4351338"/>
          </a:xfrm>
        </p:spPr>
        <p:txBody>
          <a:bodyPr>
            <a:normAutofit lnSpcReduction="10000"/>
          </a:bodyPr>
          <a:lstStyle/>
          <a:p>
            <a:pPr marL="0" indent="0">
              <a:lnSpc>
                <a:spcPct val="100000"/>
              </a:lnSpc>
              <a:spcBef>
                <a:spcPts val="0"/>
              </a:spcBef>
              <a:buNone/>
            </a:pPr>
            <a:r>
              <a:rPr lang="en-US" sz="3200" i="1" dirty="0">
                <a:solidFill>
                  <a:srgbClr val="00CC00"/>
                </a:solidFill>
              </a:rPr>
              <a:t>T</a:t>
            </a:r>
            <a:r>
              <a:rPr lang="en-US" sz="3200" i="1" dirty="0" smtClean="0">
                <a:solidFill>
                  <a:srgbClr val="00CC00"/>
                </a:solidFill>
              </a:rPr>
              <a:t>heir </a:t>
            </a:r>
            <a:r>
              <a:rPr lang="en-US" sz="3200" i="1" dirty="0">
                <a:solidFill>
                  <a:srgbClr val="00CC00"/>
                </a:solidFill>
              </a:rPr>
              <a:t>pilgrimage is not easy. They have to pass through the Valley of </a:t>
            </a:r>
            <a:r>
              <a:rPr lang="en-US" sz="3200" i="1" dirty="0" smtClean="0">
                <a:solidFill>
                  <a:srgbClr val="00CC00"/>
                </a:solidFill>
              </a:rPr>
              <a:t>Baca, </a:t>
            </a:r>
            <a:r>
              <a:rPr lang="en-US" sz="3200" i="1" dirty="0">
                <a:solidFill>
                  <a:srgbClr val="00CC00"/>
                </a:solidFill>
              </a:rPr>
              <a:t>a name that may mean ‘the Valley of Weeping’ or ‘of </a:t>
            </a:r>
            <a:r>
              <a:rPr lang="en-US" sz="3200" i="1" dirty="0" smtClean="0">
                <a:solidFill>
                  <a:srgbClr val="00CC00"/>
                </a:solidFill>
              </a:rPr>
              <a:t>Tears’ … But </a:t>
            </a:r>
            <a:r>
              <a:rPr lang="en-US" sz="3200" i="1" dirty="0">
                <a:solidFill>
                  <a:srgbClr val="00CC00"/>
                </a:solidFill>
              </a:rPr>
              <a:t>even this desolate valley does not deter them, for they make it a place of </a:t>
            </a:r>
            <a:r>
              <a:rPr lang="en-US" sz="3200" i="1" dirty="0" smtClean="0">
                <a:solidFill>
                  <a:srgbClr val="00CC00"/>
                </a:solidFill>
              </a:rPr>
              <a:t>springs.</a:t>
            </a:r>
          </a:p>
          <a:p>
            <a:pPr marL="0" indent="0" algn="r">
              <a:lnSpc>
                <a:spcPct val="100000"/>
              </a:lnSpc>
              <a:spcBef>
                <a:spcPts val="0"/>
              </a:spcBef>
              <a:buNone/>
            </a:pPr>
            <a:r>
              <a:rPr lang="en-US" sz="3200" i="1" dirty="0" smtClean="0">
                <a:solidFill>
                  <a:srgbClr val="00CC00"/>
                </a:solidFill>
              </a:rPr>
              <a:t>– </a:t>
            </a:r>
            <a:r>
              <a:rPr lang="en-US" sz="3200" i="1" dirty="0" err="1" smtClean="0">
                <a:solidFill>
                  <a:srgbClr val="00CC00"/>
                </a:solidFill>
              </a:rPr>
              <a:t>Tewoldemedhin</a:t>
            </a:r>
            <a:r>
              <a:rPr lang="en-US" sz="3200" i="1" dirty="0" smtClean="0">
                <a:solidFill>
                  <a:srgbClr val="00CC00"/>
                </a:solidFill>
              </a:rPr>
              <a:t> </a:t>
            </a:r>
            <a:r>
              <a:rPr lang="en-US" sz="3200" i="1" dirty="0" err="1" smtClean="0">
                <a:solidFill>
                  <a:srgbClr val="00CC00"/>
                </a:solidFill>
              </a:rPr>
              <a:t>Habtu</a:t>
            </a:r>
            <a:r>
              <a:rPr lang="en-US" sz="3200" i="1" dirty="0" smtClean="0">
                <a:solidFill>
                  <a:srgbClr val="00CC00"/>
                </a:solidFill>
              </a:rPr>
              <a:t>, </a:t>
            </a:r>
            <a:br>
              <a:rPr lang="en-US" sz="3200" i="1" dirty="0" smtClean="0">
                <a:solidFill>
                  <a:srgbClr val="00CC00"/>
                </a:solidFill>
              </a:rPr>
            </a:br>
            <a:r>
              <a:rPr lang="en-US" sz="3200" i="1" dirty="0" smtClean="0">
                <a:solidFill>
                  <a:srgbClr val="00CC00"/>
                </a:solidFill>
              </a:rPr>
              <a:t>Africa International University</a:t>
            </a:r>
            <a:endParaRPr lang="en-US" sz="3200" i="1" dirty="0">
              <a:solidFill>
                <a:srgbClr val="00CC00"/>
              </a:solidFill>
            </a:endParaRPr>
          </a:p>
          <a:p>
            <a:pPr marL="0" indent="0">
              <a:lnSpc>
                <a:spcPct val="100000"/>
              </a:lnSpc>
              <a:spcBef>
                <a:spcPts val="0"/>
              </a:spcBef>
              <a:buNone/>
            </a:pP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050" y="1905000"/>
            <a:ext cx="4095750" cy="2730500"/>
          </a:xfrm>
          <a:prstGeom prst="rect">
            <a:avLst/>
          </a:prstGeom>
        </p:spPr>
      </p:pic>
    </p:spTree>
    <p:extLst>
      <p:ext uri="{BB962C8B-B14F-4D97-AF65-F5344CB8AC3E}">
        <p14:creationId xmlns:p14="http://schemas.microsoft.com/office/powerpoint/2010/main" val="11610829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FFFF00"/>
                </a:solidFill>
              </a:rPr>
              <a:t>Psalm 84:5-7</a:t>
            </a:r>
          </a:p>
        </p:txBody>
      </p:sp>
      <p:sp>
        <p:nvSpPr>
          <p:cNvPr id="3" name="Content Placeholder 2"/>
          <p:cNvSpPr>
            <a:spLocks noGrp="1"/>
          </p:cNvSpPr>
          <p:nvPr>
            <p:ph idx="1"/>
          </p:nvPr>
        </p:nvSpPr>
        <p:spPr/>
        <p:txBody>
          <a:bodyPr>
            <a:normAutofit/>
          </a:bodyPr>
          <a:lstStyle/>
          <a:p>
            <a:r>
              <a:rPr lang="en-US" sz="3200" dirty="0" smtClean="0"/>
              <a:t>Your pilgrimage has probably not been easy either.</a:t>
            </a:r>
          </a:p>
          <a:p>
            <a:r>
              <a:rPr lang="en-US" sz="3200" dirty="0" smtClean="0"/>
              <a:t>Do you believe that your </a:t>
            </a:r>
            <a:r>
              <a:rPr lang="en-US" sz="3200" dirty="0" smtClean="0">
                <a:solidFill>
                  <a:srgbClr val="00B0F0"/>
                </a:solidFill>
              </a:rPr>
              <a:t>“Valley of Baca,” </a:t>
            </a:r>
            <a:r>
              <a:rPr lang="en-US" sz="3200" dirty="0" smtClean="0"/>
              <a:t>of weeping or tears, can also become a place of life-giving springs?</a:t>
            </a:r>
          </a:p>
          <a:p>
            <a:endParaRPr lang="en-US" sz="3200" dirty="0" smtClean="0"/>
          </a:p>
        </p:txBody>
      </p:sp>
    </p:spTree>
    <p:extLst>
      <p:ext uri="{BB962C8B-B14F-4D97-AF65-F5344CB8AC3E}">
        <p14:creationId xmlns:p14="http://schemas.microsoft.com/office/powerpoint/2010/main" val="3313579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FFFF00"/>
                </a:solidFill>
              </a:rPr>
              <a:t>Psalm 84:5-7</a:t>
            </a:r>
          </a:p>
        </p:txBody>
      </p:sp>
      <p:sp>
        <p:nvSpPr>
          <p:cNvPr id="3" name="Content Placeholder 2"/>
          <p:cNvSpPr>
            <a:spLocks noGrp="1"/>
          </p:cNvSpPr>
          <p:nvPr>
            <p:ph idx="1"/>
          </p:nvPr>
        </p:nvSpPr>
        <p:spPr/>
        <p:txBody>
          <a:bodyPr>
            <a:normAutofit/>
          </a:bodyPr>
          <a:lstStyle/>
          <a:p>
            <a:r>
              <a:rPr lang="en-US" sz="3200" dirty="0" smtClean="0"/>
              <a:t>Paul spoke of a </a:t>
            </a:r>
            <a:r>
              <a:rPr lang="en-US" sz="3200" dirty="0" smtClean="0">
                <a:solidFill>
                  <a:srgbClr val="00B0F0"/>
                </a:solidFill>
              </a:rPr>
              <a:t>“thorn” </a:t>
            </a:r>
            <a:r>
              <a:rPr lang="en-US" sz="3200" dirty="0" smtClean="0"/>
              <a:t>in his flesh, saying,</a:t>
            </a:r>
          </a:p>
          <a:p>
            <a:pPr marL="0" indent="0">
              <a:buNone/>
            </a:pPr>
            <a:r>
              <a:rPr lang="en-US" sz="3200" dirty="0" smtClean="0">
                <a:solidFill>
                  <a:srgbClr val="FFFF00"/>
                </a:solidFill>
              </a:rPr>
              <a:t>2 Corinthians 12:8-10 </a:t>
            </a:r>
            <a:r>
              <a:rPr lang="en-US" sz="3200" dirty="0" smtClean="0"/>
              <a:t>(ESV)  </a:t>
            </a:r>
            <a:r>
              <a:rPr lang="en-US" sz="3200" baseline="30000" dirty="0" smtClean="0">
                <a:solidFill>
                  <a:srgbClr val="00B0F0"/>
                </a:solidFill>
              </a:rPr>
              <a:t>8</a:t>
            </a:r>
            <a:r>
              <a:rPr lang="en-US" sz="3200" dirty="0" smtClean="0">
                <a:solidFill>
                  <a:srgbClr val="00B0F0"/>
                </a:solidFill>
              </a:rPr>
              <a:t> Three </a:t>
            </a:r>
            <a:r>
              <a:rPr lang="en-US" sz="3200" dirty="0">
                <a:solidFill>
                  <a:srgbClr val="00B0F0"/>
                </a:solidFill>
              </a:rPr>
              <a:t>times I pleaded with the Lord about this, that it should leave me. </a:t>
            </a:r>
            <a:r>
              <a:rPr lang="en-US" sz="3200" baseline="30000" dirty="0">
                <a:solidFill>
                  <a:srgbClr val="00B0F0"/>
                </a:solidFill>
              </a:rPr>
              <a:t>9 </a:t>
            </a:r>
            <a:r>
              <a:rPr lang="en-US" sz="3200" dirty="0">
                <a:solidFill>
                  <a:srgbClr val="00B0F0"/>
                </a:solidFill>
              </a:rPr>
              <a:t>But he said to me, “My grace is sufficient for you, for my power is made perfect in weakness.” Therefore I will boast all the more gladly of my weaknesses, so that the power of Christ may rest upon me. </a:t>
            </a:r>
            <a:r>
              <a:rPr lang="en-US" sz="3200" baseline="30000" dirty="0">
                <a:solidFill>
                  <a:srgbClr val="00B0F0"/>
                </a:solidFill>
              </a:rPr>
              <a:t>10</a:t>
            </a:r>
            <a:r>
              <a:rPr lang="en-US" sz="3200" dirty="0">
                <a:solidFill>
                  <a:srgbClr val="00B0F0"/>
                </a:solidFill>
              </a:rPr>
              <a:t> For the sake of Christ, then, I am content with weaknesses, insults, hardships, persecutions, and calamities. For when I am weak, then I am strong. </a:t>
            </a:r>
          </a:p>
        </p:txBody>
      </p:sp>
    </p:spTree>
    <p:extLst>
      <p:ext uri="{BB962C8B-B14F-4D97-AF65-F5344CB8AC3E}">
        <p14:creationId xmlns:p14="http://schemas.microsoft.com/office/powerpoint/2010/main" val="3897879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Soul Longs     </a:t>
            </a:r>
            <a:r>
              <a:rPr lang="en-US" dirty="0" smtClean="0">
                <a:solidFill>
                  <a:srgbClr val="FFFF00"/>
                </a:solidFill>
              </a:rPr>
              <a:t>Psalm 84:8-9</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9809819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FFFF00"/>
                </a:solidFill>
              </a:rPr>
              <a:t>Psalm 84:8-9</a:t>
            </a:r>
          </a:p>
        </p:txBody>
      </p:sp>
      <p:sp>
        <p:nvSpPr>
          <p:cNvPr id="3" name="Content Placeholder 2"/>
          <p:cNvSpPr>
            <a:spLocks noGrp="1"/>
          </p:cNvSpPr>
          <p:nvPr>
            <p:ph idx="1"/>
          </p:nvPr>
        </p:nvSpPr>
        <p:spPr/>
        <p:txBody>
          <a:bodyPr>
            <a:normAutofit/>
          </a:bodyPr>
          <a:lstStyle/>
          <a:p>
            <a:r>
              <a:rPr lang="en-US" sz="3200" dirty="0" smtClean="0"/>
              <a:t>The psalmist has very real needs and concerns:</a:t>
            </a:r>
          </a:p>
          <a:p>
            <a:pPr lvl="1"/>
            <a:r>
              <a:rPr lang="en-US" sz="3200" dirty="0" smtClean="0"/>
              <a:t>Perhaps for protection</a:t>
            </a:r>
          </a:p>
          <a:p>
            <a:pPr lvl="1"/>
            <a:r>
              <a:rPr lang="en-US" sz="3200" dirty="0" smtClean="0"/>
              <a:t>Perhaps he prays in a time of national crisis – the phrase </a:t>
            </a:r>
            <a:r>
              <a:rPr lang="en-US" sz="3200" dirty="0" smtClean="0">
                <a:solidFill>
                  <a:srgbClr val="00B0F0"/>
                </a:solidFill>
              </a:rPr>
              <a:t>“your anointed” </a:t>
            </a:r>
            <a:r>
              <a:rPr lang="en-US" sz="3200" dirty="0" smtClean="0"/>
              <a:t>most likely refers to the king.</a:t>
            </a:r>
            <a:endParaRPr lang="en-US" sz="3200" dirty="0"/>
          </a:p>
        </p:txBody>
      </p:sp>
    </p:spTree>
    <p:extLst>
      <p:ext uri="{BB962C8B-B14F-4D97-AF65-F5344CB8AC3E}">
        <p14:creationId xmlns:p14="http://schemas.microsoft.com/office/powerpoint/2010/main" val="5071303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Soul Longs     </a:t>
            </a:r>
            <a:r>
              <a:rPr lang="en-US" dirty="0" smtClean="0">
                <a:solidFill>
                  <a:srgbClr val="FFFF00"/>
                </a:solidFill>
              </a:rPr>
              <a:t>Psalm 84:10-12</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1026156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FFFF00"/>
                </a:solidFill>
              </a:rPr>
              <a:t>Psalm 84:10-12</a:t>
            </a:r>
          </a:p>
        </p:txBody>
      </p:sp>
      <p:sp>
        <p:nvSpPr>
          <p:cNvPr id="3" name="Content Placeholder 2"/>
          <p:cNvSpPr>
            <a:spLocks noGrp="1"/>
          </p:cNvSpPr>
          <p:nvPr>
            <p:ph idx="1"/>
          </p:nvPr>
        </p:nvSpPr>
        <p:spPr/>
        <p:txBody>
          <a:bodyPr>
            <a:normAutofit/>
          </a:bodyPr>
          <a:lstStyle/>
          <a:p>
            <a:r>
              <a:rPr lang="en-US" sz="3200" dirty="0" smtClean="0"/>
              <a:t>Remember Asaph in </a:t>
            </a:r>
            <a:r>
              <a:rPr lang="en-US" sz="3200" dirty="0" smtClean="0">
                <a:solidFill>
                  <a:srgbClr val="FFFF00"/>
                </a:solidFill>
              </a:rPr>
              <a:t>Psalm 73</a:t>
            </a:r>
            <a:r>
              <a:rPr lang="en-US" sz="3200" dirty="0" smtClean="0"/>
              <a:t>? </a:t>
            </a:r>
          </a:p>
          <a:p>
            <a:pPr marL="0" indent="0">
              <a:buNone/>
            </a:pPr>
            <a:r>
              <a:rPr lang="en-US" sz="3200" dirty="0" smtClean="0">
                <a:solidFill>
                  <a:srgbClr val="FFFF00"/>
                </a:solidFill>
              </a:rPr>
              <a:t>Psalm 73:25-26 </a:t>
            </a:r>
            <a:r>
              <a:rPr lang="en-US" sz="3200" dirty="0" smtClean="0"/>
              <a:t>(ESV)</a:t>
            </a:r>
            <a:r>
              <a:rPr lang="en-US" sz="3200" dirty="0"/>
              <a:t> </a:t>
            </a:r>
            <a:r>
              <a:rPr lang="en-US" sz="3200" baseline="30000" dirty="0" smtClean="0">
                <a:solidFill>
                  <a:srgbClr val="00B0F0"/>
                </a:solidFill>
              </a:rPr>
              <a:t>25</a:t>
            </a:r>
            <a:r>
              <a:rPr lang="en-US" sz="3200" dirty="0" smtClean="0">
                <a:solidFill>
                  <a:srgbClr val="00B0F0"/>
                </a:solidFill>
              </a:rPr>
              <a:t> Whom </a:t>
            </a:r>
            <a:r>
              <a:rPr lang="en-US" sz="3200" dirty="0">
                <a:solidFill>
                  <a:srgbClr val="00B0F0"/>
                </a:solidFill>
              </a:rPr>
              <a:t>have I in heaven but you? </a:t>
            </a:r>
          </a:p>
          <a:p>
            <a:pPr marL="0" indent="0">
              <a:buNone/>
            </a:pPr>
            <a:r>
              <a:rPr lang="en-US" sz="3200" dirty="0">
                <a:solidFill>
                  <a:srgbClr val="00B0F0"/>
                </a:solidFill>
              </a:rPr>
              <a:t>      And there is nothing on earth that I desire besides you. </a:t>
            </a:r>
          </a:p>
          <a:p>
            <a:pPr marL="0" indent="0">
              <a:buNone/>
            </a:pPr>
            <a:r>
              <a:rPr lang="en-US" sz="3200" dirty="0">
                <a:solidFill>
                  <a:srgbClr val="00B0F0"/>
                </a:solidFill>
              </a:rPr>
              <a:t>      </a:t>
            </a:r>
            <a:r>
              <a:rPr lang="en-US" sz="3200" baseline="30000" dirty="0">
                <a:solidFill>
                  <a:srgbClr val="00B0F0"/>
                </a:solidFill>
              </a:rPr>
              <a:t>26 </a:t>
            </a:r>
            <a:r>
              <a:rPr lang="en-US" sz="3200" dirty="0">
                <a:solidFill>
                  <a:srgbClr val="00B0F0"/>
                </a:solidFill>
              </a:rPr>
              <a:t>My flesh and my heart may fail, </a:t>
            </a:r>
            <a:r>
              <a:rPr lang="en-US" sz="3200" dirty="0" smtClean="0">
                <a:solidFill>
                  <a:srgbClr val="00B0F0"/>
                </a:solidFill>
              </a:rPr>
              <a:t>but </a:t>
            </a:r>
            <a:r>
              <a:rPr lang="en-US" sz="3200" dirty="0">
                <a:solidFill>
                  <a:srgbClr val="00B0F0"/>
                </a:solidFill>
              </a:rPr>
              <a:t>God is the strength of my heart and my portion forever. </a:t>
            </a:r>
          </a:p>
        </p:txBody>
      </p:sp>
    </p:spTree>
    <p:extLst>
      <p:ext uri="{BB962C8B-B14F-4D97-AF65-F5344CB8AC3E}">
        <p14:creationId xmlns:p14="http://schemas.microsoft.com/office/powerpoint/2010/main" val="35205388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FFFF00"/>
                </a:solidFill>
              </a:rPr>
              <a:t>Psalm 84:10-12</a:t>
            </a:r>
          </a:p>
        </p:txBody>
      </p:sp>
      <p:sp>
        <p:nvSpPr>
          <p:cNvPr id="3" name="Content Placeholder 2"/>
          <p:cNvSpPr>
            <a:spLocks noGrp="1"/>
          </p:cNvSpPr>
          <p:nvPr>
            <p:ph idx="1"/>
          </p:nvPr>
        </p:nvSpPr>
        <p:spPr/>
        <p:txBody>
          <a:bodyPr>
            <a:normAutofit/>
          </a:bodyPr>
          <a:lstStyle/>
          <a:p>
            <a:r>
              <a:rPr lang="en-US" sz="3200" dirty="0" smtClean="0"/>
              <a:t>Or how about Paul? </a:t>
            </a:r>
          </a:p>
          <a:p>
            <a:pPr marL="0" indent="0">
              <a:buNone/>
            </a:pPr>
            <a:r>
              <a:rPr lang="en-US" sz="3200" dirty="0" smtClean="0">
                <a:solidFill>
                  <a:srgbClr val="FFFF00"/>
                </a:solidFill>
              </a:rPr>
              <a:t>Philippians 3:7-8 </a:t>
            </a:r>
            <a:r>
              <a:rPr lang="en-US" sz="3200" dirty="0" smtClean="0"/>
              <a:t>(ESV)  </a:t>
            </a:r>
            <a:r>
              <a:rPr lang="en-US" sz="3200" baseline="30000" dirty="0" smtClean="0">
                <a:solidFill>
                  <a:srgbClr val="00B0F0"/>
                </a:solidFill>
              </a:rPr>
              <a:t>7</a:t>
            </a:r>
            <a:r>
              <a:rPr lang="en-US" sz="3200" baseline="30000" dirty="0">
                <a:solidFill>
                  <a:srgbClr val="00B0F0"/>
                </a:solidFill>
              </a:rPr>
              <a:t> </a:t>
            </a:r>
            <a:r>
              <a:rPr lang="en-US" sz="3200" dirty="0">
                <a:solidFill>
                  <a:srgbClr val="00B0F0"/>
                </a:solidFill>
              </a:rPr>
              <a:t>But whatever gain I had, I counted as loss for the sake of Christ. </a:t>
            </a:r>
            <a:r>
              <a:rPr lang="en-US" sz="3200" baseline="30000" dirty="0">
                <a:solidFill>
                  <a:srgbClr val="00B0F0"/>
                </a:solidFill>
              </a:rPr>
              <a:t>8 </a:t>
            </a:r>
            <a:r>
              <a:rPr lang="en-US" sz="3200" dirty="0">
                <a:solidFill>
                  <a:srgbClr val="00B0F0"/>
                </a:solidFill>
              </a:rPr>
              <a:t>Indeed, I count everything as loss because of the surpassing worth of knowing Christ Jesus my Lord. For his sake I have suffered the loss of all things and count them as rubbish, in order that I may gain </a:t>
            </a:r>
            <a:r>
              <a:rPr lang="en-US" sz="3200" dirty="0" smtClean="0">
                <a:solidFill>
                  <a:srgbClr val="00B0F0"/>
                </a:solidFill>
              </a:rPr>
              <a:t>Christ.</a:t>
            </a:r>
            <a:endParaRPr lang="en-US" sz="3200" dirty="0">
              <a:solidFill>
                <a:srgbClr val="00B0F0"/>
              </a:solidFill>
            </a:endParaRPr>
          </a:p>
        </p:txBody>
      </p:sp>
    </p:spTree>
    <p:extLst>
      <p:ext uri="{BB962C8B-B14F-4D97-AF65-F5344CB8AC3E}">
        <p14:creationId xmlns:p14="http://schemas.microsoft.com/office/powerpoint/2010/main" val="32153465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Soul Longs     </a:t>
            </a:r>
            <a:r>
              <a:rPr lang="en-US" dirty="0" smtClean="0">
                <a:solidFill>
                  <a:srgbClr val="00CC00"/>
                </a:solidFill>
              </a:rPr>
              <a:t>Conclusion</a:t>
            </a:r>
            <a:endParaRPr lang="en-US" dirty="0"/>
          </a:p>
        </p:txBody>
      </p:sp>
      <p:sp>
        <p:nvSpPr>
          <p:cNvPr id="3" name="Content Placeholder 2"/>
          <p:cNvSpPr>
            <a:spLocks noGrp="1"/>
          </p:cNvSpPr>
          <p:nvPr>
            <p:ph idx="1"/>
          </p:nvPr>
        </p:nvSpPr>
        <p:spPr/>
        <p:txBody>
          <a:bodyPr>
            <a:normAutofit/>
          </a:bodyPr>
          <a:lstStyle/>
          <a:p>
            <a:pPr marL="0" indent="0">
              <a:buNone/>
            </a:pPr>
            <a:endParaRPr lang="en-US" sz="3200" dirty="0" smtClean="0"/>
          </a:p>
        </p:txBody>
      </p:sp>
    </p:spTree>
    <p:extLst>
      <p:ext uri="{BB962C8B-B14F-4D97-AF65-F5344CB8AC3E}">
        <p14:creationId xmlns:p14="http://schemas.microsoft.com/office/powerpoint/2010/main" val="33632178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Our composer clearly loved to worship at the house of God in Jerusalem.</a:t>
            </a:r>
          </a:p>
          <a:p>
            <a:r>
              <a:rPr lang="en-US" sz="3200" dirty="0" smtClean="0"/>
              <a:t>That’s not really an option for us.</a:t>
            </a:r>
          </a:p>
          <a:p>
            <a:r>
              <a:rPr lang="en-US" sz="3200" dirty="0" smtClean="0"/>
              <a:t>But this attitude toward worship is still available.</a:t>
            </a:r>
          </a:p>
          <a:p>
            <a:endParaRPr lang="en-US" sz="3200" dirty="0" smtClean="0"/>
          </a:p>
        </p:txBody>
      </p:sp>
    </p:spTree>
    <p:extLst>
      <p:ext uri="{BB962C8B-B14F-4D97-AF65-F5344CB8AC3E}">
        <p14:creationId xmlns:p14="http://schemas.microsoft.com/office/powerpoint/2010/main" val="21472924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solidFill>
                  <a:srgbClr val="FFFF00"/>
                </a:solidFill>
              </a:rPr>
              <a:t>John 4:19-24 </a:t>
            </a:r>
            <a:r>
              <a:rPr lang="en-US" sz="3200" dirty="0" smtClean="0"/>
              <a:t>(ESV) </a:t>
            </a:r>
            <a:r>
              <a:rPr lang="en-US" sz="3200" baseline="30000" dirty="0" smtClean="0">
                <a:solidFill>
                  <a:srgbClr val="00B0F0"/>
                </a:solidFill>
              </a:rPr>
              <a:t>19</a:t>
            </a:r>
            <a:r>
              <a:rPr lang="en-US" sz="3200" baseline="30000" dirty="0">
                <a:solidFill>
                  <a:srgbClr val="00B0F0"/>
                </a:solidFill>
              </a:rPr>
              <a:t> </a:t>
            </a:r>
            <a:r>
              <a:rPr lang="en-US" sz="3200" dirty="0">
                <a:solidFill>
                  <a:srgbClr val="00B0F0"/>
                </a:solidFill>
              </a:rPr>
              <a:t>The woman said to him, “Sir, I perceive that you are a prophet. </a:t>
            </a:r>
            <a:r>
              <a:rPr lang="en-US" sz="3200" baseline="30000" dirty="0">
                <a:solidFill>
                  <a:srgbClr val="00B0F0"/>
                </a:solidFill>
              </a:rPr>
              <a:t>20</a:t>
            </a:r>
            <a:r>
              <a:rPr lang="en-US" sz="3200" dirty="0">
                <a:solidFill>
                  <a:srgbClr val="00B0F0"/>
                </a:solidFill>
              </a:rPr>
              <a:t> Our fathers worshiped on this mountain, but you say that in Jerusalem is the place where people ought to worship</a:t>
            </a:r>
            <a:r>
              <a:rPr lang="en-US" sz="3200" dirty="0" smtClean="0">
                <a:solidFill>
                  <a:srgbClr val="00B0F0"/>
                </a:solidFill>
              </a:rPr>
              <a:t>.”</a:t>
            </a:r>
          </a:p>
        </p:txBody>
      </p:sp>
    </p:spTree>
    <p:extLst>
      <p:ext uri="{BB962C8B-B14F-4D97-AF65-F5344CB8AC3E}">
        <p14:creationId xmlns:p14="http://schemas.microsoft.com/office/powerpoint/2010/main" val="1658487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solidFill>
                  <a:srgbClr val="FFFF00"/>
                </a:solidFill>
              </a:rPr>
              <a:t>John 4:19-24 </a:t>
            </a:r>
            <a:r>
              <a:rPr lang="en-US" sz="3200" dirty="0" smtClean="0"/>
              <a:t>(ESV) </a:t>
            </a:r>
            <a:r>
              <a:rPr lang="en-US" sz="3200" baseline="30000" dirty="0" smtClean="0">
                <a:solidFill>
                  <a:srgbClr val="00B0F0"/>
                </a:solidFill>
              </a:rPr>
              <a:t>21</a:t>
            </a:r>
            <a:r>
              <a:rPr lang="en-US" sz="3200" dirty="0">
                <a:solidFill>
                  <a:srgbClr val="00B0F0"/>
                </a:solidFill>
              </a:rPr>
              <a:t> Jesus said to her, “Woman, believe me, the hour is coming when neither on this mountain nor in Jerusalem will you worship the Father. </a:t>
            </a:r>
            <a:r>
              <a:rPr lang="en-US" sz="3200" baseline="30000" dirty="0">
                <a:solidFill>
                  <a:srgbClr val="00B0F0"/>
                </a:solidFill>
              </a:rPr>
              <a:t>22</a:t>
            </a:r>
            <a:r>
              <a:rPr lang="en-US" sz="3200" dirty="0">
                <a:solidFill>
                  <a:srgbClr val="00B0F0"/>
                </a:solidFill>
              </a:rPr>
              <a:t> You worship what you do not know; we worship what we know, for salvation is from the Jews. </a:t>
            </a:r>
            <a:endParaRPr lang="en-US" sz="3200" dirty="0" smtClean="0">
              <a:solidFill>
                <a:srgbClr val="00B0F0"/>
              </a:solidFill>
            </a:endParaRPr>
          </a:p>
        </p:txBody>
      </p:sp>
    </p:spTree>
    <p:extLst>
      <p:ext uri="{BB962C8B-B14F-4D97-AF65-F5344CB8AC3E}">
        <p14:creationId xmlns:p14="http://schemas.microsoft.com/office/powerpoint/2010/main" val="21564139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solidFill>
                  <a:srgbClr val="FFFF00"/>
                </a:solidFill>
              </a:rPr>
              <a:t>John 4:19-24 </a:t>
            </a:r>
            <a:r>
              <a:rPr lang="en-US" sz="3200" dirty="0" smtClean="0"/>
              <a:t>(ESV) </a:t>
            </a:r>
            <a:r>
              <a:rPr lang="en-US" sz="3200" baseline="30000" dirty="0" smtClean="0">
                <a:solidFill>
                  <a:srgbClr val="00B0F0"/>
                </a:solidFill>
              </a:rPr>
              <a:t>23</a:t>
            </a:r>
            <a:r>
              <a:rPr lang="en-US" sz="3200" dirty="0">
                <a:solidFill>
                  <a:srgbClr val="00B0F0"/>
                </a:solidFill>
              </a:rPr>
              <a:t> But the hour is coming, and is now here, when the true worshipers will worship the Father in spirit and truth, for the Father is seeking such people to worship him. </a:t>
            </a:r>
            <a:r>
              <a:rPr lang="en-US" sz="3200" baseline="30000" dirty="0">
                <a:solidFill>
                  <a:srgbClr val="00B0F0"/>
                </a:solidFill>
              </a:rPr>
              <a:t>24</a:t>
            </a:r>
            <a:r>
              <a:rPr lang="en-US" sz="3200" dirty="0">
                <a:solidFill>
                  <a:srgbClr val="00B0F0"/>
                </a:solidFill>
              </a:rPr>
              <a:t> God is spirit, and those who worship him must worship in spirit and truth</a:t>
            </a:r>
            <a:r>
              <a:rPr lang="en-US" sz="3200" dirty="0" smtClean="0">
                <a:solidFill>
                  <a:srgbClr val="00B0F0"/>
                </a:solidFill>
              </a:rPr>
              <a:t>.”</a:t>
            </a:r>
          </a:p>
        </p:txBody>
      </p:sp>
    </p:spTree>
    <p:extLst>
      <p:ext uri="{BB962C8B-B14F-4D97-AF65-F5344CB8AC3E}">
        <p14:creationId xmlns:p14="http://schemas.microsoft.com/office/powerpoint/2010/main" val="7006515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a:xfrm>
            <a:off x="3871912" y="1825625"/>
            <a:ext cx="7481887" cy="4351338"/>
          </a:xfrm>
        </p:spPr>
        <p:txBody>
          <a:bodyPr>
            <a:normAutofit/>
          </a:bodyPr>
          <a:lstStyle/>
          <a:p>
            <a:pPr marL="0" indent="0">
              <a:buNone/>
            </a:pPr>
            <a:r>
              <a:rPr lang="en-US" sz="3200" i="1" dirty="0">
                <a:solidFill>
                  <a:srgbClr val="00CC00"/>
                </a:solidFill>
              </a:rPr>
              <a:t>I must keep alive in myself the desire for my true country, which I shall not find until after death; I must never let it get snowed under or turned aside; I must make it the main object of life to press on to that other country and to help others to do the same</a:t>
            </a:r>
            <a:r>
              <a:rPr lang="en-US" sz="3200" i="1" dirty="0" smtClean="0">
                <a:solidFill>
                  <a:srgbClr val="00CC00"/>
                </a:solidFill>
              </a:rPr>
              <a:t>.</a:t>
            </a:r>
          </a:p>
          <a:p>
            <a:pPr marL="0" indent="0" algn="r">
              <a:buNone/>
            </a:pPr>
            <a:r>
              <a:rPr lang="en-US" sz="3200" i="1" dirty="0" smtClean="0">
                <a:solidFill>
                  <a:srgbClr val="00CC00"/>
                </a:solidFill>
              </a:rPr>
              <a:t>– C. S. Lewis (1898 – 1963)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2905125" cy="3429000"/>
          </a:xfrm>
          <a:prstGeom prst="rect">
            <a:avLst/>
          </a:prstGeom>
        </p:spPr>
      </p:pic>
    </p:spTree>
    <p:extLst>
      <p:ext uri="{BB962C8B-B14F-4D97-AF65-F5344CB8AC3E}">
        <p14:creationId xmlns:p14="http://schemas.microsoft.com/office/powerpoint/2010/main" val="27005056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Compare </a:t>
            </a:r>
            <a:r>
              <a:rPr lang="en-US" sz="3200" dirty="0" smtClean="0">
                <a:solidFill>
                  <a:srgbClr val="00CC00"/>
                </a:solidFill>
              </a:rPr>
              <a:t>our love, longing, or desire </a:t>
            </a:r>
            <a:r>
              <a:rPr lang="en-US" sz="3200" dirty="0" smtClean="0"/>
              <a:t>with the psalmist’s.</a:t>
            </a:r>
          </a:p>
          <a:p>
            <a:r>
              <a:rPr lang="en-US" sz="3200" dirty="0" smtClean="0"/>
              <a:t>Compare </a:t>
            </a:r>
            <a:r>
              <a:rPr lang="en-US" sz="3200" dirty="0" smtClean="0">
                <a:solidFill>
                  <a:srgbClr val="00CC00"/>
                </a:solidFill>
              </a:rPr>
              <a:t>our knowledge </a:t>
            </a:r>
            <a:r>
              <a:rPr lang="en-US" sz="3200" dirty="0" smtClean="0"/>
              <a:t>of God’s love </a:t>
            </a:r>
            <a:r>
              <a:rPr lang="en-US" sz="3200" dirty="0" smtClean="0"/>
              <a:t>with </a:t>
            </a:r>
            <a:r>
              <a:rPr lang="en-US" sz="3200" dirty="0" smtClean="0"/>
              <a:t>his.</a:t>
            </a:r>
          </a:p>
        </p:txBody>
      </p:sp>
    </p:spTree>
    <p:extLst>
      <p:ext uri="{BB962C8B-B14F-4D97-AF65-F5344CB8AC3E}">
        <p14:creationId xmlns:p14="http://schemas.microsoft.com/office/powerpoint/2010/main" val="4451516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a:xfrm>
            <a:off x="838200" y="1690688"/>
            <a:ext cx="10515600" cy="4351338"/>
          </a:xfrm>
        </p:spPr>
        <p:txBody>
          <a:bodyPr>
            <a:normAutofit/>
          </a:bodyPr>
          <a:lstStyle/>
          <a:p>
            <a:r>
              <a:rPr lang="en-US" sz="3200" dirty="0" smtClean="0"/>
              <a:t>Our </a:t>
            </a:r>
            <a:r>
              <a:rPr lang="en-US" sz="3200" dirty="0" smtClean="0">
                <a:solidFill>
                  <a:srgbClr val="00CC00"/>
                </a:solidFill>
              </a:rPr>
              <a:t>knowledge </a:t>
            </a:r>
            <a:r>
              <a:rPr lang="en-US" sz="3200" dirty="0" smtClean="0"/>
              <a:t>is so much greater.  </a:t>
            </a:r>
            <a:endParaRPr lang="en-US" sz="3200" dirty="0" smtClean="0"/>
          </a:p>
          <a:p>
            <a:r>
              <a:rPr lang="en-US" sz="3200" dirty="0" smtClean="0">
                <a:solidFill>
                  <a:srgbClr val="00CC00"/>
                </a:solidFill>
              </a:rPr>
              <a:t>He didn’t know </a:t>
            </a:r>
            <a:r>
              <a:rPr lang="en-US" sz="3200" dirty="0" smtClean="0">
                <a:solidFill>
                  <a:srgbClr val="00CC00"/>
                </a:solidFill>
              </a:rPr>
              <a:t>Jesus</a:t>
            </a:r>
            <a:r>
              <a:rPr lang="en-US" sz="3200" dirty="0" smtClean="0">
                <a:solidFill>
                  <a:srgbClr val="00CC00"/>
                </a:solidFill>
              </a:rPr>
              <a:t>.</a:t>
            </a:r>
          </a:p>
          <a:p>
            <a:r>
              <a:rPr lang="en-US" sz="3200" dirty="0" smtClean="0"/>
              <a:t>Our </a:t>
            </a:r>
            <a:r>
              <a:rPr lang="en-US" sz="3200" dirty="0" smtClean="0">
                <a:solidFill>
                  <a:srgbClr val="00CC00"/>
                </a:solidFill>
              </a:rPr>
              <a:t>desire</a:t>
            </a:r>
            <a:r>
              <a:rPr lang="en-US" sz="3200" dirty="0" smtClean="0"/>
              <a:t> is probably less.</a:t>
            </a:r>
          </a:p>
          <a:p>
            <a:r>
              <a:rPr lang="en-US" sz="3200" dirty="0" smtClean="0">
                <a:solidFill>
                  <a:srgbClr val="00CC00"/>
                </a:solidFill>
              </a:rPr>
              <a:t>His worship </a:t>
            </a:r>
            <a:r>
              <a:rPr lang="en-US" sz="3200" dirty="0" smtClean="0">
                <a:solidFill>
                  <a:srgbClr val="00CC00"/>
                </a:solidFill>
              </a:rPr>
              <a:t>seems more spiritual and truthful </a:t>
            </a:r>
            <a:r>
              <a:rPr lang="en-US" sz="3200" dirty="0" smtClean="0">
                <a:solidFill>
                  <a:srgbClr val="00CC00"/>
                </a:solidFill>
              </a:rPr>
              <a:t>than ours.</a:t>
            </a:r>
          </a:p>
        </p:txBody>
      </p:sp>
    </p:spTree>
    <p:extLst>
      <p:ext uri="{BB962C8B-B14F-4D97-AF65-F5344CB8AC3E}">
        <p14:creationId xmlns:p14="http://schemas.microsoft.com/office/powerpoint/2010/main" val="26355704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CC00"/>
                </a:solidFill>
              </a:rPr>
              <a:t>How do we increase our inner desire for heaven?</a:t>
            </a:r>
          </a:p>
          <a:p>
            <a:r>
              <a:rPr lang="en-US" sz="3200" dirty="0" smtClean="0">
                <a:solidFill>
                  <a:srgbClr val="00CC00"/>
                </a:solidFill>
              </a:rPr>
              <a:t>How do we make heaven the main object of our hearts?</a:t>
            </a:r>
          </a:p>
          <a:p>
            <a:r>
              <a:rPr lang="en-US" sz="3200" dirty="0" smtClean="0">
                <a:solidFill>
                  <a:srgbClr val="00CC00"/>
                </a:solidFill>
              </a:rPr>
              <a:t>How do we point them heavenward?</a:t>
            </a:r>
          </a:p>
        </p:txBody>
      </p:sp>
    </p:spTree>
    <p:extLst>
      <p:ext uri="{BB962C8B-B14F-4D97-AF65-F5344CB8AC3E}">
        <p14:creationId xmlns:p14="http://schemas.microsoft.com/office/powerpoint/2010/main" val="23021408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solidFill>
                  <a:srgbClr val="FFFF00"/>
                </a:solidFill>
              </a:rPr>
              <a:t>Matthew 6:19-21 </a:t>
            </a:r>
            <a:r>
              <a:rPr lang="en-US" sz="3200" dirty="0" smtClean="0"/>
              <a:t>(ESV)</a:t>
            </a:r>
            <a:r>
              <a:rPr lang="en-US" sz="3200" dirty="0"/>
              <a:t> </a:t>
            </a:r>
            <a:r>
              <a:rPr lang="en-US" sz="3200" baseline="30000" dirty="0" smtClean="0">
                <a:solidFill>
                  <a:srgbClr val="00B0F0"/>
                </a:solidFill>
              </a:rPr>
              <a:t>19</a:t>
            </a:r>
            <a:r>
              <a:rPr lang="en-US" sz="3200" dirty="0" smtClean="0">
                <a:solidFill>
                  <a:srgbClr val="00B0F0"/>
                </a:solidFill>
              </a:rPr>
              <a:t> “Do </a:t>
            </a:r>
            <a:r>
              <a:rPr lang="en-US" sz="3200" dirty="0">
                <a:solidFill>
                  <a:srgbClr val="00B0F0"/>
                </a:solidFill>
              </a:rPr>
              <a:t>not lay up for yourselves treasures on earth, where moth and rust destroy and where thieves break in and steal, </a:t>
            </a:r>
            <a:r>
              <a:rPr lang="en-US" sz="3200" baseline="30000" dirty="0">
                <a:solidFill>
                  <a:srgbClr val="00B0F0"/>
                </a:solidFill>
              </a:rPr>
              <a:t>20</a:t>
            </a:r>
            <a:r>
              <a:rPr lang="en-US" sz="3200" dirty="0">
                <a:solidFill>
                  <a:srgbClr val="00B0F0"/>
                </a:solidFill>
              </a:rPr>
              <a:t> but lay up for yourselves treasures in heaven, where neither moth nor rust destroys and where thieves do not break in and steal. </a:t>
            </a:r>
            <a:r>
              <a:rPr lang="en-US" sz="3200" baseline="30000" dirty="0">
                <a:solidFill>
                  <a:srgbClr val="00B0F0"/>
                </a:solidFill>
              </a:rPr>
              <a:t>21 </a:t>
            </a:r>
            <a:r>
              <a:rPr lang="en-US" sz="3200" dirty="0">
                <a:solidFill>
                  <a:srgbClr val="00B0F0"/>
                </a:solidFill>
              </a:rPr>
              <a:t>For where your treasure is, there your heart will be also</a:t>
            </a:r>
            <a:r>
              <a:rPr lang="en-US" sz="3200" dirty="0" smtClean="0">
                <a:solidFill>
                  <a:srgbClr val="00B0F0"/>
                </a:solidFill>
              </a:rPr>
              <a:t>.</a:t>
            </a:r>
            <a:endParaRPr lang="en-US" sz="3200" dirty="0">
              <a:solidFill>
                <a:srgbClr val="00B0F0"/>
              </a:solidFill>
            </a:endParaRPr>
          </a:p>
        </p:txBody>
      </p:sp>
    </p:spTree>
    <p:extLst>
      <p:ext uri="{BB962C8B-B14F-4D97-AF65-F5344CB8AC3E}">
        <p14:creationId xmlns:p14="http://schemas.microsoft.com/office/powerpoint/2010/main" val="15750962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This passage can easily be used manipulatively.  </a:t>
            </a:r>
          </a:p>
          <a:p>
            <a:r>
              <a:rPr lang="en-US" sz="3200" dirty="0" smtClean="0"/>
              <a:t>For example, </a:t>
            </a:r>
            <a:r>
              <a:rPr lang="en-US" sz="3200" dirty="0" smtClean="0">
                <a:solidFill>
                  <a:srgbClr val="00CC00"/>
                </a:solidFill>
              </a:rPr>
              <a:t>“Where have you laid up your treasure?”</a:t>
            </a:r>
          </a:p>
          <a:p>
            <a:r>
              <a:rPr lang="en-US" sz="3200" dirty="0" smtClean="0"/>
              <a:t>But that would be the wrong focus.</a:t>
            </a:r>
          </a:p>
        </p:txBody>
      </p:sp>
    </p:spTree>
    <p:extLst>
      <p:ext uri="{BB962C8B-B14F-4D97-AF65-F5344CB8AC3E}">
        <p14:creationId xmlns:p14="http://schemas.microsoft.com/office/powerpoint/2010/main" val="20814954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solidFill>
                  <a:srgbClr val="FFFF00"/>
                </a:solidFill>
              </a:rPr>
              <a:t>Matthew 6:19-21 </a:t>
            </a:r>
            <a:r>
              <a:rPr lang="en-US" sz="3200" dirty="0" smtClean="0"/>
              <a:t>(ESV)</a:t>
            </a:r>
            <a:r>
              <a:rPr lang="en-US" sz="3200" dirty="0"/>
              <a:t> </a:t>
            </a:r>
            <a:r>
              <a:rPr lang="en-US" sz="3200" baseline="30000" dirty="0" smtClean="0">
                <a:solidFill>
                  <a:srgbClr val="00B0F0"/>
                </a:solidFill>
              </a:rPr>
              <a:t>19</a:t>
            </a:r>
            <a:r>
              <a:rPr lang="en-US" sz="3200" dirty="0" smtClean="0">
                <a:solidFill>
                  <a:srgbClr val="00B0F0"/>
                </a:solidFill>
              </a:rPr>
              <a:t> “Do </a:t>
            </a:r>
            <a:r>
              <a:rPr lang="en-US" sz="3200" dirty="0">
                <a:solidFill>
                  <a:srgbClr val="00B0F0"/>
                </a:solidFill>
              </a:rPr>
              <a:t>not lay up for yourselves treasures on earth, where moth and rust destroy and where thieves break in and steal, </a:t>
            </a:r>
            <a:r>
              <a:rPr lang="en-US" sz="3200" baseline="30000" dirty="0">
                <a:solidFill>
                  <a:srgbClr val="00B0F0"/>
                </a:solidFill>
              </a:rPr>
              <a:t>20</a:t>
            </a:r>
            <a:r>
              <a:rPr lang="en-US" sz="3200" dirty="0">
                <a:solidFill>
                  <a:srgbClr val="00B0F0"/>
                </a:solidFill>
              </a:rPr>
              <a:t> but lay up for yourselves treasures in heaven, where neither moth nor rust destroys and where thieves do not break in and steal. </a:t>
            </a:r>
            <a:r>
              <a:rPr lang="en-US" sz="3200" baseline="30000" dirty="0">
                <a:solidFill>
                  <a:srgbClr val="00B0F0"/>
                </a:solidFill>
              </a:rPr>
              <a:t>21 </a:t>
            </a:r>
            <a:r>
              <a:rPr lang="en-US" sz="3200" u="sng" dirty="0">
                <a:solidFill>
                  <a:srgbClr val="00B0F0"/>
                </a:solidFill>
              </a:rPr>
              <a:t>For where your treasure is, there your heart will be also</a:t>
            </a:r>
            <a:r>
              <a:rPr lang="en-US" sz="3200" u="sng" dirty="0" smtClean="0">
                <a:solidFill>
                  <a:srgbClr val="00B0F0"/>
                </a:solidFill>
              </a:rPr>
              <a:t>.</a:t>
            </a:r>
            <a:endParaRPr lang="en-US" sz="3200" u="sng" dirty="0">
              <a:solidFill>
                <a:srgbClr val="00B0F0"/>
              </a:solidFill>
            </a:endParaRPr>
          </a:p>
        </p:txBody>
      </p:sp>
    </p:spTree>
    <p:extLst>
      <p:ext uri="{BB962C8B-B14F-4D97-AF65-F5344CB8AC3E}">
        <p14:creationId xmlns:p14="http://schemas.microsoft.com/office/powerpoint/2010/main" val="1950103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Jesus </a:t>
            </a:r>
            <a:r>
              <a:rPr lang="en-US" sz="3200" dirty="0" smtClean="0"/>
              <a:t>is </a:t>
            </a:r>
            <a:r>
              <a:rPr lang="en-US" sz="3200" dirty="0" smtClean="0"/>
              <a:t>asking, </a:t>
            </a:r>
            <a:r>
              <a:rPr lang="en-US" sz="3200" dirty="0" smtClean="0">
                <a:solidFill>
                  <a:srgbClr val="00CC00"/>
                </a:solidFill>
              </a:rPr>
              <a:t>“Where </a:t>
            </a:r>
            <a:r>
              <a:rPr lang="en-US" sz="3200" dirty="0" smtClean="0">
                <a:solidFill>
                  <a:srgbClr val="00CC00"/>
                </a:solidFill>
              </a:rPr>
              <a:t>is your </a:t>
            </a:r>
            <a:r>
              <a:rPr lang="en-US" sz="3200" dirty="0" smtClean="0">
                <a:solidFill>
                  <a:srgbClr val="00CC00"/>
                </a:solidFill>
              </a:rPr>
              <a:t>heart?”</a:t>
            </a:r>
          </a:p>
          <a:p>
            <a:r>
              <a:rPr lang="en-US" sz="3200" dirty="0">
                <a:solidFill>
                  <a:srgbClr val="FFFF00"/>
                </a:solidFill>
              </a:rPr>
              <a:t>Matthew </a:t>
            </a:r>
            <a:r>
              <a:rPr lang="en-US" sz="3200" dirty="0" smtClean="0">
                <a:solidFill>
                  <a:srgbClr val="FFFF00"/>
                </a:solidFill>
              </a:rPr>
              <a:t>6:21 </a:t>
            </a:r>
            <a:r>
              <a:rPr lang="en-US" sz="3200" dirty="0"/>
              <a:t>(</a:t>
            </a:r>
            <a:r>
              <a:rPr lang="en-US" sz="3200" dirty="0" smtClean="0"/>
              <a:t>ESV) </a:t>
            </a:r>
            <a:r>
              <a:rPr lang="en-US" sz="3200" dirty="0" smtClean="0">
                <a:solidFill>
                  <a:srgbClr val="00B0F0"/>
                </a:solidFill>
              </a:rPr>
              <a:t>For </a:t>
            </a:r>
            <a:r>
              <a:rPr lang="en-US" sz="3200" dirty="0">
                <a:solidFill>
                  <a:srgbClr val="00B0F0"/>
                </a:solidFill>
              </a:rPr>
              <a:t>where your treasure is, there your heart will be also.</a:t>
            </a:r>
          </a:p>
          <a:p>
            <a:endParaRPr lang="en-US" sz="3200" dirty="0" smtClean="0">
              <a:solidFill>
                <a:srgbClr val="00CC00"/>
              </a:solidFill>
            </a:endParaRPr>
          </a:p>
        </p:txBody>
      </p:sp>
    </p:spTree>
    <p:extLst>
      <p:ext uri="{BB962C8B-B14F-4D97-AF65-F5344CB8AC3E}">
        <p14:creationId xmlns:p14="http://schemas.microsoft.com/office/powerpoint/2010/main" val="18751542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Our hearts will follow our </a:t>
            </a:r>
            <a:r>
              <a:rPr lang="en-US" sz="3200" dirty="0" smtClean="0">
                <a:solidFill>
                  <a:srgbClr val="00B0F0"/>
                </a:solidFill>
              </a:rPr>
              <a:t>“treasure.”</a:t>
            </a:r>
          </a:p>
          <a:p>
            <a:r>
              <a:rPr lang="en-US" sz="3200" dirty="0" smtClean="0">
                <a:solidFill>
                  <a:srgbClr val="00CC00"/>
                </a:solidFill>
              </a:rPr>
              <a:t>Right </a:t>
            </a:r>
            <a:r>
              <a:rPr lang="en-US" sz="3200" dirty="0" smtClean="0">
                <a:solidFill>
                  <a:srgbClr val="00CC00"/>
                </a:solidFill>
              </a:rPr>
              <a:t>desires develop when we give </a:t>
            </a:r>
            <a:r>
              <a:rPr lang="en-US" sz="3200" dirty="0" smtClean="0">
                <a:solidFill>
                  <a:srgbClr val="00CC00"/>
                </a:solidFill>
              </a:rPr>
              <a:t>God all </a:t>
            </a:r>
            <a:r>
              <a:rPr lang="en-US" sz="3200" dirty="0" smtClean="0">
                <a:solidFill>
                  <a:srgbClr val="00CC00"/>
                </a:solidFill>
              </a:rPr>
              <a:t>that is most valuable to </a:t>
            </a:r>
            <a:r>
              <a:rPr lang="en-US" sz="3200" dirty="0" smtClean="0">
                <a:solidFill>
                  <a:srgbClr val="00CC00"/>
                </a:solidFill>
              </a:rPr>
              <a:t>us and take him for ourselves.</a:t>
            </a:r>
            <a:endParaRPr lang="en-US" sz="3200" dirty="0" smtClean="0">
              <a:solidFill>
                <a:srgbClr val="00CC00"/>
              </a:solidFill>
            </a:endParaRPr>
          </a:p>
        </p:txBody>
      </p:sp>
    </p:spTree>
    <p:extLst>
      <p:ext uri="{BB962C8B-B14F-4D97-AF65-F5344CB8AC3E}">
        <p14:creationId xmlns:p14="http://schemas.microsoft.com/office/powerpoint/2010/main" val="19895309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We need to be willing to </a:t>
            </a:r>
            <a:r>
              <a:rPr lang="en-US" sz="3200" dirty="0" smtClean="0"/>
              <a:t>say, with Paul, that </a:t>
            </a:r>
            <a:r>
              <a:rPr lang="en-US" sz="3200" dirty="0" smtClean="0">
                <a:solidFill>
                  <a:srgbClr val="00B0F0"/>
                </a:solidFill>
              </a:rPr>
              <a:t>“</a:t>
            </a:r>
            <a:r>
              <a:rPr lang="en-US" sz="3200" dirty="0">
                <a:solidFill>
                  <a:srgbClr val="00B0F0"/>
                </a:solidFill>
              </a:rPr>
              <a:t>I count everything as loss because of the surpassing worth of knowing Christ Jesus my Lord</a:t>
            </a:r>
            <a:r>
              <a:rPr lang="en-US" sz="3200" dirty="0" smtClean="0">
                <a:solidFill>
                  <a:srgbClr val="00B0F0"/>
                </a:solidFill>
              </a:rPr>
              <a:t>.”</a:t>
            </a:r>
          </a:p>
        </p:txBody>
      </p:sp>
    </p:spTree>
    <p:extLst>
      <p:ext uri="{BB962C8B-B14F-4D97-AF65-F5344CB8AC3E}">
        <p14:creationId xmlns:p14="http://schemas.microsoft.com/office/powerpoint/2010/main" val="33414747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a:xfrm>
            <a:off x="4014788" y="1825625"/>
            <a:ext cx="7339012" cy="4351338"/>
          </a:xfrm>
        </p:spPr>
        <p:txBody>
          <a:bodyPr>
            <a:noAutofit/>
          </a:bodyPr>
          <a:lstStyle/>
          <a:p>
            <a:pPr marL="0" indent="0">
              <a:buNone/>
            </a:pPr>
            <a:r>
              <a:rPr lang="en-US" sz="3200" dirty="0" smtClean="0"/>
              <a:t>Back to Pascal:</a:t>
            </a:r>
          </a:p>
          <a:p>
            <a:pPr marL="0" indent="0">
              <a:buNone/>
            </a:pPr>
            <a:r>
              <a:rPr lang="en-US" sz="3200" i="1" dirty="0" smtClean="0">
                <a:solidFill>
                  <a:srgbClr val="00CC00"/>
                </a:solidFill>
              </a:rPr>
              <a:t>[</a:t>
            </a:r>
            <a:r>
              <a:rPr lang="en-US" sz="3200" i="1" dirty="0" smtClean="0">
                <a:solidFill>
                  <a:srgbClr val="00CC00"/>
                </a:solidFill>
              </a:rPr>
              <a:t>T]he </a:t>
            </a:r>
            <a:r>
              <a:rPr lang="en-US" sz="3200" i="1" dirty="0">
                <a:solidFill>
                  <a:srgbClr val="00CC00"/>
                </a:solidFill>
              </a:rPr>
              <a:t>infinite abyss can only be filled by an infinite and immutable object, that is to say, only by God Himself.</a:t>
            </a:r>
          </a:p>
          <a:p>
            <a:pPr marL="0" indent="0" algn="r">
              <a:buNone/>
            </a:pPr>
            <a:r>
              <a:rPr lang="en-US" sz="3200" i="1" dirty="0">
                <a:solidFill>
                  <a:srgbClr val="00CC00"/>
                </a:solidFill>
              </a:rPr>
              <a:t>– Blaise Pascal (1623 – 1662), </a:t>
            </a:r>
            <a:r>
              <a:rPr lang="en-US" sz="3200" dirty="0" err="1">
                <a:solidFill>
                  <a:srgbClr val="00CC00"/>
                </a:solidFill>
              </a:rPr>
              <a:t>Pensées</a:t>
            </a:r>
            <a:r>
              <a:rPr lang="en-US" sz="3200" dirty="0">
                <a:solidFill>
                  <a:srgbClr val="00CC00"/>
                </a:solidFill>
              </a:rPr>
              <a:t> 425</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3084703" cy="3289300"/>
          </a:xfrm>
          <a:prstGeom prst="rect">
            <a:avLst/>
          </a:prstGeom>
        </p:spPr>
      </p:pic>
    </p:spTree>
    <p:extLst>
      <p:ext uri="{BB962C8B-B14F-4D97-AF65-F5344CB8AC3E}">
        <p14:creationId xmlns:p14="http://schemas.microsoft.com/office/powerpoint/2010/main" val="9908148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Soul Longs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r>
              <a:rPr lang="en-US" sz="3200" dirty="0" smtClean="0"/>
              <a:t>Until </a:t>
            </a:r>
            <a:r>
              <a:rPr lang="en-US" sz="3200" dirty="0" smtClean="0"/>
              <a:t>we put Christ first, </a:t>
            </a:r>
            <a:r>
              <a:rPr lang="en-US" sz="3200" dirty="0" smtClean="0">
                <a:solidFill>
                  <a:srgbClr val="00CC00"/>
                </a:solidFill>
              </a:rPr>
              <a:t>we’ll try and we’ll try and we’ll try, but we won’t get no …</a:t>
            </a:r>
            <a:endParaRPr lang="en-US" sz="3200" dirty="0" smtClean="0">
              <a:solidFill>
                <a:srgbClr val="00CC00"/>
              </a:solidFill>
            </a:endParaRPr>
          </a:p>
          <a:p>
            <a:r>
              <a:rPr lang="en-US" sz="3200" dirty="0" smtClean="0"/>
              <a:t>Our </a:t>
            </a:r>
            <a:r>
              <a:rPr lang="en-US" sz="3200" dirty="0" smtClean="0"/>
              <a:t>hearts will be as empty as Pascal’s </a:t>
            </a:r>
            <a:r>
              <a:rPr lang="en-US" sz="3200" dirty="0" smtClean="0">
                <a:solidFill>
                  <a:srgbClr val="00CC00"/>
                </a:solidFill>
              </a:rPr>
              <a:t>“infinite abyss.”</a:t>
            </a:r>
          </a:p>
        </p:txBody>
      </p:sp>
      <p:pic>
        <p:nvPicPr>
          <p:cNvPr id="4" name="Picture 3"/>
          <p:cNvPicPr>
            <a:picLocks noChangeAspect="1"/>
          </p:cNvPicPr>
          <p:nvPr/>
        </p:nvPicPr>
        <p:blipFill>
          <a:blip r:embed="rId2"/>
          <a:stretch>
            <a:fillRect/>
          </a:stretch>
        </p:blipFill>
        <p:spPr>
          <a:xfrm>
            <a:off x="1986730" y="3488316"/>
            <a:ext cx="2519363" cy="2688648"/>
          </a:xfrm>
          <a:prstGeom prst="rect">
            <a:avLst/>
          </a:prstGeom>
        </p:spPr>
      </p:pic>
      <p:pic>
        <p:nvPicPr>
          <p:cNvPr id="5" name="Picture 4"/>
          <p:cNvPicPr>
            <a:picLocks noChangeAspect="1"/>
          </p:cNvPicPr>
          <p:nvPr/>
        </p:nvPicPr>
        <p:blipFill>
          <a:blip r:embed="rId3"/>
          <a:stretch>
            <a:fillRect/>
          </a:stretch>
        </p:blipFill>
        <p:spPr>
          <a:xfrm>
            <a:off x="6084532" y="3488316"/>
            <a:ext cx="4027178" cy="2688648"/>
          </a:xfrm>
          <a:prstGeom prst="rect">
            <a:avLst/>
          </a:prstGeom>
        </p:spPr>
      </p:pic>
    </p:spTree>
    <p:extLst>
      <p:ext uri="{BB962C8B-B14F-4D97-AF65-F5344CB8AC3E}">
        <p14:creationId xmlns:p14="http://schemas.microsoft.com/office/powerpoint/2010/main" val="2394454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Sunday Morning</Template>
  <TotalTime>25526</TotalTime>
  <Words>1421</Words>
  <Application>Microsoft Office PowerPoint</Application>
  <PresentationFormat>Widescreen</PresentationFormat>
  <Paragraphs>133</Paragraphs>
  <Slides>48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Calibri Light</vt:lpstr>
      <vt:lpstr>Sunday Morning</vt:lpstr>
      <vt:lpstr>My Soul Longs</vt:lpstr>
      <vt:lpstr>My Soul Longs     Introduction</vt:lpstr>
      <vt:lpstr>My Soul Longs     Introduction</vt:lpstr>
      <vt:lpstr>My Soul Longs     Introduction</vt:lpstr>
      <vt:lpstr>My Soul Longs     Introduction</vt:lpstr>
      <vt:lpstr>My Soul Longs     Introduction</vt:lpstr>
      <vt:lpstr>My Soul Longs     Introduction</vt:lpstr>
      <vt:lpstr>My Soul Longs     Introduction</vt:lpstr>
      <vt:lpstr>My Soul Longs     Introduction</vt:lpstr>
      <vt:lpstr>My Soul Longs     Introduction</vt:lpstr>
      <vt:lpstr>My Soul Longs     Introduction</vt:lpstr>
      <vt:lpstr>My Soul Longs     Introduction</vt:lpstr>
      <vt:lpstr>My Soul Longs     Introduction</vt:lpstr>
      <vt:lpstr>My Soul Longs     Introduction</vt:lpstr>
      <vt:lpstr>My Soul Longs     Psalm 84:1-2</vt:lpstr>
      <vt:lpstr>My Soul Longs     Psalm 84:1-2</vt:lpstr>
      <vt:lpstr>My Soul Longs     Psalm 84:1-2</vt:lpstr>
      <vt:lpstr>My Soul Longs     Psalm 84:1-2</vt:lpstr>
      <vt:lpstr>My Soul Longs     Psalm 84:1-2</vt:lpstr>
      <vt:lpstr>My Soul Longs     Psalm 84:3-4</vt:lpstr>
      <vt:lpstr>My Soul Longs     Psalm 84:3-4</vt:lpstr>
      <vt:lpstr>My Soul Longs     Psalm 84:3-4</vt:lpstr>
      <vt:lpstr>My Soul Longs     Psalm 84:5-7</vt:lpstr>
      <vt:lpstr>My Soul Longs     Psalm 84:5-7</vt:lpstr>
      <vt:lpstr>My Soul Longs     Psalm 84:5-7</vt:lpstr>
      <vt:lpstr>My Soul Longs     Psalm 84:5-7</vt:lpstr>
      <vt:lpstr>My Soul Longs     Psalm 84:8-9</vt:lpstr>
      <vt:lpstr>My Soul Longs     Psalm 84:8-9</vt:lpstr>
      <vt:lpstr>My Soul Longs     Psalm 84:10-12</vt:lpstr>
      <vt:lpstr>My Soul Longs     Psalm 84:10-12</vt:lpstr>
      <vt:lpstr>My Soul Longs     Psalm 84:10-12</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lpstr>My Soul Longs     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Kosobucki</dc:creator>
  <cp:lastModifiedBy>David Kosobucki</cp:lastModifiedBy>
  <cp:revision>513</cp:revision>
  <dcterms:created xsi:type="dcterms:W3CDTF">2015-04-22T20:07:22Z</dcterms:created>
  <dcterms:modified xsi:type="dcterms:W3CDTF">2015-07-19T11:25:21Z</dcterms:modified>
</cp:coreProperties>
</file>