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56" r:id="rId2"/>
    <p:sldId id="260" r:id="rId3"/>
    <p:sldId id="710" r:id="rId4"/>
    <p:sldId id="722" r:id="rId5"/>
    <p:sldId id="713" r:id="rId6"/>
    <p:sldId id="714" r:id="rId7"/>
    <p:sldId id="509" r:id="rId8"/>
    <p:sldId id="726" r:id="rId9"/>
    <p:sldId id="724" r:id="rId10"/>
    <p:sldId id="728" r:id="rId11"/>
    <p:sldId id="763" r:id="rId12"/>
    <p:sldId id="729" r:id="rId13"/>
    <p:sldId id="730" r:id="rId14"/>
    <p:sldId id="718" r:id="rId15"/>
    <p:sldId id="731" r:id="rId16"/>
    <p:sldId id="732" r:id="rId17"/>
    <p:sldId id="733" r:id="rId18"/>
    <p:sldId id="734" r:id="rId19"/>
    <p:sldId id="735" r:id="rId20"/>
    <p:sldId id="736" r:id="rId21"/>
    <p:sldId id="625" r:id="rId22"/>
    <p:sldId id="719" r:id="rId23"/>
    <p:sldId id="737" r:id="rId24"/>
    <p:sldId id="738" r:id="rId25"/>
    <p:sldId id="739" r:id="rId26"/>
    <p:sldId id="740" r:id="rId27"/>
    <p:sldId id="741" r:id="rId28"/>
    <p:sldId id="742" r:id="rId29"/>
    <p:sldId id="743" r:id="rId30"/>
    <p:sldId id="744" r:id="rId31"/>
    <p:sldId id="745" r:id="rId32"/>
    <p:sldId id="746" r:id="rId33"/>
    <p:sldId id="747" r:id="rId34"/>
    <p:sldId id="748" r:id="rId35"/>
    <p:sldId id="749" r:id="rId36"/>
    <p:sldId id="750" r:id="rId37"/>
    <p:sldId id="751" r:id="rId38"/>
    <p:sldId id="752" r:id="rId39"/>
    <p:sldId id="753" r:id="rId40"/>
    <p:sldId id="754" r:id="rId41"/>
    <p:sldId id="655" r:id="rId42"/>
    <p:sldId id="755" r:id="rId43"/>
    <p:sldId id="757" r:id="rId44"/>
    <p:sldId id="758" r:id="rId45"/>
    <p:sldId id="725" r:id="rId46"/>
    <p:sldId id="715" r:id="rId47"/>
    <p:sldId id="759" r:id="rId48"/>
    <p:sldId id="760"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6" autoAdjust="0"/>
    <p:restoredTop sz="94434" autoAdjust="0"/>
  </p:normalViewPr>
  <p:slideViewPr>
    <p:cSldViewPr snapToGrid="0">
      <p:cViewPr varScale="1">
        <p:scale>
          <a:sx n="67" d="100"/>
          <a:sy n="67" d="100"/>
        </p:scale>
        <p:origin x="678" y="60"/>
      </p:cViewPr>
      <p:guideLst/>
    </p:cSldViewPr>
  </p:slideViewPr>
  <p:outlineViewPr>
    <p:cViewPr>
      <p:scale>
        <a:sx n="33" d="100"/>
        <a:sy n="33" d="100"/>
      </p:scale>
      <p:origin x="0" y="-2092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0864E-D2FC-4C2C-80E8-7F8255E5AACF}" type="datetimeFigureOut">
              <a:rPr lang="en-US" smtClean="0"/>
              <a:t>7/12/2015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02EAFE-E66B-4353-9678-AEE9A3F62A34}" type="slidenum">
              <a:rPr lang="en-US" smtClean="0"/>
              <a:t>‹#›</a:t>
            </a:fld>
            <a:endParaRPr lang="en-US"/>
          </a:p>
        </p:txBody>
      </p:sp>
    </p:spTree>
    <p:extLst>
      <p:ext uri="{BB962C8B-B14F-4D97-AF65-F5344CB8AC3E}">
        <p14:creationId xmlns:p14="http://schemas.microsoft.com/office/powerpoint/2010/main" val="1086335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502758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41337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AD45C1-55F1-4D5B-AC55-ED38F741371F}" type="datetimeFigureOut">
              <a:rPr lang="en-US" smtClean="0"/>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376959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AD45C1-55F1-4D5B-AC55-ED38F741371F}" type="datetimeFigureOut">
              <a:rPr lang="en-US" smtClean="0"/>
              <a:t>7/12/2015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4160864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AD45C1-55F1-4D5B-AC55-ED38F741371F}" type="datetimeFigureOut">
              <a:rPr lang="en-US" smtClean="0"/>
              <a:t>7/12/2015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509208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AD45C1-55F1-4D5B-AC55-ED38F741371F}" type="datetimeFigureOut">
              <a:rPr lang="en-US" smtClean="0"/>
              <a:t>7/12/2015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3713756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AD45C1-55F1-4D5B-AC55-ED38F741371F}" type="datetimeFigureOut">
              <a:rPr lang="en-US" smtClean="0"/>
              <a:t>7/12/2015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220176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AD45C1-55F1-4D5B-AC55-ED38F741371F}" type="datetimeFigureOut">
              <a:rPr lang="en-US" smtClean="0"/>
              <a:t>7/12/2015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274605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AD45C1-55F1-4D5B-AC55-ED38F741371F}" type="datetimeFigureOut">
              <a:rPr lang="en-US" smtClean="0"/>
              <a:t>7/12/2015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955645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1245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3825620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AD45C1-55F1-4D5B-AC55-ED38F741371F}" type="datetimeFigureOut">
              <a:rPr lang="en-US" smtClean="0"/>
              <a:t>7/12/2015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9EAEFA-9CDE-4B0E-B23D-D408B50DEA3D}" type="slidenum">
              <a:rPr lang="en-US" smtClean="0"/>
              <a:t>‹#›</a:t>
            </a:fld>
            <a:endParaRPr lang="en-US"/>
          </a:p>
        </p:txBody>
      </p:sp>
    </p:spTree>
    <p:extLst>
      <p:ext uri="{BB962C8B-B14F-4D97-AF65-F5344CB8AC3E}">
        <p14:creationId xmlns:p14="http://schemas.microsoft.com/office/powerpoint/2010/main" val="397526266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My Portion Forever</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Psalm 73</a:t>
            </a:r>
            <a:endParaRPr lang="en-US" sz="3200" dirty="0">
              <a:solidFill>
                <a:srgbClr val="FFFF00"/>
              </a:solidFill>
            </a:endParaRPr>
          </a:p>
        </p:txBody>
      </p:sp>
    </p:spTree>
    <p:extLst>
      <p:ext uri="{BB962C8B-B14F-4D97-AF65-F5344CB8AC3E}">
        <p14:creationId xmlns:p14="http://schemas.microsoft.com/office/powerpoint/2010/main" val="115701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Portion Forever     </a:t>
            </a:r>
            <a:r>
              <a:rPr lang="en-US" dirty="0" smtClean="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830554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Portion Forever     </a:t>
            </a:r>
            <a:r>
              <a:rPr lang="en-US" dirty="0" smtClean="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r>
              <a:rPr lang="en-US" sz="3200" dirty="0" smtClean="0"/>
              <a:t>One of the questions the Bible deals with repeatedly is, </a:t>
            </a:r>
            <a:r>
              <a:rPr lang="en-US" sz="3200" dirty="0" smtClean="0">
                <a:solidFill>
                  <a:srgbClr val="00B0F0"/>
                </a:solidFill>
              </a:rPr>
              <a:t>“Why do bad things happen to good people?”</a:t>
            </a:r>
          </a:p>
          <a:p>
            <a:r>
              <a:rPr lang="en-US" sz="3200" dirty="0" smtClean="0"/>
              <a:t>One of today’s headlines: </a:t>
            </a:r>
            <a:r>
              <a:rPr lang="en-US" sz="3200" dirty="0" smtClean="0">
                <a:solidFill>
                  <a:srgbClr val="00B0F0"/>
                </a:solidFill>
              </a:rPr>
              <a:t>“Thefts </a:t>
            </a:r>
            <a:r>
              <a:rPr lang="en-US" sz="3200" dirty="0">
                <a:solidFill>
                  <a:srgbClr val="00B0F0"/>
                </a:solidFill>
              </a:rPr>
              <a:t>from nursing home trust funds target the elderly</a:t>
            </a:r>
            <a:r>
              <a:rPr lang="en-US" sz="3200" dirty="0" smtClean="0">
                <a:solidFill>
                  <a:srgbClr val="00B0F0"/>
                </a:solidFill>
              </a:rPr>
              <a:t>.”</a:t>
            </a:r>
            <a:endParaRPr lang="en-US" sz="3200" dirty="0">
              <a:solidFill>
                <a:srgbClr val="00B0F0"/>
              </a:solidFill>
            </a:endParaRPr>
          </a:p>
          <a:p>
            <a:r>
              <a:rPr lang="en-US" sz="3200" dirty="0" smtClean="0"/>
              <a:t>We looked at this question in the book of </a:t>
            </a:r>
            <a:r>
              <a:rPr lang="en-US" sz="3200" dirty="0" smtClean="0">
                <a:solidFill>
                  <a:srgbClr val="FFFF00"/>
                </a:solidFill>
              </a:rPr>
              <a:t>Job</a:t>
            </a:r>
            <a:r>
              <a:rPr lang="en-US" sz="3200" dirty="0"/>
              <a:t> </a:t>
            </a:r>
            <a:r>
              <a:rPr lang="en-US" sz="3200" dirty="0" smtClean="0"/>
              <a:t>and it comes up in several of the </a:t>
            </a:r>
            <a:r>
              <a:rPr lang="en-US" sz="3200" dirty="0" smtClean="0">
                <a:solidFill>
                  <a:srgbClr val="FFFF00"/>
                </a:solidFill>
              </a:rPr>
              <a:t>Psalms</a:t>
            </a:r>
            <a:r>
              <a:rPr lang="en-US" sz="3200" dirty="0" smtClean="0"/>
              <a:t>.</a:t>
            </a:r>
            <a:endParaRPr lang="en-US" sz="3200" dirty="0"/>
          </a:p>
        </p:txBody>
      </p:sp>
    </p:spTree>
    <p:extLst>
      <p:ext uri="{BB962C8B-B14F-4D97-AF65-F5344CB8AC3E}">
        <p14:creationId xmlns:p14="http://schemas.microsoft.com/office/powerpoint/2010/main" val="3931220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Portion Forever     </a:t>
            </a:r>
            <a:r>
              <a:rPr lang="en-US" dirty="0" smtClean="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r>
              <a:rPr lang="en-US" sz="3200" dirty="0" smtClean="0"/>
              <a:t>There is another side to the same question.</a:t>
            </a:r>
          </a:p>
          <a:p>
            <a:r>
              <a:rPr lang="en-US" sz="3200" dirty="0" smtClean="0">
                <a:solidFill>
                  <a:srgbClr val="00B0F0"/>
                </a:solidFill>
              </a:rPr>
              <a:t>“Why do the wicked sometimes have it so good?”</a:t>
            </a:r>
          </a:p>
          <a:p>
            <a:r>
              <a:rPr lang="en-US" sz="3200" dirty="0" smtClean="0"/>
              <a:t>Another example: </a:t>
            </a:r>
            <a:r>
              <a:rPr lang="en-US" sz="3200" dirty="0" smtClean="0">
                <a:solidFill>
                  <a:srgbClr val="00B0F0"/>
                </a:solidFill>
              </a:rPr>
              <a:t>“Notorious </a:t>
            </a:r>
            <a:r>
              <a:rPr lang="en-US" sz="3200" dirty="0">
                <a:solidFill>
                  <a:srgbClr val="00B0F0"/>
                </a:solidFill>
              </a:rPr>
              <a:t>Mexican drug lord 'El </a:t>
            </a:r>
            <a:r>
              <a:rPr lang="en-US" sz="3200" dirty="0" err="1">
                <a:solidFill>
                  <a:srgbClr val="00B0F0"/>
                </a:solidFill>
              </a:rPr>
              <a:t>Chapo</a:t>
            </a:r>
            <a:r>
              <a:rPr lang="en-US" sz="3200" dirty="0">
                <a:solidFill>
                  <a:srgbClr val="00B0F0"/>
                </a:solidFill>
              </a:rPr>
              <a:t>' escapes from jail (again</a:t>
            </a:r>
            <a:r>
              <a:rPr lang="en-US" sz="3200" dirty="0" smtClean="0">
                <a:solidFill>
                  <a:srgbClr val="00B0F0"/>
                </a:solidFill>
              </a:rPr>
              <a:t>)”</a:t>
            </a:r>
          </a:p>
          <a:p>
            <a:r>
              <a:rPr lang="en-US" sz="3200" dirty="0" smtClean="0"/>
              <a:t>This question bothered the psalmist </a:t>
            </a:r>
            <a:r>
              <a:rPr lang="en-US" sz="3200" dirty="0" smtClean="0">
                <a:solidFill>
                  <a:srgbClr val="00B0F0"/>
                </a:solidFill>
              </a:rPr>
              <a:t>Asaph.</a:t>
            </a:r>
            <a:endParaRPr lang="en-US" sz="3200" dirty="0">
              <a:solidFill>
                <a:srgbClr val="00B0F0"/>
              </a:solidFill>
            </a:endParaRPr>
          </a:p>
        </p:txBody>
      </p:sp>
    </p:spTree>
    <p:extLst>
      <p:ext uri="{BB962C8B-B14F-4D97-AF65-F5344CB8AC3E}">
        <p14:creationId xmlns:p14="http://schemas.microsoft.com/office/powerpoint/2010/main" val="1983846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Psalm 73     </a:t>
            </a:r>
            <a:r>
              <a:rPr lang="en-US" dirty="0" smtClean="0">
                <a:solidFill>
                  <a:srgbClr val="00B0F0"/>
                </a:solidFill>
              </a:rPr>
              <a:t>Outline</a:t>
            </a:r>
            <a:endParaRPr lang="en-US" dirty="0">
              <a:solidFill>
                <a:srgbClr val="00B0F0"/>
              </a:solidFill>
            </a:endParaRPr>
          </a:p>
        </p:txBody>
      </p:sp>
      <p:sp>
        <p:nvSpPr>
          <p:cNvPr id="3" name="Content Placeholder 2"/>
          <p:cNvSpPr>
            <a:spLocks noGrp="1"/>
          </p:cNvSpPr>
          <p:nvPr>
            <p:ph idx="1"/>
          </p:nvPr>
        </p:nvSpPr>
        <p:spPr>
          <a:xfrm>
            <a:off x="838200" y="1882775"/>
            <a:ext cx="10515600" cy="4351338"/>
          </a:xfrm>
        </p:spPr>
        <p:txBody>
          <a:bodyPr>
            <a:normAutofit/>
          </a:bodyPr>
          <a:lstStyle/>
          <a:p>
            <a:endParaRPr lang="en-US" sz="3200" dirty="0"/>
          </a:p>
        </p:txBody>
      </p:sp>
    </p:spTree>
    <p:extLst>
      <p:ext uri="{BB962C8B-B14F-4D97-AF65-F5344CB8AC3E}">
        <p14:creationId xmlns:p14="http://schemas.microsoft.com/office/powerpoint/2010/main" val="36305004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Psalm 73     </a:t>
            </a:r>
            <a:r>
              <a:rPr lang="en-US" dirty="0" smtClean="0">
                <a:solidFill>
                  <a:srgbClr val="00B0F0"/>
                </a:solidFill>
              </a:rPr>
              <a:t>Outline</a:t>
            </a:r>
            <a:endParaRPr lang="en-US" dirty="0">
              <a:solidFill>
                <a:srgbClr val="00B0F0"/>
              </a:solidFill>
            </a:endParaRPr>
          </a:p>
        </p:txBody>
      </p:sp>
      <p:sp>
        <p:nvSpPr>
          <p:cNvPr id="3" name="Content Placeholder 2"/>
          <p:cNvSpPr>
            <a:spLocks noGrp="1"/>
          </p:cNvSpPr>
          <p:nvPr>
            <p:ph idx="1"/>
          </p:nvPr>
        </p:nvSpPr>
        <p:spPr>
          <a:xfrm>
            <a:off x="838200" y="1882775"/>
            <a:ext cx="10515600" cy="4351338"/>
          </a:xfrm>
        </p:spPr>
        <p:txBody>
          <a:bodyPr>
            <a:normAutofit/>
          </a:bodyPr>
          <a:lstStyle/>
          <a:p>
            <a:pPr marL="571500" indent="-571500">
              <a:buClr>
                <a:srgbClr val="00B0F0"/>
              </a:buClr>
              <a:buFont typeface="+mj-lt"/>
              <a:buAutoNum type="romanUcPeriod"/>
            </a:pPr>
            <a:r>
              <a:rPr lang="en-US" sz="3200" dirty="0" smtClean="0"/>
              <a:t>Introduction        </a:t>
            </a:r>
            <a:r>
              <a:rPr lang="en-US" sz="3200" dirty="0" smtClean="0">
                <a:solidFill>
                  <a:srgbClr val="FFFF00"/>
                </a:solidFill>
              </a:rPr>
              <a:t>73:1-3</a:t>
            </a:r>
          </a:p>
          <a:p>
            <a:pPr marL="571500" indent="-571500">
              <a:buClr>
                <a:srgbClr val="00B0F0"/>
              </a:buClr>
              <a:buFont typeface="+mj-lt"/>
              <a:buAutoNum type="romanUcPeriod"/>
            </a:pPr>
            <a:r>
              <a:rPr lang="en-US" sz="3200" dirty="0" smtClean="0"/>
              <a:t>Confusion            </a:t>
            </a:r>
            <a:r>
              <a:rPr lang="en-US" sz="3200" dirty="0" smtClean="0">
                <a:solidFill>
                  <a:srgbClr val="FFFF00"/>
                </a:solidFill>
              </a:rPr>
              <a:t>73:4-14</a:t>
            </a:r>
            <a:endParaRPr lang="en-US" sz="3200" dirty="0">
              <a:solidFill>
                <a:srgbClr val="FFFF00"/>
              </a:solidFill>
            </a:endParaRPr>
          </a:p>
          <a:p>
            <a:pPr marL="571500" indent="-571500">
              <a:buClr>
                <a:srgbClr val="00B0F0"/>
              </a:buClr>
              <a:buFont typeface="+mj-lt"/>
              <a:buAutoNum type="romanUcPeriod"/>
            </a:pPr>
            <a:r>
              <a:rPr lang="en-US" sz="3200" dirty="0" smtClean="0"/>
              <a:t>Reflection            </a:t>
            </a:r>
            <a:r>
              <a:rPr lang="en-US" sz="3200" dirty="0" smtClean="0">
                <a:solidFill>
                  <a:srgbClr val="FFFF00"/>
                </a:solidFill>
              </a:rPr>
              <a:t>73:15-17</a:t>
            </a:r>
            <a:endParaRPr lang="en-US" sz="3200" dirty="0">
              <a:solidFill>
                <a:srgbClr val="FFFF00"/>
              </a:solidFill>
            </a:endParaRPr>
          </a:p>
          <a:p>
            <a:pPr marL="571500" indent="-571500">
              <a:buClr>
                <a:srgbClr val="00B0F0"/>
              </a:buClr>
              <a:buFont typeface="+mj-lt"/>
              <a:buAutoNum type="romanUcPeriod"/>
            </a:pPr>
            <a:r>
              <a:rPr lang="en-US" sz="3200" dirty="0" smtClean="0"/>
              <a:t>Realization           </a:t>
            </a:r>
            <a:r>
              <a:rPr lang="en-US" sz="3200" dirty="0">
                <a:solidFill>
                  <a:srgbClr val="FFFF00"/>
                </a:solidFill>
              </a:rPr>
              <a:t>73:18-22</a:t>
            </a:r>
          </a:p>
          <a:p>
            <a:pPr marL="571500" indent="-571500">
              <a:buClr>
                <a:srgbClr val="00B0F0"/>
              </a:buClr>
              <a:buFont typeface="+mj-lt"/>
              <a:buAutoNum type="romanUcPeriod"/>
            </a:pPr>
            <a:r>
              <a:rPr lang="en-US" sz="3200" dirty="0" smtClean="0"/>
              <a:t>Confidence          </a:t>
            </a:r>
            <a:r>
              <a:rPr lang="en-US" sz="3200" dirty="0">
                <a:solidFill>
                  <a:srgbClr val="FFFF00"/>
                </a:solidFill>
              </a:rPr>
              <a:t>73:23-28</a:t>
            </a:r>
          </a:p>
          <a:p>
            <a:pPr marL="571500" indent="-571500">
              <a:buClr>
                <a:srgbClr val="00B0F0"/>
              </a:buClr>
              <a:buFont typeface="+mj-lt"/>
              <a:buAutoNum type="romanUcPeriod"/>
            </a:pPr>
            <a:endParaRPr lang="en-US" sz="3200" dirty="0"/>
          </a:p>
        </p:txBody>
      </p:sp>
    </p:spTree>
    <p:extLst>
      <p:ext uri="{BB962C8B-B14F-4D97-AF65-F5344CB8AC3E}">
        <p14:creationId xmlns:p14="http://schemas.microsoft.com/office/powerpoint/2010/main" val="39741474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I.  </a:t>
            </a:r>
            <a:r>
              <a:rPr lang="en-US" dirty="0" smtClean="0"/>
              <a:t>Introduction            </a:t>
            </a:r>
            <a:r>
              <a:rPr lang="en-US" dirty="0" smtClean="0">
                <a:solidFill>
                  <a:srgbClr val="FFFF00"/>
                </a:solidFill>
              </a:rPr>
              <a:t>73:1-3</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1846549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  </a:t>
            </a:r>
            <a:r>
              <a:rPr lang="en-US" dirty="0"/>
              <a:t>Introduction            </a:t>
            </a:r>
            <a:r>
              <a:rPr lang="en-US" dirty="0">
                <a:solidFill>
                  <a:srgbClr val="FFFF00"/>
                </a:solidFill>
              </a:rPr>
              <a:t>73:1-3</a:t>
            </a:r>
          </a:p>
        </p:txBody>
      </p:sp>
      <p:sp>
        <p:nvSpPr>
          <p:cNvPr id="3" name="Content Placeholder 2"/>
          <p:cNvSpPr>
            <a:spLocks noGrp="1"/>
          </p:cNvSpPr>
          <p:nvPr>
            <p:ph idx="1"/>
          </p:nvPr>
        </p:nvSpPr>
        <p:spPr/>
        <p:txBody>
          <a:bodyPr>
            <a:normAutofit/>
          </a:bodyPr>
          <a:lstStyle/>
          <a:p>
            <a:r>
              <a:rPr lang="en-US" sz="3200" dirty="0" smtClean="0"/>
              <a:t>Fortunately for Asaph, and us, he can say he </a:t>
            </a:r>
            <a:r>
              <a:rPr lang="en-US" sz="3200" dirty="0" smtClean="0">
                <a:solidFill>
                  <a:srgbClr val="00B0F0"/>
                </a:solidFill>
              </a:rPr>
              <a:t>“almost” </a:t>
            </a:r>
            <a:r>
              <a:rPr lang="en-US" sz="3200" dirty="0" smtClean="0"/>
              <a:t>stumbled.</a:t>
            </a:r>
          </a:p>
          <a:p>
            <a:r>
              <a:rPr lang="en-US" sz="3200" dirty="0" smtClean="0"/>
              <a:t>He came to his senses before he fell too far.</a:t>
            </a:r>
          </a:p>
          <a:p>
            <a:r>
              <a:rPr lang="en-US" sz="3200" dirty="0" smtClean="0"/>
              <a:t>In </a:t>
            </a:r>
            <a:r>
              <a:rPr lang="en-US" sz="3200" dirty="0" smtClean="0">
                <a:solidFill>
                  <a:srgbClr val="FFFF00"/>
                </a:solidFill>
              </a:rPr>
              <a:t>v.1</a:t>
            </a:r>
            <a:r>
              <a:rPr lang="en-US" sz="3200" dirty="0" smtClean="0"/>
              <a:t> he assures us of his deep-down trust in the Lord.</a:t>
            </a:r>
            <a:endParaRPr lang="en-US" sz="3200" dirty="0"/>
          </a:p>
        </p:txBody>
      </p:sp>
    </p:spTree>
    <p:extLst>
      <p:ext uri="{BB962C8B-B14F-4D97-AF65-F5344CB8AC3E}">
        <p14:creationId xmlns:p14="http://schemas.microsoft.com/office/powerpoint/2010/main" val="2653203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  </a:t>
            </a:r>
            <a:r>
              <a:rPr lang="en-US" dirty="0"/>
              <a:t>Introduction            </a:t>
            </a:r>
            <a:r>
              <a:rPr lang="en-US" dirty="0">
                <a:solidFill>
                  <a:srgbClr val="FFFF00"/>
                </a:solidFill>
              </a:rPr>
              <a:t>73:1-3</a:t>
            </a:r>
          </a:p>
        </p:txBody>
      </p:sp>
      <p:sp>
        <p:nvSpPr>
          <p:cNvPr id="3" name="Content Placeholder 2"/>
          <p:cNvSpPr>
            <a:spLocks noGrp="1"/>
          </p:cNvSpPr>
          <p:nvPr>
            <p:ph idx="1"/>
          </p:nvPr>
        </p:nvSpPr>
        <p:spPr/>
        <p:txBody>
          <a:bodyPr>
            <a:normAutofit/>
          </a:bodyPr>
          <a:lstStyle/>
          <a:p>
            <a:r>
              <a:rPr lang="en-US" sz="3200" dirty="0" smtClean="0"/>
              <a:t>Asaph still states the problem.</a:t>
            </a:r>
          </a:p>
          <a:p>
            <a:r>
              <a:rPr lang="en-US" sz="3200" dirty="0" smtClean="0"/>
              <a:t>It’s bad enough that Asaph was envious.  Most people never like to admit that much.</a:t>
            </a:r>
          </a:p>
          <a:p>
            <a:r>
              <a:rPr lang="en-US" sz="3200" dirty="0" smtClean="0"/>
              <a:t>What’s worse is the object of his envy – the </a:t>
            </a:r>
            <a:r>
              <a:rPr lang="en-US" sz="3200" dirty="0" smtClean="0">
                <a:solidFill>
                  <a:srgbClr val="00B0F0"/>
                </a:solidFill>
              </a:rPr>
              <a:t>arrogant</a:t>
            </a:r>
            <a:r>
              <a:rPr lang="en-US" sz="3200" dirty="0" smtClean="0"/>
              <a:t> and </a:t>
            </a:r>
            <a:r>
              <a:rPr lang="en-US" sz="3200" dirty="0" smtClean="0">
                <a:solidFill>
                  <a:srgbClr val="00B0F0"/>
                </a:solidFill>
              </a:rPr>
              <a:t>wicked</a:t>
            </a:r>
            <a:r>
              <a:rPr lang="en-US" sz="3200" dirty="0" smtClean="0"/>
              <a:t>.</a:t>
            </a:r>
            <a:endParaRPr lang="en-US" sz="3200" dirty="0"/>
          </a:p>
        </p:txBody>
      </p:sp>
    </p:spTree>
    <p:extLst>
      <p:ext uri="{BB962C8B-B14F-4D97-AF65-F5344CB8AC3E}">
        <p14:creationId xmlns:p14="http://schemas.microsoft.com/office/powerpoint/2010/main" val="2187085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II.  </a:t>
            </a:r>
            <a:r>
              <a:rPr lang="en-US" dirty="0" smtClean="0"/>
              <a:t>Confusion            </a:t>
            </a:r>
            <a:r>
              <a:rPr lang="en-US" dirty="0" smtClean="0">
                <a:solidFill>
                  <a:srgbClr val="FFFF00"/>
                </a:solidFill>
              </a:rPr>
              <a:t>73:4-14</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31881761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II.  </a:t>
            </a:r>
            <a:r>
              <a:rPr lang="en-US" dirty="0" smtClean="0"/>
              <a:t>Confusion            </a:t>
            </a:r>
            <a:r>
              <a:rPr lang="en-US" dirty="0" smtClean="0">
                <a:solidFill>
                  <a:srgbClr val="FFFF00"/>
                </a:solidFill>
              </a:rPr>
              <a:t>73:4-14</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Asaph elaborates.</a:t>
            </a:r>
          </a:p>
          <a:p>
            <a:r>
              <a:rPr lang="en-US" sz="3200" dirty="0"/>
              <a:t>He’s been taking in all the latest news</a:t>
            </a:r>
            <a:r>
              <a:rPr lang="en-US" sz="3200" dirty="0" smtClean="0"/>
              <a:t>.</a:t>
            </a:r>
          </a:p>
          <a:p>
            <a:r>
              <a:rPr lang="en-US" sz="3200" dirty="0"/>
              <a:t>He’s been reading the Hollywood gossip.</a:t>
            </a:r>
          </a:p>
          <a:p>
            <a:r>
              <a:rPr lang="en-US" sz="3200" dirty="0" smtClean="0"/>
              <a:t>He’s been considering Who’s Who on Wall Street.</a:t>
            </a:r>
          </a:p>
        </p:txBody>
      </p:sp>
    </p:spTree>
    <p:extLst>
      <p:ext uri="{BB962C8B-B14F-4D97-AF65-F5344CB8AC3E}">
        <p14:creationId xmlns:p14="http://schemas.microsoft.com/office/powerpoint/2010/main" val="4918744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II.  </a:t>
            </a:r>
            <a:r>
              <a:rPr lang="en-US" dirty="0"/>
              <a:t>Confusion            </a:t>
            </a:r>
            <a:r>
              <a:rPr lang="en-US" dirty="0" smtClean="0">
                <a:solidFill>
                  <a:srgbClr val="FFFF00"/>
                </a:solidFill>
              </a:rPr>
              <a:t>73:4-14</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73:4-14  </a:t>
            </a:r>
            <a:r>
              <a:rPr lang="en-US" sz="3200" dirty="0" smtClean="0"/>
              <a:t>   He’s now thinking, </a:t>
            </a:r>
          </a:p>
          <a:p>
            <a:r>
              <a:rPr lang="en-US" sz="3200" dirty="0" smtClean="0">
                <a:solidFill>
                  <a:srgbClr val="00B0F0"/>
                </a:solidFill>
              </a:rPr>
              <a:t>“I realize life isn’t fair, but this is getting totally ridiculous.  When is it </a:t>
            </a:r>
            <a:r>
              <a:rPr lang="en-US" sz="3200" dirty="0">
                <a:solidFill>
                  <a:srgbClr val="00B0F0"/>
                </a:solidFill>
              </a:rPr>
              <a:t>e</a:t>
            </a:r>
            <a:r>
              <a:rPr lang="en-US" sz="3200" dirty="0" smtClean="0">
                <a:solidFill>
                  <a:srgbClr val="00B0F0"/>
                </a:solidFill>
              </a:rPr>
              <a:t>ver going to stop?”</a:t>
            </a:r>
          </a:p>
        </p:txBody>
      </p:sp>
    </p:spTree>
    <p:extLst>
      <p:ext uri="{BB962C8B-B14F-4D97-AF65-F5344CB8AC3E}">
        <p14:creationId xmlns:p14="http://schemas.microsoft.com/office/powerpoint/2010/main" val="7563677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II.  </a:t>
            </a:r>
            <a:r>
              <a:rPr lang="en-US" dirty="0"/>
              <a:t>Confusion            </a:t>
            </a:r>
            <a:r>
              <a:rPr lang="en-US" dirty="0" smtClean="0">
                <a:solidFill>
                  <a:srgbClr val="FFFF00"/>
                </a:solidFill>
              </a:rPr>
              <a:t>73:4-14</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73:4-14  </a:t>
            </a:r>
            <a:r>
              <a:rPr lang="en-US" sz="3200" dirty="0" smtClean="0"/>
              <a:t>   Asaph lived in a world much like ours, where the godless seem to get what they want.</a:t>
            </a:r>
          </a:p>
          <a:p>
            <a:r>
              <a:rPr lang="en-US" sz="3200" dirty="0" smtClean="0">
                <a:solidFill>
                  <a:srgbClr val="00B0F0"/>
                </a:solidFill>
              </a:rPr>
              <a:t>Rebellion is now so common, it’s revolutionary not to rebel.  </a:t>
            </a:r>
            <a:endParaRPr lang="en-US" sz="3200" dirty="0" smtClean="0"/>
          </a:p>
        </p:txBody>
      </p:sp>
    </p:spTree>
    <p:extLst>
      <p:ext uri="{BB962C8B-B14F-4D97-AF65-F5344CB8AC3E}">
        <p14:creationId xmlns:p14="http://schemas.microsoft.com/office/powerpoint/2010/main" val="39853922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II.  </a:t>
            </a:r>
            <a:r>
              <a:rPr lang="en-US" dirty="0"/>
              <a:t>Confusion            </a:t>
            </a:r>
            <a:r>
              <a:rPr lang="en-US" dirty="0" smtClean="0">
                <a:solidFill>
                  <a:srgbClr val="FFFF00"/>
                </a:solidFill>
              </a:rPr>
              <a:t>73:4-14</a:t>
            </a:r>
            <a:endParaRPr lang="en-US" dirty="0"/>
          </a:p>
        </p:txBody>
      </p:sp>
      <p:sp>
        <p:nvSpPr>
          <p:cNvPr id="3" name="Content Placeholder 2"/>
          <p:cNvSpPr>
            <a:spLocks noGrp="1"/>
          </p:cNvSpPr>
          <p:nvPr>
            <p:ph idx="1"/>
          </p:nvPr>
        </p:nvSpPr>
        <p:spPr>
          <a:xfrm>
            <a:off x="847725" y="1905000"/>
            <a:ext cx="5981700" cy="4351338"/>
          </a:xfrm>
        </p:spPr>
        <p:txBody>
          <a:bodyPr>
            <a:normAutofit/>
          </a:bodyPr>
          <a:lstStyle/>
          <a:p>
            <a:pPr marL="0" indent="0">
              <a:lnSpc>
                <a:spcPct val="100000"/>
              </a:lnSpc>
              <a:spcBef>
                <a:spcPts val="0"/>
              </a:spcBef>
              <a:buNone/>
            </a:pPr>
            <a:r>
              <a:rPr lang="en-US" sz="3200" i="1" dirty="0">
                <a:solidFill>
                  <a:srgbClr val="00CC00"/>
                </a:solidFill>
              </a:rPr>
              <a:t>In an age that has thrown off all tradition, the only rebellion possible is orthodoxy.</a:t>
            </a:r>
          </a:p>
          <a:p>
            <a:pPr marL="0" indent="0" algn="r">
              <a:lnSpc>
                <a:spcPct val="100000"/>
              </a:lnSpc>
              <a:spcBef>
                <a:spcPts val="0"/>
              </a:spcBef>
              <a:buNone/>
            </a:pPr>
            <a:r>
              <a:rPr lang="en-US" sz="3200" i="1" dirty="0">
                <a:solidFill>
                  <a:srgbClr val="00CC00"/>
                </a:solidFill>
              </a:rPr>
              <a:t>– Peter </a:t>
            </a:r>
            <a:r>
              <a:rPr lang="en-US" sz="3200" i="1" dirty="0" err="1">
                <a:solidFill>
                  <a:srgbClr val="00CC00"/>
                </a:solidFill>
              </a:rPr>
              <a:t>Kreeft</a:t>
            </a:r>
            <a:r>
              <a:rPr lang="en-US" sz="3200" i="1" dirty="0">
                <a:solidFill>
                  <a:srgbClr val="00CC00"/>
                </a:solidFill>
              </a:rPr>
              <a:t>, Boston College</a:t>
            </a:r>
          </a:p>
          <a:p>
            <a:pPr marL="0" indent="0">
              <a:lnSpc>
                <a:spcPct val="100000"/>
              </a:lnSpc>
              <a:spcBef>
                <a:spcPts val="0"/>
              </a:spcBef>
              <a:buNone/>
            </a:pPr>
            <a:endParaRPr lang="en-US" sz="3200" i="1" dirty="0">
              <a:solidFill>
                <a:srgbClr val="00CC00"/>
              </a:solidFill>
            </a:endParaRPr>
          </a:p>
        </p:txBody>
      </p:sp>
      <p:pic>
        <p:nvPicPr>
          <p:cNvPr id="4" name="Picture 3"/>
          <p:cNvPicPr>
            <a:picLocks noChangeAspect="1"/>
          </p:cNvPicPr>
          <p:nvPr/>
        </p:nvPicPr>
        <p:blipFill>
          <a:blip r:embed="rId2"/>
          <a:stretch>
            <a:fillRect/>
          </a:stretch>
        </p:blipFill>
        <p:spPr>
          <a:xfrm>
            <a:off x="7310137" y="1905000"/>
            <a:ext cx="4043663" cy="3538205"/>
          </a:xfrm>
          <a:prstGeom prst="rect">
            <a:avLst/>
          </a:prstGeom>
        </p:spPr>
      </p:pic>
    </p:spTree>
    <p:extLst>
      <p:ext uri="{BB962C8B-B14F-4D97-AF65-F5344CB8AC3E}">
        <p14:creationId xmlns:p14="http://schemas.microsoft.com/office/powerpoint/2010/main" val="30861523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III. </a:t>
            </a:r>
            <a:r>
              <a:rPr lang="en-US" dirty="0"/>
              <a:t>Reflection            </a:t>
            </a:r>
            <a:r>
              <a:rPr lang="en-US" dirty="0" smtClean="0">
                <a:solidFill>
                  <a:srgbClr val="FFFF00"/>
                </a:solidFill>
              </a:rPr>
              <a:t>73:15-17</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743143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III. </a:t>
            </a:r>
            <a:r>
              <a:rPr lang="en-US" dirty="0"/>
              <a:t>Reflection            </a:t>
            </a:r>
            <a:r>
              <a:rPr lang="en-US" dirty="0">
                <a:solidFill>
                  <a:srgbClr val="FFFF00"/>
                </a:solidFill>
              </a:rPr>
              <a:t>73:15-17</a:t>
            </a:r>
          </a:p>
        </p:txBody>
      </p:sp>
      <p:sp>
        <p:nvSpPr>
          <p:cNvPr id="3" name="Content Placeholder 2"/>
          <p:cNvSpPr>
            <a:spLocks noGrp="1"/>
          </p:cNvSpPr>
          <p:nvPr>
            <p:ph idx="1"/>
          </p:nvPr>
        </p:nvSpPr>
        <p:spPr/>
        <p:txBody>
          <a:bodyPr>
            <a:normAutofit/>
          </a:bodyPr>
          <a:lstStyle/>
          <a:p>
            <a:r>
              <a:rPr lang="en-US" sz="3200" dirty="0" smtClean="0"/>
              <a:t>Asaph stops short of embracing his observations.</a:t>
            </a:r>
          </a:p>
          <a:p>
            <a:r>
              <a:rPr lang="en-US" sz="3200" dirty="0" smtClean="0"/>
              <a:t>He realizes, as a leader of God’s people, that can’t give in to such depressing thoughts.</a:t>
            </a:r>
          </a:p>
        </p:txBody>
      </p:sp>
    </p:spTree>
    <p:extLst>
      <p:ext uri="{BB962C8B-B14F-4D97-AF65-F5344CB8AC3E}">
        <p14:creationId xmlns:p14="http://schemas.microsoft.com/office/powerpoint/2010/main" val="4143694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III. </a:t>
            </a:r>
            <a:r>
              <a:rPr lang="en-US" dirty="0"/>
              <a:t>Reflection            </a:t>
            </a:r>
            <a:r>
              <a:rPr lang="en-US" dirty="0">
                <a:solidFill>
                  <a:srgbClr val="FFFF00"/>
                </a:solidFill>
              </a:rPr>
              <a:t>73:15-17</a:t>
            </a:r>
          </a:p>
        </p:txBody>
      </p:sp>
      <p:sp>
        <p:nvSpPr>
          <p:cNvPr id="3" name="Content Placeholder 2"/>
          <p:cNvSpPr>
            <a:spLocks noGrp="1"/>
          </p:cNvSpPr>
          <p:nvPr>
            <p:ph idx="1"/>
          </p:nvPr>
        </p:nvSpPr>
        <p:spPr/>
        <p:txBody>
          <a:bodyPr>
            <a:normAutofit/>
          </a:bodyPr>
          <a:lstStyle/>
          <a:p>
            <a:r>
              <a:rPr lang="en-US" sz="3200" dirty="0" smtClean="0">
                <a:solidFill>
                  <a:srgbClr val="00CC00"/>
                </a:solidFill>
              </a:rPr>
              <a:t>Sometimes it is simply our responsibility not to give in to certain trains of thought.</a:t>
            </a:r>
          </a:p>
          <a:p>
            <a:r>
              <a:rPr lang="en-US" sz="3200" dirty="0" smtClean="0"/>
              <a:t>It might be part of the example we need to set.</a:t>
            </a:r>
          </a:p>
          <a:p>
            <a:r>
              <a:rPr lang="en-US" sz="3200" dirty="0" smtClean="0"/>
              <a:t>It might be part of the way we need to influence others.</a:t>
            </a:r>
          </a:p>
        </p:txBody>
      </p:sp>
    </p:spTree>
    <p:extLst>
      <p:ext uri="{BB962C8B-B14F-4D97-AF65-F5344CB8AC3E}">
        <p14:creationId xmlns:p14="http://schemas.microsoft.com/office/powerpoint/2010/main" val="7707718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III. </a:t>
            </a:r>
            <a:r>
              <a:rPr lang="en-US" dirty="0"/>
              <a:t>Reflection            </a:t>
            </a:r>
            <a:r>
              <a:rPr lang="en-US" dirty="0">
                <a:solidFill>
                  <a:srgbClr val="FFFF00"/>
                </a:solidFill>
              </a:rPr>
              <a:t>73:15-17</a:t>
            </a:r>
          </a:p>
        </p:txBody>
      </p:sp>
      <p:sp>
        <p:nvSpPr>
          <p:cNvPr id="3" name="Content Placeholder 2"/>
          <p:cNvSpPr>
            <a:spLocks noGrp="1"/>
          </p:cNvSpPr>
          <p:nvPr>
            <p:ph idx="1"/>
          </p:nvPr>
        </p:nvSpPr>
        <p:spPr/>
        <p:txBody>
          <a:bodyPr>
            <a:normAutofit/>
          </a:bodyPr>
          <a:lstStyle/>
          <a:p>
            <a:r>
              <a:rPr lang="en-US" sz="3200" dirty="0" smtClean="0"/>
              <a:t>When Asaph entered the sanctuary to worship, his head began to get clearer.</a:t>
            </a:r>
          </a:p>
          <a:p>
            <a:r>
              <a:rPr lang="en-US" sz="3200" dirty="0" smtClean="0"/>
              <a:t>It was there that he came to his senses.</a:t>
            </a:r>
          </a:p>
        </p:txBody>
      </p:sp>
    </p:spTree>
    <p:extLst>
      <p:ext uri="{BB962C8B-B14F-4D97-AF65-F5344CB8AC3E}">
        <p14:creationId xmlns:p14="http://schemas.microsoft.com/office/powerpoint/2010/main" val="13154867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III. </a:t>
            </a:r>
            <a:r>
              <a:rPr lang="en-US" dirty="0"/>
              <a:t>Reflection            </a:t>
            </a:r>
            <a:r>
              <a:rPr lang="en-US" dirty="0">
                <a:solidFill>
                  <a:srgbClr val="FFFF00"/>
                </a:solidFill>
              </a:rPr>
              <a:t>73:15-17</a:t>
            </a:r>
            <a:endParaRPr lang="en-US" dirty="0"/>
          </a:p>
        </p:txBody>
      </p:sp>
      <p:sp>
        <p:nvSpPr>
          <p:cNvPr id="3" name="Content Placeholder 2"/>
          <p:cNvSpPr>
            <a:spLocks noGrp="1"/>
          </p:cNvSpPr>
          <p:nvPr>
            <p:ph idx="1"/>
          </p:nvPr>
        </p:nvSpPr>
        <p:spPr>
          <a:xfrm>
            <a:off x="847724" y="1905000"/>
            <a:ext cx="6410325" cy="4351338"/>
          </a:xfrm>
        </p:spPr>
        <p:txBody>
          <a:bodyPr>
            <a:normAutofit/>
          </a:bodyPr>
          <a:lstStyle/>
          <a:p>
            <a:pPr marL="0" indent="0">
              <a:lnSpc>
                <a:spcPct val="100000"/>
              </a:lnSpc>
              <a:spcBef>
                <a:spcPts val="0"/>
              </a:spcBef>
              <a:buNone/>
            </a:pPr>
            <a:r>
              <a:rPr lang="en-US" sz="3200" i="1" dirty="0">
                <a:solidFill>
                  <a:srgbClr val="00CC00"/>
                </a:solidFill>
              </a:rPr>
              <a:t>What was it about entering the sanctuary of God that removed the clouds of doubt that were hanging over the life of the man of God? </a:t>
            </a:r>
            <a:endParaRPr lang="en-US" sz="3200" i="1" dirty="0" smtClean="0">
              <a:solidFill>
                <a:srgbClr val="00CC00"/>
              </a:solidFill>
            </a:endParaRPr>
          </a:p>
          <a:p>
            <a:pPr marL="0" indent="0" algn="r">
              <a:lnSpc>
                <a:spcPct val="100000"/>
              </a:lnSpc>
              <a:spcBef>
                <a:spcPts val="0"/>
              </a:spcBef>
              <a:buNone/>
            </a:pPr>
            <a:r>
              <a:rPr lang="en-US" sz="3200" i="1" dirty="0" smtClean="0">
                <a:solidFill>
                  <a:srgbClr val="00CC00"/>
                </a:solidFill>
              </a:rPr>
              <a:t>– </a:t>
            </a:r>
            <a:r>
              <a:rPr lang="en-US" sz="3200" i="1" dirty="0" err="1" smtClean="0">
                <a:solidFill>
                  <a:srgbClr val="00CC00"/>
                </a:solidFill>
              </a:rPr>
              <a:t>Tewoldemedhin</a:t>
            </a:r>
            <a:r>
              <a:rPr lang="en-US" sz="3200" i="1" dirty="0" smtClean="0">
                <a:solidFill>
                  <a:srgbClr val="00CC00"/>
                </a:solidFill>
              </a:rPr>
              <a:t> </a:t>
            </a:r>
            <a:r>
              <a:rPr lang="en-US" sz="3200" i="1" dirty="0" err="1" smtClean="0">
                <a:solidFill>
                  <a:srgbClr val="00CC00"/>
                </a:solidFill>
              </a:rPr>
              <a:t>Habtu</a:t>
            </a:r>
            <a:r>
              <a:rPr lang="en-US" sz="3200" i="1" dirty="0" smtClean="0">
                <a:solidFill>
                  <a:srgbClr val="00CC00"/>
                </a:solidFill>
              </a:rPr>
              <a:t>, </a:t>
            </a:r>
            <a:br>
              <a:rPr lang="en-US" sz="3200" i="1" dirty="0" smtClean="0">
                <a:solidFill>
                  <a:srgbClr val="00CC00"/>
                </a:solidFill>
              </a:rPr>
            </a:br>
            <a:r>
              <a:rPr lang="en-US" sz="3200" i="1" dirty="0" smtClean="0">
                <a:solidFill>
                  <a:srgbClr val="00CC00"/>
                </a:solidFill>
              </a:rPr>
              <a:t>Africa International University</a:t>
            </a:r>
            <a:endParaRPr lang="en-US" sz="3200" i="1" dirty="0">
              <a:solidFill>
                <a:srgbClr val="00CC00"/>
              </a:solidFill>
            </a:endParaRPr>
          </a:p>
          <a:p>
            <a:pPr marL="0" indent="0">
              <a:lnSpc>
                <a:spcPct val="100000"/>
              </a:lnSpc>
              <a:spcBef>
                <a:spcPts val="0"/>
              </a:spcBef>
              <a:buNone/>
            </a:pPr>
            <a:endParaRPr lang="en-US" sz="3200" i="1" dirty="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8050" y="1905000"/>
            <a:ext cx="4095750" cy="2730500"/>
          </a:xfrm>
          <a:prstGeom prst="rect">
            <a:avLst/>
          </a:prstGeom>
        </p:spPr>
      </p:pic>
    </p:spTree>
    <p:extLst>
      <p:ext uri="{BB962C8B-B14F-4D97-AF65-F5344CB8AC3E}">
        <p14:creationId xmlns:p14="http://schemas.microsoft.com/office/powerpoint/2010/main" val="14004175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III. </a:t>
            </a:r>
            <a:r>
              <a:rPr lang="en-US" dirty="0"/>
              <a:t>Reflection            </a:t>
            </a:r>
            <a:r>
              <a:rPr lang="en-US" dirty="0">
                <a:solidFill>
                  <a:srgbClr val="FFFF00"/>
                </a:solidFill>
              </a:rPr>
              <a:t>73:15-17</a:t>
            </a:r>
            <a:endParaRPr lang="en-US" dirty="0"/>
          </a:p>
        </p:txBody>
      </p:sp>
      <p:sp>
        <p:nvSpPr>
          <p:cNvPr id="3" name="Content Placeholder 2"/>
          <p:cNvSpPr>
            <a:spLocks noGrp="1"/>
          </p:cNvSpPr>
          <p:nvPr>
            <p:ph idx="1"/>
          </p:nvPr>
        </p:nvSpPr>
        <p:spPr>
          <a:xfrm>
            <a:off x="847724" y="1905000"/>
            <a:ext cx="6410325" cy="4351338"/>
          </a:xfrm>
        </p:spPr>
        <p:txBody>
          <a:bodyPr>
            <a:normAutofit/>
          </a:bodyPr>
          <a:lstStyle/>
          <a:p>
            <a:pPr marL="0" indent="0">
              <a:lnSpc>
                <a:spcPct val="100000"/>
              </a:lnSpc>
              <a:spcBef>
                <a:spcPts val="0"/>
              </a:spcBef>
              <a:buNone/>
            </a:pPr>
            <a:r>
              <a:rPr lang="en-US" sz="3200" i="1" dirty="0">
                <a:solidFill>
                  <a:srgbClr val="00CC00"/>
                </a:solidFill>
              </a:rPr>
              <a:t>First, there was the privilege of fellowship with God and his people. </a:t>
            </a:r>
          </a:p>
          <a:p>
            <a:pPr marL="0" indent="0">
              <a:lnSpc>
                <a:spcPct val="100000"/>
              </a:lnSpc>
              <a:spcBef>
                <a:spcPts val="0"/>
              </a:spcBef>
              <a:buNone/>
            </a:pPr>
            <a:r>
              <a:rPr lang="en-US" sz="3200" i="1" dirty="0">
                <a:solidFill>
                  <a:srgbClr val="00CC00"/>
                </a:solidFill>
              </a:rPr>
              <a:t>Second, there is that enlightenment which only God can give.</a:t>
            </a:r>
          </a:p>
          <a:p>
            <a:pPr marL="0" indent="0" algn="r">
              <a:lnSpc>
                <a:spcPct val="100000"/>
              </a:lnSpc>
              <a:spcBef>
                <a:spcPts val="0"/>
              </a:spcBef>
              <a:buNone/>
            </a:pPr>
            <a:r>
              <a:rPr lang="en-US" sz="3200" i="1" dirty="0" smtClean="0">
                <a:solidFill>
                  <a:srgbClr val="00CC00"/>
                </a:solidFill>
              </a:rPr>
              <a:t>– </a:t>
            </a:r>
            <a:r>
              <a:rPr lang="en-US" sz="3200" i="1" dirty="0" err="1" smtClean="0">
                <a:solidFill>
                  <a:srgbClr val="00CC00"/>
                </a:solidFill>
              </a:rPr>
              <a:t>Tewoldemedhin</a:t>
            </a:r>
            <a:r>
              <a:rPr lang="en-US" sz="3200" i="1" dirty="0" smtClean="0">
                <a:solidFill>
                  <a:srgbClr val="00CC00"/>
                </a:solidFill>
              </a:rPr>
              <a:t> </a:t>
            </a:r>
            <a:r>
              <a:rPr lang="en-US" sz="3200" i="1" dirty="0" err="1" smtClean="0">
                <a:solidFill>
                  <a:srgbClr val="00CC00"/>
                </a:solidFill>
              </a:rPr>
              <a:t>Habtu</a:t>
            </a:r>
            <a:r>
              <a:rPr lang="en-US" sz="3200" i="1" dirty="0" smtClean="0">
                <a:solidFill>
                  <a:srgbClr val="00CC00"/>
                </a:solidFill>
              </a:rPr>
              <a:t>, </a:t>
            </a:r>
            <a:br>
              <a:rPr lang="en-US" sz="3200" i="1" dirty="0" smtClean="0">
                <a:solidFill>
                  <a:srgbClr val="00CC00"/>
                </a:solidFill>
              </a:rPr>
            </a:br>
            <a:r>
              <a:rPr lang="en-US" sz="3200" i="1" dirty="0" smtClean="0">
                <a:solidFill>
                  <a:srgbClr val="00CC00"/>
                </a:solidFill>
              </a:rPr>
              <a:t>Africa International University</a:t>
            </a:r>
            <a:endParaRPr lang="en-US" sz="3200" i="1" dirty="0">
              <a:solidFill>
                <a:srgbClr val="00CC00"/>
              </a:solidFill>
            </a:endParaRPr>
          </a:p>
          <a:p>
            <a:pPr marL="0" indent="0">
              <a:lnSpc>
                <a:spcPct val="100000"/>
              </a:lnSpc>
              <a:spcBef>
                <a:spcPts val="0"/>
              </a:spcBef>
              <a:buNone/>
            </a:pPr>
            <a:endParaRPr lang="en-US" sz="3200" i="1" dirty="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8050" y="1905000"/>
            <a:ext cx="4095750" cy="2730500"/>
          </a:xfrm>
          <a:prstGeom prst="rect">
            <a:avLst/>
          </a:prstGeom>
        </p:spPr>
      </p:pic>
    </p:spTree>
    <p:extLst>
      <p:ext uri="{BB962C8B-B14F-4D97-AF65-F5344CB8AC3E}">
        <p14:creationId xmlns:p14="http://schemas.microsoft.com/office/powerpoint/2010/main" val="11610829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III. </a:t>
            </a:r>
            <a:r>
              <a:rPr lang="en-US" dirty="0"/>
              <a:t>Reflection            </a:t>
            </a:r>
            <a:r>
              <a:rPr lang="en-US" dirty="0">
                <a:solidFill>
                  <a:srgbClr val="FFFF00"/>
                </a:solidFill>
              </a:rPr>
              <a:t>73:15-17</a:t>
            </a:r>
          </a:p>
        </p:txBody>
      </p:sp>
      <p:sp>
        <p:nvSpPr>
          <p:cNvPr id="3" name="Content Placeholder 2"/>
          <p:cNvSpPr>
            <a:spLocks noGrp="1"/>
          </p:cNvSpPr>
          <p:nvPr>
            <p:ph idx="1"/>
          </p:nvPr>
        </p:nvSpPr>
        <p:spPr>
          <a:xfrm>
            <a:off x="3714751" y="1690688"/>
            <a:ext cx="7639050" cy="4351338"/>
          </a:xfrm>
        </p:spPr>
        <p:txBody>
          <a:bodyPr>
            <a:normAutofit/>
          </a:bodyPr>
          <a:lstStyle/>
          <a:p>
            <a:pPr marL="0" indent="0">
              <a:buNone/>
            </a:pPr>
            <a:r>
              <a:rPr lang="en-US" sz="3200" i="1" dirty="0" smtClean="0">
                <a:solidFill>
                  <a:srgbClr val="00CC00"/>
                </a:solidFill>
              </a:rPr>
              <a:t>The problem with our surface analysis is that it only includes the temporal.  We draw conclusions based on our limited view of just what we see now … </a:t>
            </a:r>
          </a:p>
          <a:p>
            <a:pPr marL="0" indent="0" algn="r">
              <a:buNone/>
            </a:pPr>
            <a:r>
              <a:rPr lang="en-US" sz="3200" i="1" dirty="0" smtClean="0">
                <a:solidFill>
                  <a:srgbClr val="00CC00"/>
                </a:solidFill>
              </a:rPr>
              <a:t>– Chuck Smith (1927 – 2013)</a:t>
            </a:r>
            <a:endParaRPr lang="en-US" sz="3200" i="1" dirty="0">
              <a:solidFill>
                <a:srgbClr val="00CC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690688"/>
            <a:ext cx="2795752" cy="2895600"/>
          </a:xfrm>
          <a:prstGeom prst="rect">
            <a:avLst/>
          </a:prstGeom>
        </p:spPr>
      </p:pic>
    </p:spTree>
    <p:extLst>
      <p:ext uri="{BB962C8B-B14F-4D97-AF65-F5344CB8AC3E}">
        <p14:creationId xmlns:p14="http://schemas.microsoft.com/office/powerpoint/2010/main" val="20843479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III. </a:t>
            </a:r>
            <a:r>
              <a:rPr lang="en-US" dirty="0"/>
              <a:t>Reflection            </a:t>
            </a:r>
            <a:r>
              <a:rPr lang="en-US" dirty="0">
                <a:solidFill>
                  <a:srgbClr val="FFFF00"/>
                </a:solidFill>
              </a:rPr>
              <a:t>73:15-17</a:t>
            </a:r>
          </a:p>
        </p:txBody>
      </p:sp>
      <p:sp>
        <p:nvSpPr>
          <p:cNvPr id="3" name="Content Placeholder 2"/>
          <p:cNvSpPr>
            <a:spLocks noGrp="1"/>
          </p:cNvSpPr>
          <p:nvPr>
            <p:ph idx="1"/>
          </p:nvPr>
        </p:nvSpPr>
        <p:spPr>
          <a:xfrm>
            <a:off x="3714751" y="1690688"/>
            <a:ext cx="7639050" cy="4351338"/>
          </a:xfrm>
        </p:spPr>
        <p:txBody>
          <a:bodyPr>
            <a:normAutofit/>
          </a:bodyPr>
          <a:lstStyle/>
          <a:p>
            <a:pPr marL="0" indent="0">
              <a:buNone/>
            </a:pPr>
            <a:r>
              <a:rPr lang="en-US" sz="3200" i="1" dirty="0" smtClean="0">
                <a:solidFill>
                  <a:srgbClr val="00CC00"/>
                </a:solidFill>
              </a:rPr>
              <a:t>… But getting the eternal perspective, by coming into the presence of God, gives us a very different viewpoint.  We see what is at the end of the path of the unrighteous and what awaits the godly.</a:t>
            </a:r>
            <a:endParaRPr lang="en-US" sz="3200" i="1" dirty="0">
              <a:solidFill>
                <a:srgbClr val="00CC00"/>
              </a:solidFill>
            </a:endParaRPr>
          </a:p>
          <a:p>
            <a:pPr marL="0" indent="0" algn="r">
              <a:buNone/>
            </a:pPr>
            <a:r>
              <a:rPr lang="en-US" sz="3200" i="1" dirty="0" smtClean="0">
                <a:solidFill>
                  <a:srgbClr val="00CC00"/>
                </a:solidFill>
              </a:rPr>
              <a:t>– Chuck Smith (1927 – 2013)</a:t>
            </a:r>
            <a:endParaRPr lang="en-US" sz="3200" i="1" dirty="0">
              <a:solidFill>
                <a:srgbClr val="00CC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690688"/>
            <a:ext cx="2795752" cy="2895600"/>
          </a:xfrm>
          <a:prstGeom prst="rect">
            <a:avLst/>
          </a:prstGeom>
        </p:spPr>
      </p:pic>
    </p:spTree>
    <p:extLst>
      <p:ext uri="{BB962C8B-B14F-4D97-AF65-F5344CB8AC3E}">
        <p14:creationId xmlns:p14="http://schemas.microsoft.com/office/powerpoint/2010/main" val="29712437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III. </a:t>
            </a:r>
            <a:r>
              <a:rPr lang="en-US" dirty="0"/>
              <a:t>Reflection            </a:t>
            </a:r>
            <a:r>
              <a:rPr lang="en-US" dirty="0">
                <a:solidFill>
                  <a:srgbClr val="FFFF00"/>
                </a:solidFill>
              </a:rPr>
              <a:t>73:15-17</a:t>
            </a:r>
          </a:p>
        </p:txBody>
      </p:sp>
      <p:sp>
        <p:nvSpPr>
          <p:cNvPr id="3" name="Content Placeholder 2"/>
          <p:cNvSpPr>
            <a:spLocks noGrp="1"/>
          </p:cNvSpPr>
          <p:nvPr>
            <p:ph idx="1"/>
          </p:nvPr>
        </p:nvSpPr>
        <p:spPr/>
        <p:txBody>
          <a:bodyPr>
            <a:normAutofit/>
          </a:bodyPr>
          <a:lstStyle/>
          <a:p>
            <a:r>
              <a:rPr lang="en-US" sz="3200" dirty="0" smtClean="0"/>
              <a:t>Corporate worship is a useful habit.</a:t>
            </a:r>
          </a:p>
          <a:p>
            <a:r>
              <a:rPr lang="en-US" sz="3200" dirty="0" smtClean="0"/>
              <a:t>Jesus attended the </a:t>
            </a:r>
            <a:r>
              <a:rPr lang="en-US" sz="3200" dirty="0"/>
              <a:t>synagogue every week.</a:t>
            </a:r>
          </a:p>
          <a:p>
            <a:r>
              <a:rPr lang="en-US" sz="3200" dirty="0">
                <a:solidFill>
                  <a:srgbClr val="FFFF00"/>
                </a:solidFill>
              </a:rPr>
              <a:t>Luke 4:16</a:t>
            </a:r>
            <a:r>
              <a:rPr lang="en-US" sz="3200" dirty="0"/>
              <a:t> (ESV) </a:t>
            </a:r>
            <a:r>
              <a:rPr lang="en-US" sz="3200" dirty="0">
                <a:solidFill>
                  <a:srgbClr val="00B0F0"/>
                </a:solidFill>
              </a:rPr>
              <a:t>And he came to Nazareth, where he had been brought up. And </a:t>
            </a:r>
            <a:r>
              <a:rPr lang="en-US" sz="3200" u="sng" dirty="0">
                <a:solidFill>
                  <a:srgbClr val="00B0F0"/>
                </a:solidFill>
              </a:rPr>
              <a:t>as was his custom</a:t>
            </a:r>
            <a:r>
              <a:rPr lang="en-US" sz="3200" dirty="0">
                <a:solidFill>
                  <a:srgbClr val="00B0F0"/>
                </a:solidFill>
              </a:rPr>
              <a:t>, he went to the synagogue on the Sabbath day … </a:t>
            </a:r>
          </a:p>
          <a:p>
            <a:endParaRPr lang="en-US" sz="3200" dirty="0" smtClean="0"/>
          </a:p>
        </p:txBody>
      </p:sp>
    </p:spTree>
    <p:extLst>
      <p:ext uri="{BB962C8B-B14F-4D97-AF65-F5344CB8AC3E}">
        <p14:creationId xmlns:p14="http://schemas.microsoft.com/office/powerpoint/2010/main" val="10667443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IV. </a:t>
            </a:r>
            <a:r>
              <a:rPr lang="en-US" dirty="0"/>
              <a:t>Realization           </a:t>
            </a:r>
            <a:r>
              <a:rPr lang="en-US" dirty="0">
                <a:solidFill>
                  <a:srgbClr val="FFFF00"/>
                </a:solidFill>
              </a:rPr>
              <a:t>73:18-22</a:t>
            </a: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1348460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IV. </a:t>
            </a:r>
            <a:r>
              <a:rPr lang="en-US" dirty="0"/>
              <a:t>Realization           </a:t>
            </a:r>
            <a:r>
              <a:rPr lang="en-US" dirty="0">
                <a:solidFill>
                  <a:srgbClr val="FFFF00"/>
                </a:solidFill>
              </a:rPr>
              <a:t>73:18-22</a:t>
            </a:r>
          </a:p>
        </p:txBody>
      </p:sp>
      <p:sp>
        <p:nvSpPr>
          <p:cNvPr id="3" name="Content Placeholder 2"/>
          <p:cNvSpPr>
            <a:spLocks noGrp="1"/>
          </p:cNvSpPr>
          <p:nvPr>
            <p:ph idx="1"/>
          </p:nvPr>
        </p:nvSpPr>
        <p:spPr/>
        <p:txBody>
          <a:bodyPr>
            <a:normAutofit/>
          </a:bodyPr>
          <a:lstStyle/>
          <a:p>
            <a:r>
              <a:rPr lang="en-US" sz="3200" dirty="0" smtClean="0"/>
              <a:t>Asaph realizes that his envy, resentment and doubt were all kind of stupid.</a:t>
            </a:r>
          </a:p>
          <a:p>
            <a:r>
              <a:rPr lang="en-US" sz="3200" dirty="0" smtClean="0"/>
              <a:t>He wasn’t taking a long enough view.</a:t>
            </a:r>
          </a:p>
        </p:txBody>
      </p:sp>
    </p:spTree>
    <p:extLst>
      <p:ext uri="{BB962C8B-B14F-4D97-AF65-F5344CB8AC3E}">
        <p14:creationId xmlns:p14="http://schemas.microsoft.com/office/powerpoint/2010/main" val="2433721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IV. </a:t>
            </a:r>
            <a:r>
              <a:rPr lang="en-US" dirty="0"/>
              <a:t>Realization           </a:t>
            </a:r>
            <a:r>
              <a:rPr lang="en-US" dirty="0">
                <a:solidFill>
                  <a:srgbClr val="FFFF00"/>
                </a:solidFill>
              </a:rPr>
              <a:t>73:18-22</a:t>
            </a:r>
          </a:p>
        </p:txBody>
      </p:sp>
      <p:sp>
        <p:nvSpPr>
          <p:cNvPr id="3" name="Content Placeholder 2"/>
          <p:cNvSpPr>
            <a:spLocks noGrp="1"/>
          </p:cNvSpPr>
          <p:nvPr>
            <p:ph idx="1"/>
          </p:nvPr>
        </p:nvSpPr>
        <p:spPr/>
        <p:txBody>
          <a:bodyPr>
            <a:normAutofit/>
          </a:bodyPr>
          <a:lstStyle/>
          <a:p>
            <a:r>
              <a:rPr lang="en-US" sz="3200" dirty="0"/>
              <a:t>In </a:t>
            </a:r>
            <a:r>
              <a:rPr lang="en-US" sz="3200" dirty="0">
                <a:solidFill>
                  <a:srgbClr val="FFFF00"/>
                </a:solidFill>
              </a:rPr>
              <a:t>Luke </a:t>
            </a:r>
            <a:r>
              <a:rPr lang="en-US" sz="3200" dirty="0" smtClean="0">
                <a:solidFill>
                  <a:srgbClr val="FFFF00"/>
                </a:solidFill>
              </a:rPr>
              <a:t>12:15-21</a:t>
            </a:r>
            <a:r>
              <a:rPr lang="en-US" sz="3200" dirty="0" smtClean="0"/>
              <a:t>, Jesus told a story of a prosperous-but-short-sighted man.</a:t>
            </a:r>
          </a:p>
        </p:txBody>
      </p:sp>
    </p:spTree>
    <p:extLst>
      <p:ext uri="{BB962C8B-B14F-4D97-AF65-F5344CB8AC3E}">
        <p14:creationId xmlns:p14="http://schemas.microsoft.com/office/powerpoint/2010/main" val="29752635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IV. </a:t>
            </a:r>
            <a:r>
              <a:rPr lang="en-US" dirty="0"/>
              <a:t>Realization           </a:t>
            </a:r>
            <a:r>
              <a:rPr lang="en-US" dirty="0">
                <a:solidFill>
                  <a:srgbClr val="FFFF00"/>
                </a:solidFill>
              </a:rPr>
              <a:t>73:18-22</a:t>
            </a:r>
          </a:p>
        </p:txBody>
      </p:sp>
      <p:sp>
        <p:nvSpPr>
          <p:cNvPr id="3" name="Content Placeholder 2"/>
          <p:cNvSpPr>
            <a:spLocks noGrp="1"/>
          </p:cNvSpPr>
          <p:nvPr>
            <p:ph idx="1"/>
          </p:nvPr>
        </p:nvSpPr>
        <p:spPr/>
        <p:txBody>
          <a:bodyPr>
            <a:normAutofit/>
          </a:bodyPr>
          <a:lstStyle/>
          <a:p>
            <a:r>
              <a:rPr lang="en-US" sz="3200" dirty="0" smtClean="0">
                <a:solidFill>
                  <a:srgbClr val="FFFF00"/>
                </a:solidFill>
              </a:rPr>
              <a:t>Luke 12:15-21 </a:t>
            </a:r>
            <a:r>
              <a:rPr lang="en-US" sz="3200" dirty="0" smtClean="0"/>
              <a:t>(ESV) </a:t>
            </a:r>
            <a:r>
              <a:rPr lang="en-US" sz="3200" baseline="30000" dirty="0" smtClean="0">
                <a:solidFill>
                  <a:srgbClr val="00B0F0"/>
                </a:solidFill>
              </a:rPr>
              <a:t>15</a:t>
            </a:r>
            <a:r>
              <a:rPr lang="en-US" sz="3200" baseline="30000" dirty="0">
                <a:solidFill>
                  <a:srgbClr val="00B0F0"/>
                </a:solidFill>
              </a:rPr>
              <a:t> </a:t>
            </a:r>
            <a:r>
              <a:rPr lang="en-US" sz="3200" dirty="0">
                <a:solidFill>
                  <a:srgbClr val="00B0F0"/>
                </a:solidFill>
              </a:rPr>
              <a:t>And he said to them, “Take care, and be on your guard against all covetousness, for one’s life does not consist in the abundance of his possessions</a:t>
            </a:r>
            <a:r>
              <a:rPr lang="en-US" sz="3200" dirty="0" smtClean="0">
                <a:solidFill>
                  <a:srgbClr val="00B0F0"/>
                </a:solidFill>
              </a:rPr>
              <a:t>.”</a:t>
            </a:r>
          </a:p>
        </p:txBody>
      </p:sp>
    </p:spTree>
    <p:extLst>
      <p:ext uri="{BB962C8B-B14F-4D97-AF65-F5344CB8AC3E}">
        <p14:creationId xmlns:p14="http://schemas.microsoft.com/office/powerpoint/2010/main" val="707299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IV. </a:t>
            </a:r>
            <a:r>
              <a:rPr lang="en-US" dirty="0"/>
              <a:t>Realization           </a:t>
            </a:r>
            <a:r>
              <a:rPr lang="en-US" dirty="0">
                <a:solidFill>
                  <a:srgbClr val="FFFF00"/>
                </a:solidFill>
              </a:rPr>
              <a:t>73:18-22</a:t>
            </a:r>
          </a:p>
        </p:txBody>
      </p:sp>
      <p:sp>
        <p:nvSpPr>
          <p:cNvPr id="3" name="Content Placeholder 2"/>
          <p:cNvSpPr>
            <a:spLocks noGrp="1"/>
          </p:cNvSpPr>
          <p:nvPr>
            <p:ph idx="1"/>
          </p:nvPr>
        </p:nvSpPr>
        <p:spPr/>
        <p:txBody>
          <a:bodyPr>
            <a:normAutofit/>
          </a:bodyPr>
          <a:lstStyle/>
          <a:p>
            <a:r>
              <a:rPr lang="en-US" sz="3200" dirty="0" smtClean="0">
                <a:solidFill>
                  <a:srgbClr val="FFFF00"/>
                </a:solidFill>
              </a:rPr>
              <a:t>Luke 12:15-21 </a:t>
            </a:r>
            <a:r>
              <a:rPr lang="en-US" sz="3200" dirty="0" smtClean="0"/>
              <a:t>(ESV) </a:t>
            </a:r>
            <a:r>
              <a:rPr lang="en-US" sz="3200" baseline="30000" dirty="0">
                <a:solidFill>
                  <a:srgbClr val="00B0F0"/>
                </a:solidFill>
              </a:rPr>
              <a:t>16 </a:t>
            </a:r>
            <a:r>
              <a:rPr lang="en-US" sz="3200" dirty="0">
                <a:solidFill>
                  <a:srgbClr val="00B0F0"/>
                </a:solidFill>
              </a:rPr>
              <a:t>And he told them a parable, saying, “The land of a rich man produced plentifully, </a:t>
            </a:r>
            <a:r>
              <a:rPr lang="en-US" sz="3200" baseline="30000" dirty="0">
                <a:solidFill>
                  <a:srgbClr val="00B0F0"/>
                </a:solidFill>
              </a:rPr>
              <a:t>17 </a:t>
            </a:r>
            <a:r>
              <a:rPr lang="en-US" sz="3200" dirty="0">
                <a:solidFill>
                  <a:srgbClr val="00B0F0"/>
                </a:solidFill>
              </a:rPr>
              <a:t>and he thought to himself, ‘What shall I do, for I have nowhere to store my crops?’ </a:t>
            </a:r>
            <a:r>
              <a:rPr lang="en-US" sz="3200" baseline="30000" dirty="0">
                <a:solidFill>
                  <a:srgbClr val="00B0F0"/>
                </a:solidFill>
              </a:rPr>
              <a:t>18 </a:t>
            </a:r>
            <a:r>
              <a:rPr lang="en-US" sz="3200" dirty="0">
                <a:solidFill>
                  <a:srgbClr val="00B0F0"/>
                </a:solidFill>
              </a:rPr>
              <a:t>And he said, ‘I will do this: I will tear down my barns and build larger ones, and there I will store all my grain and my goods. </a:t>
            </a:r>
            <a:r>
              <a:rPr lang="en-US" sz="3200" baseline="30000" dirty="0">
                <a:solidFill>
                  <a:srgbClr val="00B0F0"/>
                </a:solidFill>
              </a:rPr>
              <a:t>19 </a:t>
            </a:r>
            <a:r>
              <a:rPr lang="en-US" sz="3200" dirty="0">
                <a:solidFill>
                  <a:srgbClr val="00B0F0"/>
                </a:solidFill>
              </a:rPr>
              <a:t>And I will say to my soul, “Soul, you have ample goods laid up for many years; relax, eat, drink, be merry.” </a:t>
            </a:r>
            <a:r>
              <a:rPr lang="en-US" sz="3200" dirty="0" smtClean="0">
                <a:solidFill>
                  <a:srgbClr val="00B0F0"/>
                </a:solidFill>
              </a:rPr>
              <a:t>’</a:t>
            </a:r>
            <a:endParaRPr lang="en-US" sz="3200" dirty="0">
              <a:solidFill>
                <a:srgbClr val="00B0F0"/>
              </a:solidFill>
            </a:endParaRPr>
          </a:p>
        </p:txBody>
      </p:sp>
    </p:spTree>
    <p:extLst>
      <p:ext uri="{BB962C8B-B14F-4D97-AF65-F5344CB8AC3E}">
        <p14:creationId xmlns:p14="http://schemas.microsoft.com/office/powerpoint/2010/main" val="2531233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IV. </a:t>
            </a:r>
            <a:r>
              <a:rPr lang="en-US" dirty="0"/>
              <a:t>Realization           </a:t>
            </a:r>
            <a:r>
              <a:rPr lang="en-US" dirty="0">
                <a:solidFill>
                  <a:srgbClr val="FFFF00"/>
                </a:solidFill>
              </a:rPr>
              <a:t>73:18-22</a:t>
            </a:r>
          </a:p>
        </p:txBody>
      </p:sp>
      <p:sp>
        <p:nvSpPr>
          <p:cNvPr id="3" name="Content Placeholder 2"/>
          <p:cNvSpPr>
            <a:spLocks noGrp="1"/>
          </p:cNvSpPr>
          <p:nvPr>
            <p:ph idx="1"/>
          </p:nvPr>
        </p:nvSpPr>
        <p:spPr/>
        <p:txBody>
          <a:bodyPr>
            <a:normAutofit/>
          </a:bodyPr>
          <a:lstStyle/>
          <a:p>
            <a:r>
              <a:rPr lang="en-US" sz="3200" dirty="0" smtClean="0">
                <a:solidFill>
                  <a:srgbClr val="FFFF00"/>
                </a:solidFill>
              </a:rPr>
              <a:t>Luke 12:15-21 </a:t>
            </a:r>
            <a:r>
              <a:rPr lang="en-US" sz="3200" dirty="0" smtClean="0"/>
              <a:t>(ESV) </a:t>
            </a:r>
            <a:r>
              <a:rPr lang="en-US" sz="3200" baseline="30000" dirty="0">
                <a:solidFill>
                  <a:srgbClr val="00B0F0"/>
                </a:solidFill>
              </a:rPr>
              <a:t>20</a:t>
            </a:r>
            <a:r>
              <a:rPr lang="en-US" sz="3200" dirty="0">
                <a:solidFill>
                  <a:srgbClr val="00B0F0"/>
                </a:solidFill>
              </a:rPr>
              <a:t> But God said to him, ‘Fool! This night your soul is required of you, and the things you have prepared, whose will they be?’ </a:t>
            </a:r>
            <a:r>
              <a:rPr lang="en-US" sz="3200" baseline="30000" dirty="0">
                <a:solidFill>
                  <a:srgbClr val="00B0F0"/>
                </a:solidFill>
              </a:rPr>
              <a:t>21</a:t>
            </a:r>
            <a:r>
              <a:rPr lang="en-US" sz="3200" dirty="0">
                <a:solidFill>
                  <a:srgbClr val="00B0F0"/>
                </a:solidFill>
              </a:rPr>
              <a:t> So is the one who lays up treasure for himself and is not rich toward God.”</a:t>
            </a:r>
          </a:p>
        </p:txBody>
      </p:sp>
    </p:spTree>
    <p:extLst>
      <p:ext uri="{BB962C8B-B14F-4D97-AF65-F5344CB8AC3E}">
        <p14:creationId xmlns:p14="http://schemas.microsoft.com/office/powerpoint/2010/main" val="18784093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IV. </a:t>
            </a:r>
            <a:r>
              <a:rPr lang="en-US" dirty="0"/>
              <a:t>Realization           </a:t>
            </a:r>
            <a:r>
              <a:rPr lang="en-US" dirty="0">
                <a:solidFill>
                  <a:srgbClr val="FFFF00"/>
                </a:solidFill>
              </a:rPr>
              <a:t>73:18-22</a:t>
            </a:r>
            <a:endParaRPr lang="en-US" dirty="0"/>
          </a:p>
        </p:txBody>
      </p:sp>
      <p:sp>
        <p:nvSpPr>
          <p:cNvPr id="3" name="Content Placeholder 2"/>
          <p:cNvSpPr>
            <a:spLocks noGrp="1"/>
          </p:cNvSpPr>
          <p:nvPr>
            <p:ph idx="1"/>
          </p:nvPr>
        </p:nvSpPr>
        <p:spPr/>
        <p:txBody>
          <a:bodyPr>
            <a:normAutofit/>
          </a:bodyPr>
          <a:lstStyle/>
          <a:p>
            <a:r>
              <a:rPr lang="en-US" sz="3200" dirty="0" smtClean="0"/>
              <a:t>Jesus agrees with Asaph.</a:t>
            </a:r>
          </a:p>
          <a:p>
            <a:r>
              <a:rPr lang="en-US" sz="3200" dirty="0" smtClean="0"/>
              <a:t>In answer to the question, </a:t>
            </a:r>
            <a:r>
              <a:rPr lang="en-US" sz="3200" dirty="0" smtClean="0">
                <a:solidFill>
                  <a:srgbClr val="00B0F0"/>
                </a:solidFill>
              </a:rPr>
              <a:t>“Why do the wicked prosper?” </a:t>
            </a:r>
            <a:r>
              <a:rPr lang="en-US" sz="3200" dirty="0" smtClean="0"/>
              <a:t>Asaph and Jesus both respond that ultimately they don’t.</a:t>
            </a:r>
          </a:p>
          <a:p>
            <a:r>
              <a:rPr lang="en-US" sz="3200" dirty="0" smtClean="0">
                <a:solidFill>
                  <a:srgbClr val="00B0F0"/>
                </a:solidFill>
              </a:rPr>
              <a:t>Their prosperity is temporary.</a:t>
            </a:r>
          </a:p>
          <a:p>
            <a:r>
              <a:rPr lang="en-US" sz="3200" dirty="0" smtClean="0">
                <a:solidFill>
                  <a:srgbClr val="00B0F0"/>
                </a:solidFill>
              </a:rPr>
              <a:t>Their prosperity is ultimately an illusion.</a:t>
            </a:r>
            <a:endParaRPr lang="en-US" sz="3200" dirty="0">
              <a:solidFill>
                <a:srgbClr val="00B0F0"/>
              </a:solidFill>
            </a:endParaRPr>
          </a:p>
        </p:txBody>
      </p:sp>
    </p:spTree>
    <p:extLst>
      <p:ext uri="{BB962C8B-B14F-4D97-AF65-F5344CB8AC3E}">
        <p14:creationId xmlns:p14="http://schemas.microsoft.com/office/powerpoint/2010/main" val="37392725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V.  </a:t>
            </a:r>
            <a:r>
              <a:rPr lang="en-US" dirty="0" smtClean="0"/>
              <a:t>Confidence          </a:t>
            </a:r>
            <a:r>
              <a:rPr lang="en-US" dirty="0" smtClean="0">
                <a:solidFill>
                  <a:srgbClr val="FFFF00"/>
                </a:solidFill>
              </a:rPr>
              <a:t>73:23-28</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22250222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V.  </a:t>
            </a:r>
            <a:r>
              <a:rPr lang="en-US" dirty="0"/>
              <a:t>Confidence          </a:t>
            </a:r>
            <a:r>
              <a:rPr lang="en-US" dirty="0">
                <a:solidFill>
                  <a:srgbClr val="FFFF00"/>
                </a:solidFill>
              </a:rPr>
              <a:t>73:23-28</a:t>
            </a:r>
          </a:p>
        </p:txBody>
      </p:sp>
      <p:sp>
        <p:nvSpPr>
          <p:cNvPr id="3" name="Content Placeholder 2"/>
          <p:cNvSpPr>
            <a:spLocks noGrp="1"/>
          </p:cNvSpPr>
          <p:nvPr>
            <p:ph idx="1"/>
          </p:nvPr>
        </p:nvSpPr>
        <p:spPr>
          <a:xfrm>
            <a:off x="3733799" y="1825625"/>
            <a:ext cx="7620001" cy="4351338"/>
          </a:xfrm>
        </p:spPr>
        <p:txBody>
          <a:bodyPr>
            <a:normAutofit/>
          </a:bodyPr>
          <a:lstStyle/>
          <a:p>
            <a:pPr marL="0" indent="0">
              <a:buNone/>
            </a:pPr>
            <a:r>
              <a:rPr lang="en-US" sz="3200" i="1" dirty="0" smtClean="0">
                <a:solidFill>
                  <a:srgbClr val="00CC00"/>
                </a:solidFill>
              </a:rPr>
              <a:t>This </a:t>
            </a:r>
            <a:r>
              <a:rPr lang="en-US" sz="3200" i="1" dirty="0">
                <a:solidFill>
                  <a:srgbClr val="00CC00"/>
                </a:solidFill>
              </a:rPr>
              <a:t>is </a:t>
            </a:r>
            <a:r>
              <a:rPr lang="en-US" sz="3200" i="1" dirty="0" smtClean="0">
                <a:solidFill>
                  <a:srgbClr val="00CC00"/>
                </a:solidFill>
              </a:rPr>
              <a:t>… the </a:t>
            </a:r>
            <a:r>
              <a:rPr lang="en-US" sz="3200" i="1" dirty="0">
                <a:solidFill>
                  <a:srgbClr val="00CC00"/>
                </a:solidFill>
              </a:rPr>
              <a:t>persuasive record of inner oscillation. The speaker was on the verge of being seduced by the evident success of the wicked, but he resisted, clinging to God despite all the inducements </a:t>
            </a:r>
            <a:r>
              <a:rPr lang="en-US" sz="3200" i="1" dirty="0" smtClean="0">
                <a:solidFill>
                  <a:srgbClr val="00CC00"/>
                </a:solidFill>
              </a:rPr>
              <a:t>… to </a:t>
            </a:r>
            <a:r>
              <a:rPr lang="en-US" sz="3200" i="1" dirty="0">
                <a:solidFill>
                  <a:srgbClr val="00CC00"/>
                </a:solidFill>
              </a:rPr>
              <a:t>follow the way of the wicked</a:t>
            </a:r>
            <a:r>
              <a:rPr lang="en-US" sz="3200" i="1" dirty="0" smtClean="0">
                <a:solidFill>
                  <a:srgbClr val="00CC00"/>
                </a:solidFill>
              </a:rPr>
              <a:t>.</a:t>
            </a:r>
            <a:endParaRPr lang="en-US" sz="3200" i="1" dirty="0">
              <a:solidFill>
                <a:srgbClr val="00CC00"/>
              </a:solidFill>
            </a:endParaRPr>
          </a:p>
          <a:p>
            <a:pPr marL="0" indent="0" algn="r">
              <a:buNone/>
            </a:pPr>
            <a:r>
              <a:rPr lang="en-US" sz="3200" i="1" dirty="0" smtClean="0">
                <a:solidFill>
                  <a:srgbClr val="00CC00"/>
                </a:solidFill>
              </a:rPr>
              <a:t>– Robert Alter, </a:t>
            </a:r>
            <a:r>
              <a:rPr lang="en-US" sz="3200" dirty="0" smtClean="0">
                <a:solidFill>
                  <a:srgbClr val="00CC00"/>
                </a:solidFill>
              </a:rPr>
              <a:t>The </a:t>
            </a:r>
            <a:r>
              <a:rPr lang="en-US" sz="3200" dirty="0">
                <a:solidFill>
                  <a:srgbClr val="00CC00"/>
                </a:solidFill>
              </a:rPr>
              <a:t>Book of Psalms: </a:t>
            </a:r>
            <a:r>
              <a:rPr lang="en-US" sz="3200" dirty="0" smtClean="0">
                <a:solidFill>
                  <a:srgbClr val="00CC00"/>
                </a:solidFill>
              </a:rPr>
              <a:t/>
            </a:r>
            <a:br>
              <a:rPr lang="en-US" sz="3200" dirty="0" smtClean="0">
                <a:solidFill>
                  <a:srgbClr val="00CC00"/>
                </a:solidFill>
              </a:rPr>
            </a:br>
            <a:r>
              <a:rPr lang="en-US" sz="3200" dirty="0" smtClean="0">
                <a:solidFill>
                  <a:srgbClr val="00CC00"/>
                </a:solidFill>
              </a:rPr>
              <a:t>A </a:t>
            </a:r>
            <a:r>
              <a:rPr lang="en-US" sz="3200" dirty="0">
                <a:solidFill>
                  <a:srgbClr val="00CC00"/>
                </a:solidFill>
              </a:rPr>
              <a:t>Translation with </a:t>
            </a:r>
            <a:r>
              <a:rPr lang="en-US" sz="3200" dirty="0" smtClean="0">
                <a:solidFill>
                  <a:srgbClr val="00CC00"/>
                </a:solidFill>
              </a:rPr>
              <a:t>Commentary</a:t>
            </a:r>
            <a:endParaRPr lang="en-US" sz="3200"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825625"/>
            <a:ext cx="2816821" cy="3446463"/>
          </a:xfrm>
          <a:prstGeom prst="rect">
            <a:avLst/>
          </a:prstGeom>
        </p:spPr>
      </p:pic>
    </p:spTree>
    <p:extLst>
      <p:ext uri="{BB962C8B-B14F-4D97-AF65-F5344CB8AC3E}">
        <p14:creationId xmlns:p14="http://schemas.microsoft.com/office/powerpoint/2010/main" val="2090429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a:solidFill>
                  <a:srgbClr val="00B0F0"/>
                </a:solidFill>
              </a:rPr>
              <a:t>V.  </a:t>
            </a:r>
            <a:r>
              <a:rPr lang="en-US" dirty="0"/>
              <a:t>Confidence          </a:t>
            </a:r>
            <a:r>
              <a:rPr lang="en-US" dirty="0">
                <a:solidFill>
                  <a:srgbClr val="FFFF00"/>
                </a:solidFill>
              </a:rPr>
              <a:t>73:23-28</a:t>
            </a:r>
          </a:p>
        </p:txBody>
      </p:sp>
      <p:sp>
        <p:nvSpPr>
          <p:cNvPr id="3" name="Content Placeholder 2"/>
          <p:cNvSpPr>
            <a:spLocks noGrp="1"/>
          </p:cNvSpPr>
          <p:nvPr>
            <p:ph idx="1"/>
          </p:nvPr>
        </p:nvSpPr>
        <p:spPr/>
        <p:txBody>
          <a:bodyPr>
            <a:normAutofit/>
          </a:bodyPr>
          <a:lstStyle/>
          <a:p>
            <a:r>
              <a:rPr lang="en-US" sz="3200" dirty="0" smtClean="0"/>
              <a:t>Jesus told another relevant story – one of a rich man and a poor beggar named Lazarus.</a:t>
            </a:r>
          </a:p>
          <a:p>
            <a:r>
              <a:rPr lang="en-US" sz="3200" dirty="0" smtClean="0"/>
              <a:t>We find it in </a:t>
            </a:r>
            <a:r>
              <a:rPr lang="en-US" sz="3200" dirty="0">
                <a:solidFill>
                  <a:srgbClr val="FFFF00"/>
                </a:solidFill>
              </a:rPr>
              <a:t>Luke </a:t>
            </a:r>
            <a:r>
              <a:rPr lang="en-US" sz="3200" dirty="0" smtClean="0">
                <a:solidFill>
                  <a:srgbClr val="FFFF00"/>
                </a:solidFill>
              </a:rPr>
              <a:t>16:19-31</a:t>
            </a:r>
            <a:r>
              <a:rPr lang="en-US" sz="3200" dirty="0" smtClean="0"/>
              <a:t>.</a:t>
            </a:r>
            <a:endParaRPr lang="en-US" sz="3200" dirty="0">
              <a:solidFill>
                <a:srgbClr val="FFFF00"/>
              </a:solidFill>
            </a:endParaRPr>
          </a:p>
          <a:p>
            <a:endParaRPr lang="en-US" sz="3200" dirty="0"/>
          </a:p>
        </p:txBody>
      </p:sp>
    </p:spTree>
    <p:extLst>
      <p:ext uri="{BB962C8B-B14F-4D97-AF65-F5344CB8AC3E}">
        <p14:creationId xmlns:p14="http://schemas.microsoft.com/office/powerpoint/2010/main" val="35826659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V.  </a:t>
            </a:r>
            <a:r>
              <a:rPr lang="en-US" dirty="0" smtClean="0"/>
              <a:t>Confidence          </a:t>
            </a:r>
            <a:r>
              <a:rPr lang="en-US" dirty="0">
                <a:solidFill>
                  <a:srgbClr val="FFFF00"/>
                </a:solidFill>
              </a:rPr>
              <a:t>73:23-28</a:t>
            </a:r>
          </a:p>
        </p:txBody>
      </p:sp>
      <p:sp>
        <p:nvSpPr>
          <p:cNvPr id="3" name="Content Placeholder 2"/>
          <p:cNvSpPr>
            <a:spLocks noGrp="1"/>
          </p:cNvSpPr>
          <p:nvPr>
            <p:ph idx="1"/>
          </p:nvPr>
        </p:nvSpPr>
        <p:spPr/>
        <p:txBody>
          <a:bodyPr>
            <a:normAutofit/>
          </a:bodyPr>
          <a:lstStyle/>
          <a:p>
            <a:r>
              <a:rPr lang="en-US" sz="3200" dirty="0" smtClean="0">
                <a:solidFill>
                  <a:srgbClr val="FFFF00"/>
                </a:solidFill>
              </a:rPr>
              <a:t>Luke 16:19-31 </a:t>
            </a:r>
            <a:r>
              <a:rPr lang="en-US" sz="3200" dirty="0" smtClean="0"/>
              <a:t>(ESV) </a:t>
            </a:r>
            <a:r>
              <a:rPr lang="en-US" sz="3200" baseline="30000" dirty="0" smtClean="0">
                <a:solidFill>
                  <a:srgbClr val="00B0F0"/>
                </a:solidFill>
              </a:rPr>
              <a:t>19</a:t>
            </a:r>
            <a:r>
              <a:rPr lang="en-US" sz="3200" dirty="0">
                <a:solidFill>
                  <a:srgbClr val="00B0F0"/>
                </a:solidFill>
              </a:rPr>
              <a:t> “There was a rich man who was clothed in purple and fine linen and who feasted sumptuously every day. </a:t>
            </a:r>
            <a:r>
              <a:rPr lang="en-US" sz="3100" baseline="30000" dirty="0">
                <a:solidFill>
                  <a:srgbClr val="00B0F0"/>
                </a:solidFill>
              </a:rPr>
              <a:t>20</a:t>
            </a:r>
            <a:r>
              <a:rPr lang="en-US" sz="3200" dirty="0">
                <a:solidFill>
                  <a:srgbClr val="00B0F0"/>
                </a:solidFill>
              </a:rPr>
              <a:t> And at his gate was laid a poor man named Lazarus, covered with sores, </a:t>
            </a:r>
            <a:r>
              <a:rPr lang="en-US" sz="3100" baseline="30000" dirty="0">
                <a:solidFill>
                  <a:srgbClr val="00B0F0"/>
                </a:solidFill>
              </a:rPr>
              <a:t>21</a:t>
            </a:r>
            <a:r>
              <a:rPr lang="en-US" sz="3200" dirty="0">
                <a:solidFill>
                  <a:srgbClr val="00B0F0"/>
                </a:solidFill>
              </a:rPr>
              <a:t> who desired to be fed with what fell from the rich man’s table. Moreover, even the dogs came and licked his sores. </a:t>
            </a:r>
            <a:r>
              <a:rPr lang="en-US" sz="3100" baseline="30000" dirty="0">
                <a:solidFill>
                  <a:srgbClr val="00B0F0"/>
                </a:solidFill>
              </a:rPr>
              <a:t>22</a:t>
            </a:r>
            <a:r>
              <a:rPr lang="en-US" sz="3200" dirty="0">
                <a:solidFill>
                  <a:srgbClr val="00B0F0"/>
                </a:solidFill>
              </a:rPr>
              <a:t> The poor man died and was carried by the angels to Abraham’s side. The rich man also died and was buried, </a:t>
            </a:r>
          </a:p>
        </p:txBody>
      </p:sp>
    </p:spTree>
    <p:extLst>
      <p:ext uri="{BB962C8B-B14F-4D97-AF65-F5344CB8AC3E}">
        <p14:creationId xmlns:p14="http://schemas.microsoft.com/office/powerpoint/2010/main" val="6730115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V.  </a:t>
            </a:r>
            <a:r>
              <a:rPr lang="en-US" dirty="0" smtClean="0"/>
              <a:t>Confidence          </a:t>
            </a:r>
            <a:r>
              <a:rPr lang="en-US" dirty="0">
                <a:solidFill>
                  <a:srgbClr val="FFFF00"/>
                </a:solidFill>
              </a:rPr>
              <a:t>73:23-28</a:t>
            </a:r>
          </a:p>
        </p:txBody>
      </p:sp>
      <p:sp>
        <p:nvSpPr>
          <p:cNvPr id="3" name="Content Placeholder 2"/>
          <p:cNvSpPr>
            <a:spLocks noGrp="1"/>
          </p:cNvSpPr>
          <p:nvPr>
            <p:ph idx="1"/>
          </p:nvPr>
        </p:nvSpPr>
        <p:spPr/>
        <p:txBody>
          <a:bodyPr>
            <a:normAutofit/>
          </a:bodyPr>
          <a:lstStyle/>
          <a:p>
            <a:r>
              <a:rPr lang="en-US" sz="3200" dirty="0" smtClean="0">
                <a:solidFill>
                  <a:srgbClr val="FFFF00"/>
                </a:solidFill>
              </a:rPr>
              <a:t>Luke 16:19-31 </a:t>
            </a:r>
            <a:r>
              <a:rPr lang="en-US" sz="3200" dirty="0" smtClean="0"/>
              <a:t>(ESV) </a:t>
            </a:r>
            <a:r>
              <a:rPr lang="en-US" sz="3100" baseline="30000" dirty="0" smtClean="0">
                <a:solidFill>
                  <a:srgbClr val="00B0F0"/>
                </a:solidFill>
              </a:rPr>
              <a:t>23</a:t>
            </a:r>
            <a:r>
              <a:rPr lang="en-US" sz="3200" dirty="0">
                <a:solidFill>
                  <a:srgbClr val="00B0F0"/>
                </a:solidFill>
              </a:rPr>
              <a:t> and in Hades, being in torment, he lifted up his eyes and saw Abraham far off and Lazarus at his side. </a:t>
            </a:r>
            <a:r>
              <a:rPr lang="en-US" sz="3100" baseline="30000" dirty="0">
                <a:solidFill>
                  <a:srgbClr val="00B0F0"/>
                </a:solidFill>
              </a:rPr>
              <a:t>24</a:t>
            </a:r>
            <a:r>
              <a:rPr lang="en-US" sz="3200" dirty="0">
                <a:solidFill>
                  <a:srgbClr val="00B0F0"/>
                </a:solidFill>
              </a:rPr>
              <a:t> And he called out, ‘Father Abraham, have mercy on me, and send Lazarus to dip the end of his finger in water and cool my tongue, for I am in anguish in this flame</a:t>
            </a:r>
            <a:r>
              <a:rPr lang="en-US" sz="3200" dirty="0" smtClean="0">
                <a:solidFill>
                  <a:srgbClr val="00B0F0"/>
                </a:solidFill>
              </a:rPr>
              <a:t>.’ </a:t>
            </a:r>
            <a:r>
              <a:rPr lang="en-US" sz="3100" baseline="30000" dirty="0">
                <a:solidFill>
                  <a:srgbClr val="00B0F0"/>
                </a:solidFill>
              </a:rPr>
              <a:t>25</a:t>
            </a:r>
            <a:r>
              <a:rPr lang="en-US" sz="3200" dirty="0">
                <a:solidFill>
                  <a:srgbClr val="00B0F0"/>
                </a:solidFill>
              </a:rPr>
              <a:t> But Abraham said, ‘Child, remember that you in your lifetime received your good things, and Lazarus in like manner bad things; but now he is comforted here, and you are in anguish. </a:t>
            </a:r>
          </a:p>
        </p:txBody>
      </p:sp>
    </p:spTree>
    <p:extLst>
      <p:ext uri="{BB962C8B-B14F-4D97-AF65-F5344CB8AC3E}">
        <p14:creationId xmlns:p14="http://schemas.microsoft.com/office/powerpoint/2010/main" val="16344287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V.  </a:t>
            </a:r>
            <a:r>
              <a:rPr lang="en-US" dirty="0" smtClean="0"/>
              <a:t>Confidence          </a:t>
            </a:r>
            <a:r>
              <a:rPr lang="en-US" dirty="0">
                <a:solidFill>
                  <a:srgbClr val="FFFF00"/>
                </a:solidFill>
              </a:rPr>
              <a:t>73:23-28</a:t>
            </a:r>
          </a:p>
        </p:txBody>
      </p:sp>
      <p:sp>
        <p:nvSpPr>
          <p:cNvPr id="3" name="Content Placeholder 2"/>
          <p:cNvSpPr>
            <a:spLocks noGrp="1"/>
          </p:cNvSpPr>
          <p:nvPr>
            <p:ph idx="1"/>
          </p:nvPr>
        </p:nvSpPr>
        <p:spPr/>
        <p:txBody>
          <a:bodyPr>
            <a:normAutofit/>
          </a:bodyPr>
          <a:lstStyle/>
          <a:p>
            <a:r>
              <a:rPr lang="en-US" sz="3200" dirty="0" smtClean="0">
                <a:solidFill>
                  <a:srgbClr val="FFFF00"/>
                </a:solidFill>
              </a:rPr>
              <a:t>Luke 16:19-31 </a:t>
            </a:r>
            <a:r>
              <a:rPr lang="en-US" sz="3200" dirty="0" smtClean="0"/>
              <a:t>(ESV) </a:t>
            </a:r>
            <a:r>
              <a:rPr lang="en-US" sz="3100" baseline="30000" dirty="0" smtClean="0">
                <a:solidFill>
                  <a:srgbClr val="00B0F0"/>
                </a:solidFill>
              </a:rPr>
              <a:t>26</a:t>
            </a:r>
            <a:r>
              <a:rPr lang="en-US" sz="3100" baseline="30000" dirty="0">
                <a:solidFill>
                  <a:srgbClr val="00B0F0"/>
                </a:solidFill>
              </a:rPr>
              <a:t> </a:t>
            </a:r>
            <a:r>
              <a:rPr lang="en-US" sz="3200" dirty="0">
                <a:solidFill>
                  <a:srgbClr val="00B0F0"/>
                </a:solidFill>
              </a:rPr>
              <a:t>And besides all this, between us and you a great chasm has been fixed, in order that those who would pass from here to you may not be able, and none may cross from there to us</a:t>
            </a:r>
            <a:r>
              <a:rPr lang="en-US" sz="3200" dirty="0" smtClean="0">
                <a:solidFill>
                  <a:srgbClr val="00B0F0"/>
                </a:solidFill>
              </a:rPr>
              <a:t>.’ </a:t>
            </a:r>
            <a:r>
              <a:rPr lang="en-US" sz="3200" baseline="30000" dirty="0">
                <a:solidFill>
                  <a:srgbClr val="00B0F0"/>
                </a:solidFill>
              </a:rPr>
              <a:t>27</a:t>
            </a:r>
            <a:r>
              <a:rPr lang="en-US" sz="3200" dirty="0">
                <a:solidFill>
                  <a:srgbClr val="00B0F0"/>
                </a:solidFill>
              </a:rPr>
              <a:t> And he said, ‘Then I beg you, father, to send him to my father’s house— </a:t>
            </a:r>
            <a:r>
              <a:rPr lang="en-US" sz="3200" baseline="30000" dirty="0">
                <a:solidFill>
                  <a:srgbClr val="00B0F0"/>
                </a:solidFill>
              </a:rPr>
              <a:t>28</a:t>
            </a:r>
            <a:r>
              <a:rPr lang="en-US" sz="3200" dirty="0">
                <a:solidFill>
                  <a:srgbClr val="00B0F0"/>
                </a:solidFill>
              </a:rPr>
              <a:t> for I have five brothers—so that he may warn them, lest they also come into this place of torment.’ </a:t>
            </a:r>
          </a:p>
        </p:txBody>
      </p:sp>
    </p:spTree>
    <p:extLst>
      <p:ext uri="{BB962C8B-B14F-4D97-AF65-F5344CB8AC3E}">
        <p14:creationId xmlns:p14="http://schemas.microsoft.com/office/powerpoint/2010/main" val="31661714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V.  </a:t>
            </a:r>
            <a:r>
              <a:rPr lang="en-US" dirty="0" smtClean="0"/>
              <a:t>Confidence          </a:t>
            </a:r>
            <a:r>
              <a:rPr lang="en-US" dirty="0">
                <a:solidFill>
                  <a:srgbClr val="FFFF00"/>
                </a:solidFill>
              </a:rPr>
              <a:t>73:23-28</a:t>
            </a:r>
          </a:p>
        </p:txBody>
      </p:sp>
      <p:sp>
        <p:nvSpPr>
          <p:cNvPr id="3" name="Content Placeholder 2"/>
          <p:cNvSpPr>
            <a:spLocks noGrp="1"/>
          </p:cNvSpPr>
          <p:nvPr>
            <p:ph idx="1"/>
          </p:nvPr>
        </p:nvSpPr>
        <p:spPr/>
        <p:txBody>
          <a:bodyPr>
            <a:normAutofit/>
          </a:bodyPr>
          <a:lstStyle/>
          <a:p>
            <a:r>
              <a:rPr lang="en-US" sz="3200" dirty="0" smtClean="0">
                <a:solidFill>
                  <a:srgbClr val="FFFF00"/>
                </a:solidFill>
              </a:rPr>
              <a:t>Luke 16:19-31 </a:t>
            </a:r>
            <a:r>
              <a:rPr lang="en-US" sz="3200" dirty="0" smtClean="0"/>
              <a:t>(ESV) </a:t>
            </a:r>
            <a:r>
              <a:rPr lang="en-US" sz="3200" baseline="30000" dirty="0" smtClean="0">
                <a:solidFill>
                  <a:srgbClr val="00B0F0"/>
                </a:solidFill>
              </a:rPr>
              <a:t>29</a:t>
            </a:r>
            <a:r>
              <a:rPr lang="en-US" sz="3200" dirty="0">
                <a:solidFill>
                  <a:srgbClr val="00B0F0"/>
                </a:solidFill>
              </a:rPr>
              <a:t> But Abraham said, ‘They have Moses and the Prophets; let them hear them.’ </a:t>
            </a:r>
            <a:r>
              <a:rPr lang="en-US" sz="3200" baseline="30000" dirty="0">
                <a:solidFill>
                  <a:srgbClr val="00B0F0"/>
                </a:solidFill>
              </a:rPr>
              <a:t>30</a:t>
            </a:r>
            <a:r>
              <a:rPr lang="en-US" sz="3200" dirty="0">
                <a:solidFill>
                  <a:srgbClr val="00B0F0"/>
                </a:solidFill>
              </a:rPr>
              <a:t> And he said, ‘No, father Abraham, but if someone goes to them from the dead, they will repent.’ </a:t>
            </a:r>
            <a:r>
              <a:rPr lang="en-US" sz="3200" baseline="30000" dirty="0">
                <a:solidFill>
                  <a:srgbClr val="00B0F0"/>
                </a:solidFill>
              </a:rPr>
              <a:t>31</a:t>
            </a:r>
            <a:r>
              <a:rPr lang="en-US" sz="3200" dirty="0">
                <a:solidFill>
                  <a:srgbClr val="00B0F0"/>
                </a:solidFill>
              </a:rPr>
              <a:t> He said to him, ‘If they do not hear Moses and the Prophets, neither will they be convinced if someone should rise from the dead.’ ” </a:t>
            </a:r>
          </a:p>
        </p:txBody>
      </p:sp>
    </p:spTree>
    <p:extLst>
      <p:ext uri="{BB962C8B-B14F-4D97-AF65-F5344CB8AC3E}">
        <p14:creationId xmlns:p14="http://schemas.microsoft.com/office/powerpoint/2010/main" val="22424481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V</a:t>
            </a:r>
            <a:r>
              <a:rPr lang="en-US" dirty="0">
                <a:solidFill>
                  <a:srgbClr val="00B0F0"/>
                </a:solidFill>
              </a:rPr>
              <a:t>.  </a:t>
            </a:r>
            <a:r>
              <a:rPr lang="en-US" dirty="0"/>
              <a:t>Confidence          </a:t>
            </a:r>
            <a:r>
              <a:rPr lang="en-US" dirty="0">
                <a:solidFill>
                  <a:srgbClr val="FFFF00"/>
                </a:solidFill>
              </a:rPr>
              <a:t>73:23-28</a:t>
            </a:r>
            <a:endParaRPr lang="en-US" dirty="0"/>
          </a:p>
        </p:txBody>
      </p:sp>
      <p:sp>
        <p:nvSpPr>
          <p:cNvPr id="3" name="Content Placeholder 2"/>
          <p:cNvSpPr>
            <a:spLocks noGrp="1"/>
          </p:cNvSpPr>
          <p:nvPr>
            <p:ph idx="1"/>
          </p:nvPr>
        </p:nvSpPr>
        <p:spPr/>
        <p:txBody>
          <a:bodyPr>
            <a:normAutofit/>
          </a:bodyPr>
          <a:lstStyle/>
          <a:p>
            <a:r>
              <a:rPr lang="en-US" sz="3200" dirty="0" smtClean="0"/>
              <a:t>Again, Jesus agrees with Asaph.</a:t>
            </a:r>
          </a:p>
          <a:p>
            <a:r>
              <a:rPr lang="en-US" sz="3200" dirty="0" smtClean="0"/>
              <a:t>In answer to the question, </a:t>
            </a:r>
            <a:r>
              <a:rPr lang="en-US" sz="3200" dirty="0" smtClean="0">
                <a:solidFill>
                  <a:srgbClr val="00B0F0"/>
                </a:solidFill>
              </a:rPr>
              <a:t>“Why do the wicked prosper?” </a:t>
            </a:r>
            <a:r>
              <a:rPr lang="en-US" sz="3200" dirty="0" smtClean="0"/>
              <a:t>Asaph and Jesus both respond that ultimately they don’t.</a:t>
            </a:r>
          </a:p>
          <a:p>
            <a:r>
              <a:rPr lang="en-US" sz="3200" dirty="0" smtClean="0">
                <a:solidFill>
                  <a:srgbClr val="00B0F0"/>
                </a:solidFill>
              </a:rPr>
              <a:t>Their prosperity is temporary.</a:t>
            </a:r>
          </a:p>
          <a:p>
            <a:r>
              <a:rPr lang="en-US" sz="3200" dirty="0" smtClean="0">
                <a:solidFill>
                  <a:srgbClr val="00B0F0"/>
                </a:solidFill>
              </a:rPr>
              <a:t>Their prosperity is ultimately an illusion.</a:t>
            </a:r>
            <a:endParaRPr lang="en-US" sz="3200" dirty="0">
              <a:solidFill>
                <a:srgbClr val="00B0F0"/>
              </a:solidFill>
            </a:endParaRPr>
          </a:p>
        </p:txBody>
      </p:sp>
    </p:spTree>
    <p:extLst>
      <p:ext uri="{BB962C8B-B14F-4D97-AF65-F5344CB8AC3E}">
        <p14:creationId xmlns:p14="http://schemas.microsoft.com/office/powerpoint/2010/main" val="18909090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V</a:t>
            </a:r>
            <a:r>
              <a:rPr lang="en-US" dirty="0">
                <a:solidFill>
                  <a:srgbClr val="00B0F0"/>
                </a:solidFill>
              </a:rPr>
              <a:t>.  </a:t>
            </a:r>
            <a:r>
              <a:rPr lang="en-US" dirty="0"/>
              <a:t>Confidence          </a:t>
            </a:r>
            <a:r>
              <a:rPr lang="en-US" dirty="0">
                <a:solidFill>
                  <a:srgbClr val="FFFF00"/>
                </a:solidFill>
              </a:rPr>
              <a:t>73:23-28</a:t>
            </a:r>
            <a:endParaRPr lang="en-US" dirty="0"/>
          </a:p>
        </p:txBody>
      </p:sp>
      <p:sp>
        <p:nvSpPr>
          <p:cNvPr id="3" name="Content Placeholder 2"/>
          <p:cNvSpPr>
            <a:spLocks noGrp="1"/>
          </p:cNvSpPr>
          <p:nvPr>
            <p:ph idx="1"/>
          </p:nvPr>
        </p:nvSpPr>
        <p:spPr/>
        <p:txBody>
          <a:bodyPr>
            <a:normAutofit/>
          </a:bodyPr>
          <a:lstStyle/>
          <a:p>
            <a:r>
              <a:rPr lang="en-US" sz="3200" dirty="0" smtClean="0"/>
              <a:t>And if we wonder, </a:t>
            </a:r>
            <a:r>
              <a:rPr lang="en-US" sz="3200" dirty="0" smtClean="0">
                <a:solidFill>
                  <a:srgbClr val="00B0F0"/>
                </a:solidFill>
              </a:rPr>
              <a:t>“Why do the righteous suffer?”  </a:t>
            </a:r>
          </a:p>
          <a:p>
            <a:r>
              <a:rPr lang="en-US" sz="3200" dirty="0" smtClean="0"/>
              <a:t>Asaph and Jesus both respond that ultimately they don’t.</a:t>
            </a:r>
          </a:p>
          <a:p>
            <a:r>
              <a:rPr lang="en-US" sz="3200" dirty="0" smtClean="0">
                <a:solidFill>
                  <a:srgbClr val="00B0F0"/>
                </a:solidFill>
              </a:rPr>
              <a:t>Their suffering is temporary.</a:t>
            </a:r>
          </a:p>
          <a:p>
            <a:r>
              <a:rPr lang="en-US" sz="3200" dirty="0" smtClean="0">
                <a:solidFill>
                  <a:srgbClr val="00B0F0"/>
                </a:solidFill>
              </a:rPr>
              <a:t>Their suffering is, at most, confined to this world.</a:t>
            </a:r>
            <a:endParaRPr lang="en-US" sz="3200" dirty="0">
              <a:solidFill>
                <a:srgbClr val="00B0F0"/>
              </a:solidFill>
            </a:endParaRPr>
          </a:p>
        </p:txBody>
      </p:sp>
    </p:spTree>
    <p:extLst>
      <p:ext uri="{BB962C8B-B14F-4D97-AF65-F5344CB8AC3E}">
        <p14:creationId xmlns:p14="http://schemas.microsoft.com/office/powerpoint/2010/main" val="14177225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B0F0"/>
              </a:buClr>
            </a:pPr>
            <a:r>
              <a:rPr lang="en-US" dirty="0" smtClean="0">
                <a:solidFill>
                  <a:srgbClr val="00B0F0"/>
                </a:solidFill>
              </a:rPr>
              <a:t>V.  </a:t>
            </a:r>
            <a:r>
              <a:rPr lang="en-US" dirty="0" smtClean="0"/>
              <a:t>Confidence          </a:t>
            </a:r>
            <a:r>
              <a:rPr lang="en-US" dirty="0">
                <a:solidFill>
                  <a:srgbClr val="FFFF00"/>
                </a:solidFill>
              </a:rPr>
              <a:t>73:23-28</a:t>
            </a:r>
          </a:p>
        </p:txBody>
      </p:sp>
      <p:sp>
        <p:nvSpPr>
          <p:cNvPr id="3" name="Content Placeholder 2"/>
          <p:cNvSpPr>
            <a:spLocks noGrp="1"/>
          </p:cNvSpPr>
          <p:nvPr>
            <p:ph idx="1"/>
          </p:nvPr>
        </p:nvSpPr>
        <p:spPr/>
        <p:txBody>
          <a:bodyPr>
            <a:normAutofit/>
          </a:bodyPr>
          <a:lstStyle/>
          <a:p>
            <a:r>
              <a:rPr lang="en-US" sz="3200" dirty="0" smtClean="0">
                <a:solidFill>
                  <a:srgbClr val="FFFF00"/>
                </a:solidFill>
              </a:rPr>
              <a:t>2 Corinthians 4:17-18 </a:t>
            </a:r>
            <a:r>
              <a:rPr lang="en-US" sz="3200" dirty="0" smtClean="0"/>
              <a:t>(ESV) </a:t>
            </a:r>
            <a:r>
              <a:rPr lang="en-US" sz="3200" baseline="30000" dirty="0">
                <a:solidFill>
                  <a:srgbClr val="00B0F0"/>
                </a:solidFill>
              </a:rPr>
              <a:t>17</a:t>
            </a:r>
            <a:r>
              <a:rPr lang="en-US" sz="3200" dirty="0">
                <a:solidFill>
                  <a:srgbClr val="00B0F0"/>
                </a:solidFill>
              </a:rPr>
              <a:t> For this light momentary affliction is preparing for us an eternal weight of glory beyond all comparison, </a:t>
            </a:r>
            <a:r>
              <a:rPr lang="en-US" sz="3200" baseline="30000" dirty="0">
                <a:solidFill>
                  <a:srgbClr val="00B0F0"/>
                </a:solidFill>
              </a:rPr>
              <a:t>18</a:t>
            </a:r>
            <a:r>
              <a:rPr lang="en-US" sz="3200" dirty="0">
                <a:solidFill>
                  <a:srgbClr val="00B0F0"/>
                </a:solidFill>
              </a:rPr>
              <a:t> as we look not to the things that are seen but to the things that are unseen. For the things that are seen are transient, but the things that are unseen are eternal. </a:t>
            </a:r>
          </a:p>
        </p:txBody>
      </p:sp>
    </p:spTree>
    <p:extLst>
      <p:ext uri="{BB962C8B-B14F-4D97-AF65-F5344CB8AC3E}">
        <p14:creationId xmlns:p14="http://schemas.microsoft.com/office/powerpoint/2010/main" val="39501598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Portion Forever     </a:t>
            </a:r>
            <a:r>
              <a:rPr lang="en-US" dirty="0" smtClean="0">
                <a:solidFill>
                  <a:srgbClr val="00CC00"/>
                </a:solidFill>
              </a:rPr>
              <a:t>Conclusion</a:t>
            </a:r>
            <a:endParaRPr lang="en-US" dirty="0"/>
          </a:p>
        </p:txBody>
      </p:sp>
      <p:sp>
        <p:nvSpPr>
          <p:cNvPr id="3" name="Content Placeholder 2"/>
          <p:cNvSpPr>
            <a:spLocks noGrp="1"/>
          </p:cNvSpPr>
          <p:nvPr>
            <p:ph idx="1"/>
          </p:nvPr>
        </p:nvSpPr>
        <p:spPr/>
        <p:txBody>
          <a:bodyPr>
            <a:normAutofit/>
          </a:bodyPr>
          <a:lstStyle/>
          <a:p>
            <a:endParaRPr lang="en-US" sz="3200" dirty="0" smtClean="0">
              <a:solidFill>
                <a:srgbClr val="00B0F0"/>
              </a:solidFill>
            </a:endParaRPr>
          </a:p>
        </p:txBody>
      </p:sp>
    </p:spTree>
    <p:extLst>
      <p:ext uri="{BB962C8B-B14F-4D97-AF65-F5344CB8AC3E}">
        <p14:creationId xmlns:p14="http://schemas.microsoft.com/office/powerpoint/2010/main" val="2472294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Portion Forever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One of the questions the Bible deals with repeatedly is, </a:t>
            </a:r>
            <a:r>
              <a:rPr lang="en-US" sz="3200" dirty="0" smtClean="0">
                <a:solidFill>
                  <a:srgbClr val="00CC00"/>
                </a:solidFill>
              </a:rPr>
              <a:t>“Why do bad things happen to good people?”</a:t>
            </a:r>
          </a:p>
          <a:p>
            <a:r>
              <a:rPr lang="en-US" sz="3200" dirty="0"/>
              <a:t>The other side to that same question is, </a:t>
            </a:r>
            <a:r>
              <a:rPr lang="en-US" sz="3200" dirty="0">
                <a:solidFill>
                  <a:srgbClr val="00CC00"/>
                </a:solidFill>
              </a:rPr>
              <a:t>“Why do the wicked sometimes have it so good?”</a:t>
            </a:r>
          </a:p>
          <a:p>
            <a:r>
              <a:rPr lang="en-US" sz="3200" dirty="0"/>
              <a:t>This is the question that bothered the psalmist Asaph</a:t>
            </a:r>
            <a:r>
              <a:rPr lang="en-US" sz="3200" dirty="0" smtClean="0"/>
              <a:t>.</a:t>
            </a:r>
            <a:endParaRPr lang="en-US" sz="3200" dirty="0"/>
          </a:p>
        </p:txBody>
      </p:sp>
    </p:spTree>
    <p:extLst>
      <p:ext uri="{BB962C8B-B14F-4D97-AF65-F5344CB8AC3E}">
        <p14:creationId xmlns:p14="http://schemas.microsoft.com/office/powerpoint/2010/main" val="18868502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Portion Forever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CC00"/>
                </a:solidFill>
              </a:rPr>
              <a:t>“Why do the wicked prosper?” </a:t>
            </a:r>
            <a:r>
              <a:rPr lang="en-US" sz="3200" dirty="0" smtClean="0"/>
              <a:t>Asaph and Jesus both respond that ultimately they don’t.</a:t>
            </a:r>
          </a:p>
          <a:p>
            <a:r>
              <a:rPr lang="en-US" sz="3200" dirty="0" smtClean="0">
                <a:solidFill>
                  <a:srgbClr val="00CC00"/>
                </a:solidFill>
              </a:rPr>
              <a:t>Their prosperity is temporary.</a:t>
            </a:r>
          </a:p>
          <a:p>
            <a:r>
              <a:rPr lang="en-US" sz="3200" dirty="0" smtClean="0">
                <a:solidFill>
                  <a:srgbClr val="00CC00"/>
                </a:solidFill>
              </a:rPr>
              <a:t>Their prosperity is ultimately an illusion.</a:t>
            </a:r>
            <a:endParaRPr lang="en-US" sz="3200" dirty="0">
              <a:solidFill>
                <a:srgbClr val="00CC00"/>
              </a:solidFill>
            </a:endParaRPr>
          </a:p>
        </p:txBody>
      </p:sp>
    </p:spTree>
    <p:extLst>
      <p:ext uri="{BB962C8B-B14F-4D97-AF65-F5344CB8AC3E}">
        <p14:creationId xmlns:p14="http://schemas.microsoft.com/office/powerpoint/2010/main" val="11890765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Portion Forever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CC00"/>
                </a:solidFill>
              </a:rPr>
              <a:t>“Why do the righteous suffer?”  </a:t>
            </a:r>
          </a:p>
          <a:p>
            <a:r>
              <a:rPr lang="en-US" sz="3200" dirty="0" smtClean="0"/>
              <a:t>Asaph and Jesus both respond that ultimately they don’t.</a:t>
            </a:r>
          </a:p>
          <a:p>
            <a:r>
              <a:rPr lang="en-US" sz="3200" dirty="0" smtClean="0">
                <a:solidFill>
                  <a:srgbClr val="00CC00"/>
                </a:solidFill>
              </a:rPr>
              <a:t>Their suffering is temporary.</a:t>
            </a:r>
          </a:p>
          <a:p>
            <a:r>
              <a:rPr lang="en-US" sz="3200" dirty="0" smtClean="0">
                <a:solidFill>
                  <a:srgbClr val="00CC00"/>
                </a:solidFill>
              </a:rPr>
              <a:t>Their suffering is, at most, confined to this world.</a:t>
            </a:r>
            <a:endParaRPr lang="en-US" sz="3200" dirty="0">
              <a:solidFill>
                <a:srgbClr val="00CC00"/>
              </a:solidFill>
            </a:endParaRPr>
          </a:p>
        </p:txBody>
      </p:sp>
    </p:spTree>
    <p:extLst>
      <p:ext uri="{BB962C8B-B14F-4D97-AF65-F5344CB8AC3E}">
        <p14:creationId xmlns:p14="http://schemas.microsoft.com/office/powerpoint/2010/main" val="22958216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Portion Forever     </a:t>
            </a:r>
            <a:r>
              <a:rPr lang="en-US" dirty="0" smtClean="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The sufferings of Christ are the ultimate example of the sufferings of the righteous.</a:t>
            </a:r>
          </a:p>
          <a:p>
            <a:r>
              <a:rPr lang="en-US" sz="3200" dirty="0" smtClean="0"/>
              <a:t>His sufferings achieve victory over sin and death.</a:t>
            </a:r>
          </a:p>
          <a:p>
            <a:r>
              <a:rPr lang="en-US" sz="3200" dirty="0" smtClean="0"/>
              <a:t>His victory gives us free access to the presence of God.</a:t>
            </a:r>
            <a:endParaRPr lang="en-US" sz="3200" dirty="0"/>
          </a:p>
        </p:txBody>
      </p:sp>
    </p:spTree>
    <p:extLst>
      <p:ext uri="{BB962C8B-B14F-4D97-AF65-F5344CB8AC3E}">
        <p14:creationId xmlns:p14="http://schemas.microsoft.com/office/powerpoint/2010/main" val="24867183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Portion Forever     </a:t>
            </a:r>
            <a:r>
              <a:rPr lang="en-US" dirty="0">
                <a:solidFill>
                  <a:srgbClr val="00CC00"/>
                </a:solidFill>
              </a:rPr>
              <a:t>Conclusion</a:t>
            </a:r>
            <a:endParaRPr lang="en-US" dirty="0"/>
          </a:p>
        </p:txBody>
      </p:sp>
      <p:sp>
        <p:nvSpPr>
          <p:cNvPr id="3" name="Content Placeholder 2"/>
          <p:cNvSpPr>
            <a:spLocks noGrp="1"/>
          </p:cNvSpPr>
          <p:nvPr>
            <p:ph idx="1"/>
          </p:nvPr>
        </p:nvSpPr>
        <p:spPr>
          <a:xfrm>
            <a:off x="847725" y="1905000"/>
            <a:ext cx="5981700" cy="4351338"/>
          </a:xfrm>
        </p:spPr>
        <p:txBody>
          <a:bodyPr>
            <a:normAutofit/>
          </a:bodyPr>
          <a:lstStyle/>
          <a:p>
            <a:pPr marL="0" indent="0">
              <a:lnSpc>
                <a:spcPct val="100000"/>
              </a:lnSpc>
              <a:spcBef>
                <a:spcPts val="0"/>
              </a:spcBef>
              <a:buNone/>
            </a:pPr>
            <a:r>
              <a:rPr lang="en-US" sz="3200" i="1" dirty="0">
                <a:solidFill>
                  <a:srgbClr val="00CC00"/>
                </a:solidFill>
              </a:rPr>
              <a:t>The Cross is God's part of the practical solution to evil. Our part, according to the same Gospel, is to repent, to believe, and to work with God in fighting evil by the power of love</a:t>
            </a:r>
            <a:r>
              <a:rPr lang="en-US" sz="3200" i="1" dirty="0" smtClean="0">
                <a:solidFill>
                  <a:srgbClr val="00CC00"/>
                </a:solidFill>
              </a:rPr>
              <a:t>.</a:t>
            </a:r>
            <a:endParaRPr lang="en-US" sz="3200" i="1" dirty="0">
              <a:solidFill>
                <a:srgbClr val="00CC00"/>
              </a:solidFill>
            </a:endParaRPr>
          </a:p>
          <a:p>
            <a:pPr marL="0" indent="0" algn="r">
              <a:lnSpc>
                <a:spcPct val="100000"/>
              </a:lnSpc>
              <a:spcBef>
                <a:spcPts val="0"/>
              </a:spcBef>
              <a:buNone/>
            </a:pPr>
            <a:r>
              <a:rPr lang="en-US" sz="3200" i="1" dirty="0">
                <a:solidFill>
                  <a:srgbClr val="00CC00"/>
                </a:solidFill>
              </a:rPr>
              <a:t>– </a:t>
            </a:r>
            <a:r>
              <a:rPr lang="en-US" sz="3200" i="1" dirty="0" smtClean="0">
                <a:solidFill>
                  <a:srgbClr val="00CC00"/>
                </a:solidFill>
              </a:rPr>
              <a:t>Peter </a:t>
            </a:r>
            <a:r>
              <a:rPr lang="en-US" sz="3200" i="1" dirty="0" err="1" smtClean="0">
                <a:solidFill>
                  <a:srgbClr val="00CC00"/>
                </a:solidFill>
              </a:rPr>
              <a:t>Kreeft</a:t>
            </a:r>
            <a:r>
              <a:rPr lang="en-US" sz="3200" i="1" dirty="0" smtClean="0">
                <a:solidFill>
                  <a:srgbClr val="00CC00"/>
                </a:solidFill>
              </a:rPr>
              <a:t>, Boston College</a:t>
            </a:r>
            <a:endParaRPr lang="en-US" sz="3200" i="1" dirty="0">
              <a:solidFill>
                <a:srgbClr val="00CC00"/>
              </a:solidFill>
            </a:endParaRPr>
          </a:p>
        </p:txBody>
      </p:sp>
      <p:pic>
        <p:nvPicPr>
          <p:cNvPr id="4" name="Picture 3"/>
          <p:cNvPicPr>
            <a:picLocks noChangeAspect="1"/>
          </p:cNvPicPr>
          <p:nvPr/>
        </p:nvPicPr>
        <p:blipFill>
          <a:blip r:embed="rId2"/>
          <a:stretch>
            <a:fillRect/>
          </a:stretch>
        </p:blipFill>
        <p:spPr>
          <a:xfrm>
            <a:off x="7310137" y="1905000"/>
            <a:ext cx="4043663" cy="3538205"/>
          </a:xfrm>
          <a:prstGeom prst="rect">
            <a:avLst/>
          </a:prstGeom>
        </p:spPr>
      </p:pic>
    </p:spTree>
    <p:extLst>
      <p:ext uri="{BB962C8B-B14F-4D97-AF65-F5344CB8AC3E}">
        <p14:creationId xmlns:p14="http://schemas.microsoft.com/office/powerpoint/2010/main" val="40353896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Portion Forever     </a:t>
            </a:r>
            <a:r>
              <a:rPr lang="en-US" dirty="0" smtClean="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The godly can err in their thinking – and be tempted by incorrect thoughts.</a:t>
            </a:r>
          </a:p>
          <a:p>
            <a:r>
              <a:rPr lang="en-US" sz="3200" dirty="0" smtClean="0"/>
              <a:t>This happened to Asaph – for a little while.</a:t>
            </a:r>
          </a:p>
          <a:p>
            <a:r>
              <a:rPr lang="en-US" sz="3200" dirty="0" smtClean="0"/>
              <a:t>Then he came to his senses.</a:t>
            </a:r>
          </a:p>
        </p:txBody>
      </p:sp>
    </p:spTree>
    <p:extLst>
      <p:ext uri="{BB962C8B-B14F-4D97-AF65-F5344CB8AC3E}">
        <p14:creationId xmlns:p14="http://schemas.microsoft.com/office/powerpoint/2010/main" val="26636842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Portion Forever     </a:t>
            </a:r>
            <a:r>
              <a:rPr lang="en-US" dirty="0" smtClean="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When we are tempted we can listen to Asaph and come to our senses too.</a:t>
            </a:r>
          </a:p>
          <a:p>
            <a:r>
              <a:rPr lang="en-US" sz="3200" dirty="0" smtClean="0"/>
              <a:t>Read </a:t>
            </a:r>
            <a:r>
              <a:rPr lang="en-US" sz="3200" dirty="0" smtClean="0">
                <a:solidFill>
                  <a:srgbClr val="FFFF00"/>
                </a:solidFill>
              </a:rPr>
              <a:t>Psalm 73:25-26 </a:t>
            </a:r>
            <a:r>
              <a:rPr lang="en-US" sz="3200" dirty="0" smtClean="0"/>
              <a:t>one last time.</a:t>
            </a:r>
          </a:p>
        </p:txBody>
      </p:sp>
    </p:spTree>
    <p:extLst>
      <p:ext uri="{BB962C8B-B14F-4D97-AF65-F5344CB8AC3E}">
        <p14:creationId xmlns:p14="http://schemas.microsoft.com/office/powerpoint/2010/main" val="3363217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day Morning">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ay Morning" id="{E76BC85A-46D3-45E2-B0B8-F2AA117A06FE}" vid="{7A2ACC9B-04DF-4AB2-9E50-8F1955708C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Sunday Morning</Template>
  <TotalTime>25097</TotalTime>
  <Words>1285</Words>
  <Application>Microsoft Office PowerPoint</Application>
  <PresentationFormat>Widescreen</PresentationFormat>
  <Paragraphs>143</Paragraphs>
  <Slides>48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Calibri Light</vt:lpstr>
      <vt:lpstr>Sunday Morning</vt:lpstr>
      <vt:lpstr>My Portion Forever</vt:lpstr>
      <vt:lpstr>My Portion Forever     Introduction</vt:lpstr>
      <vt:lpstr>My Portion Forever     Introduction</vt:lpstr>
      <vt:lpstr>My Portion Forever     Introduction</vt:lpstr>
      <vt:lpstr>Psalm 73     Outline</vt:lpstr>
      <vt:lpstr>Psalm 73     Outline</vt:lpstr>
      <vt:lpstr>I.  Introduction            73:1-3</vt:lpstr>
      <vt:lpstr>I.  Introduction            73:1-3</vt:lpstr>
      <vt:lpstr>I.  Introduction            73:1-3</vt:lpstr>
      <vt:lpstr>II.  Confusion            73:4-14</vt:lpstr>
      <vt:lpstr>II.  Confusion            73:4-14</vt:lpstr>
      <vt:lpstr>II.  Confusion            73:4-14</vt:lpstr>
      <vt:lpstr>II.  Confusion            73:4-14</vt:lpstr>
      <vt:lpstr>II.  Confusion            73:4-14</vt:lpstr>
      <vt:lpstr>III. Reflection            73:15-17</vt:lpstr>
      <vt:lpstr>III. Reflection            73:15-17</vt:lpstr>
      <vt:lpstr>III. Reflection            73:15-17</vt:lpstr>
      <vt:lpstr>III. Reflection            73:15-17</vt:lpstr>
      <vt:lpstr>III. Reflection            73:15-17</vt:lpstr>
      <vt:lpstr>III. Reflection            73:15-17</vt:lpstr>
      <vt:lpstr>III. Reflection            73:15-17</vt:lpstr>
      <vt:lpstr>III. Reflection            73:15-17</vt:lpstr>
      <vt:lpstr>III. Reflection            73:15-17</vt:lpstr>
      <vt:lpstr>IV. Realization           73:18-22</vt:lpstr>
      <vt:lpstr>IV. Realization           73:18-22</vt:lpstr>
      <vt:lpstr>IV. Realization           73:18-22</vt:lpstr>
      <vt:lpstr>IV. Realization           73:18-22</vt:lpstr>
      <vt:lpstr>IV. Realization           73:18-22</vt:lpstr>
      <vt:lpstr>IV. Realization           73:18-22</vt:lpstr>
      <vt:lpstr>IV. Realization           73:18-22</vt:lpstr>
      <vt:lpstr>V.  Confidence          73:23-28</vt:lpstr>
      <vt:lpstr>V.  Confidence          73:23-28</vt:lpstr>
      <vt:lpstr>V.  Confidence          73:23-28</vt:lpstr>
      <vt:lpstr>V.  Confidence          73:23-28</vt:lpstr>
      <vt:lpstr>V.  Confidence          73:23-28</vt:lpstr>
      <vt:lpstr>V.  Confidence          73:23-28</vt:lpstr>
      <vt:lpstr>V.  Confidence          73:23-28</vt:lpstr>
      <vt:lpstr>V.  Confidence          73:23-28</vt:lpstr>
      <vt:lpstr>V.  Confidence          73:23-28</vt:lpstr>
      <vt:lpstr>V.  Confidence          73:23-28</vt:lpstr>
      <vt:lpstr>My Portion Forever     Conclusion</vt:lpstr>
      <vt:lpstr>My Portion Forever     Conclusion</vt:lpstr>
      <vt:lpstr>My Portion Forever     Conclusion</vt:lpstr>
      <vt:lpstr>My Portion Forever     Conclusion</vt:lpstr>
      <vt:lpstr>My Portion Forever     Conclusion</vt:lpstr>
      <vt:lpstr>My Portion Forever     Conclusion</vt:lpstr>
      <vt:lpstr>My Portion Forever     Conclusion</vt:lpstr>
      <vt:lpstr>My Portion Forever     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Kosobucki</dc:creator>
  <cp:lastModifiedBy>David Kosobucki</cp:lastModifiedBy>
  <cp:revision>468</cp:revision>
  <dcterms:created xsi:type="dcterms:W3CDTF">2015-04-22T20:07:22Z</dcterms:created>
  <dcterms:modified xsi:type="dcterms:W3CDTF">2015-07-12T18:25:22Z</dcterms:modified>
</cp:coreProperties>
</file>