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6" r:id="rId2"/>
    <p:sldId id="260" r:id="rId3"/>
    <p:sldId id="468" r:id="rId4"/>
    <p:sldId id="502" r:id="rId5"/>
    <p:sldId id="545" r:id="rId6"/>
    <p:sldId id="546" r:id="rId7"/>
    <p:sldId id="547" r:id="rId8"/>
    <p:sldId id="501" r:id="rId9"/>
    <p:sldId id="503" r:id="rId10"/>
    <p:sldId id="504" r:id="rId11"/>
    <p:sldId id="505" r:id="rId12"/>
    <p:sldId id="506" r:id="rId13"/>
    <p:sldId id="507" r:id="rId14"/>
    <p:sldId id="508" r:id="rId15"/>
    <p:sldId id="509" r:id="rId16"/>
    <p:sldId id="510" r:id="rId17"/>
    <p:sldId id="512" r:id="rId18"/>
    <p:sldId id="513" r:id="rId19"/>
    <p:sldId id="511" r:id="rId20"/>
    <p:sldId id="525" r:id="rId21"/>
    <p:sldId id="528" r:id="rId22"/>
    <p:sldId id="526" r:id="rId23"/>
    <p:sldId id="529" r:id="rId24"/>
    <p:sldId id="523" r:id="rId25"/>
    <p:sldId id="530" r:id="rId26"/>
    <p:sldId id="524" r:id="rId27"/>
    <p:sldId id="514" r:id="rId28"/>
    <p:sldId id="531" r:id="rId29"/>
    <p:sldId id="515" r:id="rId30"/>
    <p:sldId id="516" r:id="rId31"/>
    <p:sldId id="534" r:id="rId32"/>
    <p:sldId id="517" r:id="rId33"/>
    <p:sldId id="532" r:id="rId34"/>
    <p:sldId id="533" r:id="rId35"/>
    <p:sldId id="518" r:id="rId36"/>
    <p:sldId id="519" r:id="rId37"/>
    <p:sldId id="520" r:id="rId38"/>
    <p:sldId id="535" r:id="rId39"/>
    <p:sldId id="536" r:id="rId40"/>
    <p:sldId id="521" r:id="rId41"/>
    <p:sldId id="522" r:id="rId42"/>
    <p:sldId id="537" r:id="rId43"/>
    <p:sldId id="495" r:id="rId44"/>
    <p:sldId id="538" r:id="rId45"/>
    <p:sldId id="268" r:id="rId46"/>
    <p:sldId id="540" r:id="rId47"/>
    <p:sldId id="498" r:id="rId48"/>
    <p:sldId id="541" r:id="rId49"/>
    <p:sldId id="497" r:id="rId50"/>
    <p:sldId id="542" r:id="rId51"/>
    <p:sldId id="544" r:id="rId52"/>
    <p:sldId id="543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186" y="60"/>
      </p:cViewPr>
      <p:guideLst/>
    </p:cSldViewPr>
  </p:slideViewPr>
  <p:outlineViewPr>
    <p:cViewPr>
      <p:scale>
        <a:sx n="33" d="100"/>
        <a:sy n="33" d="100"/>
      </p:scale>
      <p:origin x="0" y="-1828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0864E-D2FC-4C2C-80E8-7F8255E5AAC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2EAFE-E66B-4353-9678-AEE9A3F62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35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58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7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59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6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08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56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7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05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4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2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D45C1-55F1-4D5B-AC55-ED38F741371F}" type="datetimeFigureOut">
              <a:rPr lang="en-US" smtClean="0"/>
              <a:t>5/31/2015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EAEFA-9CDE-4B0E-B23D-D408B50DE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62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Forgiven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Psalm 32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0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Forgiven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3055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 the </a:t>
            </a:r>
            <a:r>
              <a:rPr lang="en-US" sz="3200" dirty="0" smtClean="0">
                <a:solidFill>
                  <a:srgbClr val="FFFF00"/>
                </a:solidFill>
              </a:rPr>
              <a:t>Genesis</a:t>
            </a:r>
            <a:r>
              <a:rPr lang="en-US" sz="3200" dirty="0" smtClean="0"/>
              <a:t> account, Adam and Eve ate the forbidden fruit – from the Tree of the Knowledge of Good and Evil.</a:t>
            </a:r>
          </a:p>
          <a:p>
            <a:r>
              <a:rPr lang="en-US" sz="3200" dirty="0" smtClean="0"/>
              <a:t>The result was a series of curses that we still see </a:t>
            </a:r>
            <a:r>
              <a:rPr lang="en-US" sz="3200" dirty="0" smtClean="0"/>
              <a:t>the </a:t>
            </a:r>
            <a:r>
              <a:rPr lang="en-US" sz="3200" dirty="0" smtClean="0"/>
              <a:t>evidence </a:t>
            </a:r>
            <a:r>
              <a:rPr lang="en-US" sz="3200" dirty="0" smtClean="0"/>
              <a:t>for today.</a:t>
            </a:r>
          </a:p>
          <a:p>
            <a:r>
              <a:rPr lang="en-US" sz="3200" dirty="0" smtClean="0"/>
              <a:t>Since the time of </a:t>
            </a:r>
            <a:r>
              <a:rPr lang="en-US" sz="3200" dirty="0" smtClean="0">
                <a:solidFill>
                  <a:srgbClr val="00B0F0"/>
                </a:solidFill>
              </a:rPr>
              <a:t>Augustine of Hippo (354-430), </a:t>
            </a:r>
            <a:r>
              <a:rPr lang="en-US" sz="3200" dirty="0" smtClean="0"/>
              <a:t>Christians normally refer to these events as </a:t>
            </a:r>
            <a:r>
              <a:rPr lang="en-US" sz="3200" dirty="0" smtClean="0">
                <a:solidFill>
                  <a:srgbClr val="00B0F0"/>
                </a:solidFill>
              </a:rPr>
              <a:t>“The Fall of Adam.”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937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0438" y="1825625"/>
            <a:ext cx="7853361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Augustine described things as follows:</a:t>
            </a:r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2662238" cy="408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0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0438" y="1825625"/>
            <a:ext cx="7853361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Augustine described things as follows:</a:t>
            </a:r>
          </a:p>
          <a:p>
            <a:r>
              <a:rPr lang="en-US" sz="3200" dirty="0" smtClean="0"/>
              <a:t>In his </a:t>
            </a:r>
            <a:r>
              <a:rPr lang="en-US" sz="3200" dirty="0" smtClean="0">
                <a:solidFill>
                  <a:srgbClr val="00B0F0"/>
                </a:solidFill>
              </a:rPr>
              <a:t>original state </a:t>
            </a:r>
            <a:r>
              <a:rPr lang="en-US" sz="3200" dirty="0" smtClean="0"/>
              <a:t>Adam was </a:t>
            </a:r>
            <a:r>
              <a:rPr lang="en-US" sz="3200" dirty="0" smtClean="0">
                <a:solidFill>
                  <a:srgbClr val="00B0F0"/>
                </a:solidFill>
              </a:rPr>
              <a:t>“able not to sin </a:t>
            </a:r>
            <a:r>
              <a:rPr lang="en-US" sz="3200" dirty="0" smtClean="0">
                <a:solidFill>
                  <a:srgbClr val="00B0F0"/>
                </a:solidFill>
              </a:rPr>
              <a:t>and not to </a:t>
            </a:r>
            <a:r>
              <a:rPr lang="en-US" sz="3200" dirty="0" smtClean="0">
                <a:solidFill>
                  <a:srgbClr val="00B0F0"/>
                </a:solidFill>
              </a:rPr>
              <a:t>die</a:t>
            </a:r>
            <a:r>
              <a:rPr lang="en-US" sz="3200" dirty="0" smtClean="0">
                <a:solidFill>
                  <a:srgbClr val="00B0F0"/>
                </a:solidFill>
              </a:rPr>
              <a:t>.”</a:t>
            </a:r>
            <a:endParaRPr lang="en-US" sz="3200" dirty="0" smtClean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2662238" cy="408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6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0438" y="1825625"/>
            <a:ext cx="7853361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Augustine described things as follows:</a:t>
            </a:r>
          </a:p>
          <a:p>
            <a:r>
              <a:rPr lang="en-US" sz="3200" dirty="0" smtClean="0"/>
              <a:t>In his </a:t>
            </a:r>
            <a:r>
              <a:rPr lang="en-US" sz="3200" dirty="0" smtClean="0">
                <a:solidFill>
                  <a:srgbClr val="00B0F0"/>
                </a:solidFill>
              </a:rPr>
              <a:t>original state </a:t>
            </a:r>
            <a:r>
              <a:rPr lang="en-US" sz="3200" dirty="0" smtClean="0"/>
              <a:t>Adam was </a:t>
            </a:r>
            <a:r>
              <a:rPr lang="en-US" sz="3200" dirty="0" smtClean="0">
                <a:solidFill>
                  <a:srgbClr val="00B0F0"/>
                </a:solidFill>
              </a:rPr>
              <a:t>“able not to sin </a:t>
            </a:r>
            <a:r>
              <a:rPr lang="en-US" sz="3200" dirty="0" smtClean="0">
                <a:solidFill>
                  <a:srgbClr val="00B0F0"/>
                </a:solidFill>
              </a:rPr>
              <a:t>and not to </a:t>
            </a:r>
            <a:r>
              <a:rPr lang="en-US" sz="3200" dirty="0" smtClean="0">
                <a:solidFill>
                  <a:srgbClr val="00B0F0"/>
                </a:solidFill>
              </a:rPr>
              <a:t>die.”</a:t>
            </a:r>
          </a:p>
          <a:p>
            <a:r>
              <a:rPr lang="en-US" sz="3200" dirty="0" smtClean="0"/>
              <a:t>In his </a:t>
            </a:r>
            <a:r>
              <a:rPr lang="en-US" sz="3200" dirty="0" smtClean="0">
                <a:solidFill>
                  <a:srgbClr val="00B0F0"/>
                </a:solidFill>
              </a:rPr>
              <a:t>potential state </a:t>
            </a:r>
            <a:r>
              <a:rPr lang="en-US" sz="3200" dirty="0" smtClean="0"/>
              <a:t>(had he eaten from the Tree of Life), Adam would have been </a:t>
            </a:r>
            <a:r>
              <a:rPr lang="en-US" sz="3200" dirty="0" smtClean="0">
                <a:solidFill>
                  <a:srgbClr val="00B0F0"/>
                </a:solidFill>
              </a:rPr>
              <a:t>“not able to sin and die.”</a:t>
            </a:r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2662238" cy="408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8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0438" y="1825625"/>
            <a:ext cx="7853361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Augustine described things as follows:</a:t>
            </a:r>
          </a:p>
          <a:p>
            <a:r>
              <a:rPr lang="en-US" sz="3200" dirty="0" smtClean="0"/>
              <a:t>In his </a:t>
            </a:r>
            <a:r>
              <a:rPr lang="en-US" sz="3200" dirty="0" smtClean="0">
                <a:solidFill>
                  <a:srgbClr val="00B0F0"/>
                </a:solidFill>
              </a:rPr>
              <a:t>original state </a:t>
            </a:r>
            <a:r>
              <a:rPr lang="en-US" sz="3200" dirty="0" smtClean="0"/>
              <a:t>Adam was </a:t>
            </a:r>
            <a:r>
              <a:rPr lang="en-US" sz="3200" dirty="0" smtClean="0">
                <a:solidFill>
                  <a:srgbClr val="00B0F0"/>
                </a:solidFill>
              </a:rPr>
              <a:t>“able not to sin </a:t>
            </a:r>
            <a:r>
              <a:rPr lang="en-US" sz="3200" dirty="0" smtClean="0">
                <a:solidFill>
                  <a:srgbClr val="00B0F0"/>
                </a:solidFill>
              </a:rPr>
              <a:t>and not to </a:t>
            </a:r>
            <a:r>
              <a:rPr lang="en-US" sz="3200" dirty="0" smtClean="0">
                <a:solidFill>
                  <a:srgbClr val="00B0F0"/>
                </a:solidFill>
              </a:rPr>
              <a:t>die.”</a:t>
            </a:r>
          </a:p>
          <a:p>
            <a:r>
              <a:rPr lang="en-US" sz="3200" dirty="0" smtClean="0"/>
              <a:t>In his </a:t>
            </a:r>
            <a:r>
              <a:rPr lang="en-US" sz="3200" dirty="0" smtClean="0">
                <a:solidFill>
                  <a:srgbClr val="00B0F0"/>
                </a:solidFill>
              </a:rPr>
              <a:t>potential state </a:t>
            </a:r>
            <a:r>
              <a:rPr lang="en-US" sz="3200" dirty="0" smtClean="0"/>
              <a:t>(had he eaten from the Tree of Life), Adam would have been </a:t>
            </a:r>
            <a:r>
              <a:rPr lang="en-US" sz="3200" dirty="0" smtClean="0">
                <a:solidFill>
                  <a:srgbClr val="00B0F0"/>
                </a:solidFill>
              </a:rPr>
              <a:t>“not able to sin and die.”</a:t>
            </a:r>
          </a:p>
          <a:p>
            <a:r>
              <a:rPr lang="en-US" sz="3200" dirty="0" smtClean="0"/>
              <a:t>In his </a:t>
            </a:r>
            <a:r>
              <a:rPr lang="en-US" sz="3200" dirty="0" smtClean="0">
                <a:solidFill>
                  <a:srgbClr val="00B0F0"/>
                </a:solidFill>
              </a:rPr>
              <a:t>actual state </a:t>
            </a:r>
            <a:r>
              <a:rPr lang="en-US" sz="3200" dirty="0" smtClean="0"/>
              <a:t>(after The Fall), Adam was </a:t>
            </a:r>
            <a:r>
              <a:rPr lang="en-US" sz="3200" dirty="0" smtClean="0">
                <a:solidFill>
                  <a:srgbClr val="00B0F0"/>
                </a:solidFill>
              </a:rPr>
              <a:t>“not able not to sin and die.”</a:t>
            </a:r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2662238" cy="408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may be tempted to think of </a:t>
            </a:r>
            <a:r>
              <a:rPr lang="en-US" sz="3200" dirty="0" smtClean="0">
                <a:solidFill>
                  <a:srgbClr val="00B0F0"/>
                </a:solidFill>
              </a:rPr>
              <a:t>Adam’s Fall </a:t>
            </a:r>
            <a:r>
              <a:rPr lang="en-US" sz="3200" dirty="0" smtClean="0"/>
              <a:t>as the minor infraction of one man.</a:t>
            </a:r>
          </a:p>
          <a:p>
            <a:r>
              <a:rPr lang="en-US" sz="3200" dirty="0" smtClean="0"/>
              <a:t>On this view Adam ate a simple fruit and, as a result, God is eternally and unjustly punishing the human race.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2146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It’s better to think of </a:t>
            </a:r>
            <a:r>
              <a:rPr lang="en-US" sz="3200" dirty="0" smtClean="0">
                <a:solidFill>
                  <a:srgbClr val="00B0F0"/>
                </a:solidFill>
              </a:rPr>
              <a:t>The Fall </a:t>
            </a:r>
            <a:r>
              <a:rPr lang="en-US" sz="3200" dirty="0" smtClean="0"/>
              <a:t>as Adam ingesting </a:t>
            </a:r>
            <a:r>
              <a:rPr lang="en-US" sz="3200" dirty="0" smtClean="0">
                <a:solidFill>
                  <a:srgbClr val="00B0F0"/>
                </a:solidFill>
              </a:rPr>
              <a:t>a brain-eating poison.</a:t>
            </a:r>
          </a:p>
          <a:p>
            <a:r>
              <a:rPr lang="en-US" sz="3200" dirty="0" smtClean="0"/>
              <a:t>From that time on he was not able to think with complete clarity and his body slowly but surely began to die.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847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might also think of </a:t>
            </a:r>
            <a:r>
              <a:rPr lang="en-US" sz="3200" dirty="0" smtClean="0">
                <a:solidFill>
                  <a:srgbClr val="00B0F0"/>
                </a:solidFill>
              </a:rPr>
              <a:t>The Fall </a:t>
            </a:r>
            <a:r>
              <a:rPr lang="en-US" sz="3200" dirty="0" smtClean="0"/>
              <a:t>as Adam </a:t>
            </a:r>
            <a:r>
              <a:rPr lang="en-US" sz="3200" dirty="0" smtClean="0">
                <a:solidFill>
                  <a:srgbClr val="00B0F0"/>
                </a:solidFill>
              </a:rPr>
              <a:t>unleashing some radioactive substance.</a:t>
            </a:r>
          </a:p>
          <a:p>
            <a:r>
              <a:rPr lang="en-US" sz="3200" dirty="0" smtClean="0"/>
              <a:t>His DNA was altered so as to cause birth defects in all succeeding generations.</a:t>
            </a:r>
          </a:p>
          <a:p>
            <a:r>
              <a:rPr lang="en-US" sz="3200" dirty="0" smtClean="0"/>
              <a:t>The whole environment of earth was now </a:t>
            </a:r>
            <a:r>
              <a:rPr lang="en-US" sz="3200" dirty="0" smtClean="0"/>
              <a:t>contaminated </a:t>
            </a:r>
            <a:r>
              <a:rPr lang="en-US" sz="3200" dirty="0" smtClean="0"/>
              <a:t>in ways that were completely out of Adam’s control.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497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now all have intimate </a:t>
            </a:r>
            <a:r>
              <a:rPr lang="en-US" sz="3200" dirty="0" smtClean="0">
                <a:solidFill>
                  <a:srgbClr val="00B0F0"/>
                </a:solidFill>
              </a:rPr>
              <a:t>knowledge of good and evil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We see the two sides warring within our own soul.</a:t>
            </a:r>
          </a:p>
          <a:p>
            <a:r>
              <a:rPr lang="en-US" sz="3200" dirty="0"/>
              <a:t>I</a:t>
            </a:r>
            <a:r>
              <a:rPr lang="en-US" sz="3200" dirty="0" smtClean="0"/>
              <a:t>n our natural state we now all find ourselves </a:t>
            </a:r>
            <a:r>
              <a:rPr lang="en-US" sz="3200" dirty="0" smtClean="0">
                <a:solidFill>
                  <a:srgbClr val="00B0F0"/>
                </a:solidFill>
              </a:rPr>
              <a:t>in rebellion against God</a:t>
            </a:r>
            <a:r>
              <a:rPr lang="en-US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825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Our rebellion is </a:t>
            </a:r>
            <a:r>
              <a:rPr lang="en-US" sz="3200" dirty="0" smtClean="0">
                <a:solidFill>
                  <a:srgbClr val="00B0F0"/>
                </a:solidFill>
              </a:rPr>
              <a:t>not always totally active </a:t>
            </a:r>
            <a:r>
              <a:rPr lang="en-US" sz="3200" dirty="0" smtClean="0"/>
              <a:t>– like an army of peasants storming the gates of the king’s castle.</a:t>
            </a:r>
          </a:p>
          <a:p>
            <a:r>
              <a:rPr lang="en-US" sz="3200" dirty="0" smtClean="0"/>
              <a:t>It can be more</a:t>
            </a:r>
            <a:r>
              <a:rPr lang="en-US" sz="3200" dirty="0" smtClean="0">
                <a:solidFill>
                  <a:srgbClr val="00B0F0"/>
                </a:solidFill>
              </a:rPr>
              <a:t> passive-aggressive </a:t>
            </a:r>
            <a:r>
              <a:rPr lang="en-US" sz="3200" dirty="0" smtClean="0"/>
              <a:t>– like the secession of southern states in the Civil War.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We have seceded from God’s universe </a:t>
            </a:r>
            <a:r>
              <a:rPr lang="en-US" sz="3200" dirty="0" smtClean="0"/>
              <a:t>and are engaged in a futile attempt to establish a universe of our own.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0349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</a:t>
            </a:r>
            <a:r>
              <a:rPr lang="en-US" sz="3200" dirty="0" smtClean="0"/>
              <a:t>see </a:t>
            </a:r>
            <a:r>
              <a:rPr lang="en-US" sz="3200" dirty="0" smtClean="0"/>
              <a:t>any exercise of God’s authority as him abusing his authority – unless it is exercised against someone else.</a:t>
            </a:r>
          </a:p>
          <a:p>
            <a:r>
              <a:rPr lang="en-US" sz="3200" dirty="0" smtClean="0"/>
              <a:t>We </a:t>
            </a:r>
            <a:r>
              <a:rPr lang="en-US" sz="3200" dirty="0" smtClean="0"/>
              <a:t>are blind to our </a:t>
            </a:r>
            <a:r>
              <a:rPr lang="en-US" sz="3200" dirty="0" smtClean="0"/>
              <a:t>own fatal flaws.</a:t>
            </a:r>
          </a:p>
          <a:p>
            <a:r>
              <a:rPr lang="en-US" sz="3200" dirty="0" smtClean="0"/>
              <a:t>Having come to </a:t>
            </a:r>
            <a:r>
              <a:rPr lang="en-US" sz="3200" dirty="0" smtClean="0">
                <a:solidFill>
                  <a:srgbClr val="00B0F0"/>
                </a:solidFill>
              </a:rPr>
              <a:t>know both good and evil</a:t>
            </a:r>
            <a:r>
              <a:rPr lang="en-US" sz="3200" dirty="0" smtClean="0"/>
              <a:t>, </a:t>
            </a:r>
            <a:r>
              <a:rPr lang="en-US" sz="3200" dirty="0" smtClean="0"/>
              <a:t>the evil has warped our minds.</a:t>
            </a:r>
          </a:p>
          <a:p>
            <a:r>
              <a:rPr lang="en-US" sz="3200" dirty="0" smtClean="0"/>
              <a:t>We </a:t>
            </a:r>
            <a:r>
              <a:rPr lang="en-US" sz="3200" dirty="0" smtClean="0"/>
              <a:t>are </a:t>
            </a:r>
            <a:r>
              <a:rPr lang="en-US" sz="3200" dirty="0" smtClean="0"/>
              <a:t>now </a:t>
            </a:r>
            <a:r>
              <a:rPr lang="en-US" sz="3200" dirty="0" smtClean="0">
                <a:solidFill>
                  <a:srgbClr val="00B0F0"/>
                </a:solidFill>
              </a:rPr>
              <a:t>not </a:t>
            </a:r>
            <a:r>
              <a:rPr lang="en-US" sz="3200" dirty="0" smtClean="0">
                <a:solidFill>
                  <a:srgbClr val="00B0F0"/>
                </a:solidFill>
              </a:rPr>
              <a:t>always able to tell the difference</a:t>
            </a:r>
            <a:r>
              <a:rPr lang="en-US" sz="3200" dirty="0" smtClean="0"/>
              <a:t>.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258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 </a:t>
            </a:r>
            <a:r>
              <a:rPr lang="en-US" sz="3200" dirty="0" smtClean="0">
                <a:solidFill>
                  <a:srgbClr val="FFFF00"/>
                </a:solidFill>
              </a:rPr>
              <a:t>Psalm 32</a:t>
            </a:r>
            <a:r>
              <a:rPr lang="en-US" sz="3200" dirty="0" smtClean="0"/>
              <a:t>, David expresses his need to be forgiven.</a:t>
            </a:r>
          </a:p>
          <a:p>
            <a:r>
              <a:rPr lang="en-US" sz="3200" dirty="0" smtClean="0"/>
              <a:t>It is a joyful psalm, because forgiveness is a joyful thing.</a:t>
            </a:r>
          </a:p>
          <a:p>
            <a:r>
              <a:rPr lang="en-US" sz="3200" dirty="0" smtClean="0"/>
              <a:t>But as with Lincoln’s amnesty offered to Confederate soldiers, </a:t>
            </a:r>
            <a:r>
              <a:rPr lang="en-US" sz="3200" dirty="0" smtClean="0">
                <a:solidFill>
                  <a:srgbClr val="00B0F0"/>
                </a:solidFill>
              </a:rPr>
              <a:t>we have be willing to give up our rebellion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5946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8465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Many people believe this was written along with </a:t>
            </a:r>
            <a:r>
              <a:rPr lang="en-US" sz="3200" dirty="0">
                <a:solidFill>
                  <a:srgbClr val="FFFF00"/>
                </a:solidFill>
              </a:rPr>
              <a:t>Psalm </a:t>
            </a:r>
            <a:r>
              <a:rPr lang="en-US" sz="3200" dirty="0" smtClean="0">
                <a:solidFill>
                  <a:srgbClr val="FFFF00"/>
                </a:solidFill>
              </a:rPr>
              <a:t>51. </a:t>
            </a:r>
          </a:p>
          <a:p>
            <a:r>
              <a:rPr lang="en-US" sz="3200" dirty="0" smtClean="0"/>
              <a:t>That would be after David </a:t>
            </a:r>
            <a:r>
              <a:rPr lang="en-US" sz="3200" dirty="0"/>
              <a:t>admitted his sin in </a:t>
            </a:r>
            <a:r>
              <a:rPr lang="en-US" sz="3200" dirty="0" smtClean="0"/>
              <a:t>the matter of Bathsheba </a:t>
            </a:r>
            <a:r>
              <a:rPr lang="en-US" sz="3200" dirty="0"/>
              <a:t>and Uriah the Hittite.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863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32:1-2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4535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32:1-2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There is some overlap between the different words used here.  Still, to generalize: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Transgression</a:t>
            </a:r>
            <a:r>
              <a:rPr lang="en-US" sz="3200" dirty="0" smtClean="0"/>
              <a:t> is crossing over a line.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Sin</a:t>
            </a:r>
            <a:r>
              <a:rPr lang="en-US" sz="3200" dirty="0" smtClean="0"/>
              <a:t> is akin to missing a mark.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Iniquity</a:t>
            </a:r>
            <a:r>
              <a:rPr lang="en-US" sz="3200" dirty="0" smtClean="0"/>
              <a:t> is wrongdoing with a focus </a:t>
            </a:r>
            <a:r>
              <a:rPr lang="en-US" sz="3200" dirty="0" smtClean="0"/>
              <a:t>on its liability </a:t>
            </a:r>
            <a:r>
              <a:rPr lang="en-US" sz="3200" dirty="0" smtClean="0"/>
              <a:t>or guilt.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1060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FFFF00"/>
                </a:solidFill>
              </a:rPr>
              <a:t>Psalm 32:1-2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All of them are cured when we receive forgiveness apart from works – trusting in the work of Christ on the cross.</a:t>
            </a:r>
          </a:p>
        </p:txBody>
      </p:sp>
    </p:spTree>
    <p:extLst>
      <p:ext uri="{BB962C8B-B14F-4D97-AF65-F5344CB8AC3E}">
        <p14:creationId xmlns:p14="http://schemas.microsoft.com/office/powerpoint/2010/main" val="375440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FFFF00"/>
                </a:solidFill>
              </a:rPr>
              <a:t>Psalm 32:1-2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Romans 4:5–8     </a:t>
            </a:r>
            <a:r>
              <a:rPr lang="en-US" sz="3200" dirty="0" smtClean="0">
                <a:solidFill>
                  <a:srgbClr val="00B0F0"/>
                </a:solidFill>
              </a:rPr>
              <a:t>And </a:t>
            </a:r>
            <a:r>
              <a:rPr lang="en-US" sz="3200" dirty="0">
                <a:solidFill>
                  <a:srgbClr val="00B0F0"/>
                </a:solidFill>
              </a:rPr>
              <a:t>to the one who does not work but believes in him who justifies the ungodly, his faith is counted as </a:t>
            </a:r>
            <a:r>
              <a:rPr lang="en-US" sz="3200" dirty="0" smtClean="0">
                <a:solidFill>
                  <a:srgbClr val="00B0F0"/>
                </a:solidFill>
              </a:rPr>
              <a:t>righteousness, just </a:t>
            </a:r>
            <a:r>
              <a:rPr lang="en-US" sz="3200" dirty="0">
                <a:solidFill>
                  <a:srgbClr val="00B0F0"/>
                </a:solidFill>
              </a:rPr>
              <a:t>as David also speaks of the blessing of the one to whom God counts righteousness apart from works</a:t>
            </a:r>
            <a:r>
              <a:rPr lang="en-US" sz="3200" dirty="0" smtClean="0">
                <a:solidFill>
                  <a:srgbClr val="00B0F0"/>
                </a:solidFill>
              </a:rPr>
              <a:t>:</a:t>
            </a:r>
          </a:p>
          <a:p>
            <a:pPr marL="457200" lvl="1" indent="0">
              <a:buNone/>
            </a:pPr>
            <a:r>
              <a:rPr lang="en-US" sz="3200" i="1" dirty="0" smtClean="0">
                <a:solidFill>
                  <a:srgbClr val="00B0F0"/>
                </a:solidFill>
              </a:rPr>
              <a:t>“Blessed </a:t>
            </a:r>
            <a:r>
              <a:rPr lang="en-US" sz="3200" i="1" dirty="0">
                <a:solidFill>
                  <a:srgbClr val="00B0F0"/>
                </a:solidFill>
              </a:rPr>
              <a:t>are those whose lawless deeds are </a:t>
            </a:r>
            <a:r>
              <a:rPr lang="en-US" sz="3200" i="1" dirty="0" smtClean="0">
                <a:solidFill>
                  <a:srgbClr val="00B0F0"/>
                </a:solidFill>
              </a:rPr>
              <a:t>forgiven, and </a:t>
            </a:r>
            <a:r>
              <a:rPr lang="en-US" sz="3200" i="1" dirty="0">
                <a:solidFill>
                  <a:srgbClr val="00B0F0"/>
                </a:solidFill>
              </a:rPr>
              <a:t>whose sins are </a:t>
            </a:r>
            <a:r>
              <a:rPr lang="en-US" sz="3200" i="1" dirty="0" smtClean="0">
                <a:solidFill>
                  <a:srgbClr val="00B0F0"/>
                </a:solidFill>
              </a:rPr>
              <a:t>covered; blessed </a:t>
            </a:r>
            <a:r>
              <a:rPr lang="en-US" sz="3200" i="1" dirty="0">
                <a:solidFill>
                  <a:srgbClr val="00B0F0"/>
                </a:solidFill>
              </a:rPr>
              <a:t>is the man against whom the Lord will not count his sin.” 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139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FFFF00"/>
                </a:solidFill>
              </a:rPr>
              <a:t>Psalm 32:1-2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 absence of </a:t>
            </a:r>
            <a:r>
              <a:rPr lang="en-US" sz="3200" dirty="0" smtClean="0">
                <a:solidFill>
                  <a:srgbClr val="00B0F0"/>
                </a:solidFill>
              </a:rPr>
              <a:t>deceit</a:t>
            </a:r>
            <a:r>
              <a:rPr lang="en-US" sz="3200" dirty="0" smtClean="0"/>
              <a:t> is equivalent to an honesty about our sin before God.</a:t>
            </a:r>
          </a:p>
          <a:p>
            <a:r>
              <a:rPr lang="en-US" sz="3200" dirty="0" smtClean="0"/>
              <a:t>See the next few verses.</a:t>
            </a:r>
          </a:p>
        </p:txBody>
      </p:sp>
    </p:spTree>
    <p:extLst>
      <p:ext uri="{BB962C8B-B14F-4D97-AF65-F5344CB8AC3E}">
        <p14:creationId xmlns:p14="http://schemas.microsoft.com/office/powerpoint/2010/main" val="148064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32:3-5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5465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32:3-5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God forgave David’s sin after he confessed it to God.</a:t>
            </a:r>
          </a:p>
          <a:p>
            <a:r>
              <a:rPr lang="en-US" sz="3200" dirty="0">
                <a:solidFill>
                  <a:srgbClr val="FFFF00"/>
                </a:solidFill>
              </a:rPr>
              <a:t>2 Samuel </a:t>
            </a:r>
            <a:r>
              <a:rPr lang="en-US" sz="3200" dirty="0" smtClean="0">
                <a:solidFill>
                  <a:srgbClr val="FFFF00"/>
                </a:solidFill>
              </a:rPr>
              <a:t>12:13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David </a:t>
            </a:r>
            <a:r>
              <a:rPr lang="en-US" sz="3200" dirty="0">
                <a:solidFill>
                  <a:srgbClr val="00B0F0"/>
                </a:solidFill>
              </a:rPr>
              <a:t>said to Nathan, “I have sinned against the </a:t>
            </a:r>
            <a:r>
              <a:rPr lang="en-US" sz="3200" cap="small" dirty="0">
                <a:solidFill>
                  <a:srgbClr val="00B0F0"/>
                </a:solidFill>
              </a:rPr>
              <a:t>Lord</a:t>
            </a:r>
            <a:r>
              <a:rPr lang="en-US" sz="3200" dirty="0">
                <a:solidFill>
                  <a:srgbClr val="00B0F0"/>
                </a:solidFill>
              </a:rPr>
              <a:t>.” And Nathan said to David, “The </a:t>
            </a:r>
            <a:r>
              <a:rPr lang="en-US" sz="3200" cap="small" dirty="0">
                <a:solidFill>
                  <a:srgbClr val="00B0F0"/>
                </a:solidFill>
              </a:rPr>
              <a:t>Lord</a:t>
            </a:r>
            <a:r>
              <a:rPr lang="en-US" sz="3200" dirty="0">
                <a:solidFill>
                  <a:srgbClr val="00B0F0"/>
                </a:solidFill>
              </a:rPr>
              <a:t> also has put away your sin; you shall not die.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8199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FFFF00"/>
                </a:solidFill>
              </a:rPr>
              <a:t>Psalm 32:3-5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825625"/>
            <a:ext cx="7067550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>
                <a:solidFill>
                  <a:srgbClr val="00CC00"/>
                </a:solidFill>
              </a:rPr>
              <a:t>This psalm should not lead us to assume that all illness, poverty or suffering is the result of unconfessed </a:t>
            </a:r>
            <a:r>
              <a:rPr lang="en-US" sz="3200" i="1" dirty="0" smtClean="0">
                <a:solidFill>
                  <a:srgbClr val="00CC00"/>
                </a:solidFill>
              </a:rPr>
              <a:t>sin … But </a:t>
            </a:r>
            <a:r>
              <a:rPr lang="en-US" sz="3200" i="1" dirty="0">
                <a:solidFill>
                  <a:srgbClr val="00CC00"/>
                </a:solidFill>
              </a:rPr>
              <a:t>neither should we deny that when sin is present, it breaks our relationship with the living God and hinders us from experiencing his blessing</a:t>
            </a:r>
            <a:r>
              <a:rPr lang="en-US" sz="3200" i="1" dirty="0" smtClean="0">
                <a:solidFill>
                  <a:srgbClr val="00CC00"/>
                </a:solidFill>
              </a:rPr>
              <a:t>.</a:t>
            </a:r>
          </a:p>
          <a:p>
            <a:pPr marL="0" indent="0" algn="r">
              <a:buNone/>
            </a:pPr>
            <a:r>
              <a:rPr lang="en-US" sz="3200" i="1" dirty="0">
                <a:solidFill>
                  <a:srgbClr val="00CC00"/>
                </a:solidFill>
              </a:rPr>
              <a:t>– </a:t>
            </a:r>
            <a:r>
              <a:rPr lang="en-US" sz="3200" i="1" dirty="0" err="1">
                <a:solidFill>
                  <a:srgbClr val="00CC00"/>
                </a:solidFill>
              </a:rPr>
              <a:t>Nupanga</a:t>
            </a:r>
            <a:r>
              <a:rPr lang="en-US" sz="3200" i="1" dirty="0">
                <a:solidFill>
                  <a:srgbClr val="00CC00"/>
                </a:solidFill>
              </a:rPr>
              <a:t> </a:t>
            </a:r>
            <a:r>
              <a:rPr lang="en-US" sz="3200" i="1" dirty="0" err="1">
                <a:solidFill>
                  <a:srgbClr val="00CC00"/>
                </a:solidFill>
              </a:rPr>
              <a:t>Weanzana</a:t>
            </a:r>
            <a:r>
              <a:rPr lang="en-US" sz="3200" i="1" dirty="0">
                <a:solidFill>
                  <a:srgbClr val="00CC00"/>
                </a:solidFill>
              </a:rPr>
              <a:t>, Bangui Evangelical School of Theology, C.A.R.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25650"/>
            <a:ext cx="3350687" cy="2774950"/>
          </a:xfrm>
          <a:prstGeom prst="rect">
            <a:avLst/>
          </a:prstGeom>
          <a:scene3d>
            <a:camera prst="orthographicFront">
              <a:rot lat="0" lon="10799977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103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32:3-5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God does not promise to forgive our sins because they are small, or because we </a:t>
            </a:r>
            <a:r>
              <a:rPr lang="en-US" sz="3200" dirty="0" smtClean="0"/>
              <a:t>are sorrowful.  </a:t>
            </a:r>
            <a:endParaRPr lang="en-US" sz="3200" dirty="0" smtClean="0"/>
          </a:p>
          <a:p>
            <a:r>
              <a:rPr lang="en-US" sz="3200" dirty="0" smtClean="0">
                <a:solidFill>
                  <a:srgbClr val="00B0F0"/>
                </a:solidFill>
              </a:rPr>
              <a:t>God </a:t>
            </a:r>
            <a:r>
              <a:rPr lang="en-US" sz="3200" dirty="0">
                <a:solidFill>
                  <a:srgbClr val="00B0F0"/>
                </a:solidFill>
              </a:rPr>
              <a:t>asks us to confess </a:t>
            </a:r>
            <a:r>
              <a:rPr lang="en-US" sz="3200" dirty="0"/>
              <a:t>them to Him in order to receive </a:t>
            </a:r>
            <a:r>
              <a:rPr lang="en-US" sz="3200" dirty="0">
                <a:solidFill>
                  <a:srgbClr val="00B0F0"/>
                </a:solidFill>
              </a:rPr>
              <a:t>forgiveness. </a:t>
            </a:r>
          </a:p>
        </p:txBody>
      </p:sp>
    </p:spTree>
    <p:extLst>
      <p:ext uri="{BB962C8B-B14F-4D97-AF65-F5344CB8AC3E}">
        <p14:creationId xmlns:p14="http://schemas.microsoft.com/office/powerpoint/2010/main" val="294797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FFFF00"/>
                </a:solidFill>
              </a:rPr>
              <a:t>Psalm 32:3-5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8313"/>
            <a:ext cx="699135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We never realize the blessedness of forgiveness so sweetly as when we have known the burden of unforgiven sin … There is no cure for the soul like the heartfelt confession of sin.</a:t>
            </a:r>
          </a:p>
          <a:p>
            <a:pPr marL="0" indent="0" algn="r">
              <a:buNone/>
            </a:pPr>
            <a:r>
              <a:rPr lang="en-US" sz="3200" i="1" dirty="0">
                <a:solidFill>
                  <a:srgbClr val="00CC00"/>
                </a:solidFill>
              </a:rPr>
              <a:t>– </a:t>
            </a:r>
            <a:r>
              <a:rPr lang="en-US" sz="3200" i="1" dirty="0" smtClean="0">
                <a:solidFill>
                  <a:srgbClr val="00CC00"/>
                </a:solidFill>
              </a:rPr>
              <a:t>F. B. Meyer (1847 – 1929)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150" y="1690688"/>
            <a:ext cx="3295650" cy="398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1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32:3-5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Compare David’s experience to the teaching of John:</a:t>
            </a:r>
          </a:p>
          <a:p>
            <a:r>
              <a:rPr lang="en-US" sz="3200" dirty="0">
                <a:solidFill>
                  <a:srgbClr val="FFFF00"/>
                </a:solidFill>
              </a:rPr>
              <a:t>1 John </a:t>
            </a:r>
            <a:r>
              <a:rPr lang="en-US" sz="3200" dirty="0" smtClean="0">
                <a:solidFill>
                  <a:srgbClr val="FFFF00"/>
                </a:solidFill>
              </a:rPr>
              <a:t>1:8–9</a:t>
            </a:r>
            <a:endParaRPr lang="en-US" sz="3200" dirty="0">
              <a:solidFill>
                <a:srgbClr val="FFFF00"/>
              </a:solidFill>
            </a:endParaRPr>
          </a:p>
          <a:p>
            <a:r>
              <a:rPr lang="en-US" sz="3200" dirty="0" smtClean="0">
                <a:solidFill>
                  <a:srgbClr val="00B0F0"/>
                </a:solidFill>
              </a:rPr>
              <a:t>If </a:t>
            </a:r>
            <a:r>
              <a:rPr lang="en-US" sz="3200" dirty="0">
                <a:solidFill>
                  <a:srgbClr val="00B0F0"/>
                </a:solidFill>
              </a:rPr>
              <a:t>we say we have no sin, we deceive ourselves, and the truth is not in </a:t>
            </a:r>
            <a:r>
              <a:rPr lang="en-US" sz="3200" dirty="0" smtClean="0">
                <a:solidFill>
                  <a:srgbClr val="00B0F0"/>
                </a:solidFill>
              </a:rPr>
              <a:t>us.  If </a:t>
            </a:r>
            <a:r>
              <a:rPr lang="en-US" sz="3200" dirty="0">
                <a:solidFill>
                  <a:srgbClr val="00B0F0"/>
                </a:solidFill>
              </a:rPr>
              <a:t>we confess our sins, he is faithful and just to forgive us our sins and to cleanse us from all unrighteousness. </a:t>
            </a:r>
          </a:p>
          <a:p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95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32:3-5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hangingPunct="0"/>
            <a:r>
              <a:rPr lang="en-US" sz="3200" dirty="0">
                <a:solidFill>
                  <a:srgbClr val="00B0F0"/>
                </a:solidFill>
              </a:rPr>
              <a:t>God is faithful and just.  </a:t>
            </a:r>
            <a:endParaRPr lang="en-US" sz="3200" dirty="0" smtClean="0">
              <a:solidFill>
                <a:srgbClr val="00B0F0"/>
              </a:solidFill>
            </a:endParaRPr>
          </a:p>
          <a:p>
            <a:pPr hangingPunct="0"/>
            <a:r>
              <a:rPr lang="en-US" sz="3200" dirty="0" smtClean="0">
                <a:solidFill>
                  <a:srgbClr val="00B0F0"/>
                </a:solidFill>
              </a:rPr>
              <a:t>He </a:t>
            </a:r>
            <a:r>
              <a:rPr lang="en-US" sz="3200" dirty="0">
                <a:solidFill>
                  <a:srgbClr val="00B0F0"/>
                </a:solidFill>
              </a:rPr>
              <a:t>is faithful </a:t>
            </a:r>
            <a:r>
              <a:rPr lang="en-US" sz="3200" dirty="0"/>
              <a:t>to his promise to forgive.  </a:t>
            </a:r>
            <a:endParaRPr lang="en-US" sz="3200" dirty="0" smtClean="0"/>
          </a:p>
          <a:p>
            <a:pPr hangingPunct="0"/>
            <a:r>
              <a:rPr lang="en-US" sz="3200" dirty="0" smtClean="0">
                <a:solidFill>
                  <a:srgbClr val="00B0F0"/>
                </a:solidFill>
              </a:rPr>
              <a:t>He </a:t>
            </a:r>
            <a:r>
              <a:rPr lang="en-US" sz="3200" dirty="0">
                <a:solidFill>
                  <a:srgbClr val="00B0F0"/>
                </a:solidFill>
              </a:rPr>
              <a:t>is just </a:t>
            </a:r>
            <a:r>
              <a:rPr lang="en-US" sz="3200" dirty="0"/>
              <a:t>because Christ bore the penalty for our sins </a:t>
            </a:r>
            <a:r>
              <a:rPr lang="en-US" sz="3200" dirty="0" smtClean="0"/>
              <a:t>when he died on </a:t>
            </a:r>
            <a:r>
              <a:rPr lang="en-US" sz="3200" dirty="0"/>
              <a:t>the cross.  </a:t>
            </a:r>
            <a:endParaRPr lang="en-US" sz="3200" dirty="0" smtClean="0"/>
          </a:p>
          <a:p>
            <a:pPr hangingPunct="0"/>
            <a:r>
              <a:rPr lang="en-US" sz="3200" dirty="0" smtClean="0"/>
              <a:t>God has no desire to </a:t>
            </a:r>
            <a:r>
              <a:rPr lang="en-US" sz="3200" dirty="0"/>
              <a:t>extract the payment of a debt from you, which Christ has already paid in full.</a:t>
            </a:r>
          </a:p>
        </p:txBody>
      </p:sp>
    </p:spTree>
    <p:extLst>
      <p:ext uri="{BB962C8B-B14F-4D97-AF65-F5344CB8AC3E}">
        <p14:creationId xmlns:p14="http://schemas.microsoft.com/office/powerpoint/2010/main" val="247383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32:6-7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126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32:6-7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Some people believe they will be able to make their peace with God at their own convenience.</a:t>
            </a:r>
          </a:p>
          <a:p>
            <a:r>
              <a:rPr lang="en-US" sz="3200" dirty="0" smtClean="0"/>
              <a:t>David says, </a:t>
            </a:r>
            <a:r>
              <a:rPr lang="en-US" sz="3200" dirty="0" smtClean="0">
                <a:solidFill>
                  <a:srgbClr val="00B0F0"/>
                </a:solidFill>
              </a:rPr>
              <a:t>“when you may be found,” </a:t>
            </a:r>
            <a:r>
              <a:rPr lang="en-US" sz="3200" dirty="0" smtClean="0"/>
              <a:t>because he knows that a convenient time may never come.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157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32:6-7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hangingPunct="0"/>
            <a:r>
              <a:rPr lang="en-US" sz="3200" dirty="0">
                <a:solidFill>
                  <a:srgbClr val="00B0F0"/>
                </a:solidFill>
              </a:rPr>
              <a:t>deliverance</a:t>
            </a:r>
            <a:r>
              <a:rPr lang="en-US" sz="3200" i="1" dirty="0"/>
              <a:t> </a:t>
            </a:r>
            <a:r>
              <a:rPr lang="en-US" sz="3200" dirty="0"/>
              <a:t>= escape		</a:t>
            </a:r>
            <a:endParaRPr lang="en-US" sz="3200" dirty="0" smtClean="0"/>
          </a:p>
          <a:p>
            <a:pPr hangingPunct="0"/>
            <a:r>
              <a:rPr lang="en-US" sz="3200" dirty="0" smtClean="0"/>
              <a:t>In</a:t>
            </a:r>
            <a:r>
              <a:rPr lang="en-US" sz="3200" dirty="0" smtClean="0">
                <a:solidFill>
                  <a:srgbClr val="FFFF00"/>
                </a:solidFill>
              </a:rPr>
              <a:t> 2 </a:t>
            </a:r>
            <a:r>
              <a:rPr lang="en-US" sz="3200" dirty="0">
                <a:solidFill>
                  <a:srgbClr val="FFFF00"/>
                </a:solidFill>
              </a:rPr>
              <a:t>Peter </a:t>
            </a:r>
            <a:r>
              <a:rPr lang="en-US" sz="3200" dirty="0" smtClean="0">
                <a:solidFill>
                  <a:srgbClr val="FFFF00"/>
                </a:solidFill>
              </a:rPr>
              <a:t>1:4, </a:t>
            </a:r>
            <a:r>
              <a:rPr lang="en-US" sz="3200" dirty="0" smtClean="0"/>
              <a:t>Peter </a:t>
            </a:r>
            <a:r>
              <a:rPr lang="en-US" sz="3200" dirty="0"/>
              <a:t>writes that we </a:t>
            </a:r>
            <a:r>
              <a:rPr lang="en-US" sz="3200" dirty="0" smtClean="0"/>
              <a:t>have </a:t>
            </a:r>
            <a:r>
              <a:rPr lang="en-US" sz="3200" dirty="0"/>
              <a:t>been given … </a:t>
            </a:r>
            <a:endParaRPr lang="en-US" sz="3200" dirty="0" smtClean="0"/>
          </a:p>
          <a:p>
            <a:r>
              <a:rPr lang="en-US" sz="3200" dirty="0" smtClean="0">
                <a:solidFill>
                  <a:srgbClr val="00B0F0"/>
                </a:solidFill>
              </a:rPr>
              <a:t>… his </a:t>
            </a:r>
            <a:r>
              <a:rPr lang="en-US" sz="3200" dirty="0">
                <a:solidFill>
                  <a:srgbClr val="00B0F0"/>
                </a:solidFill>
              </a:rPr>
              <a:t>precious and very great promises, so that through them you may become partakers of the divine nature, </a:t>
            </a:r>
            <a:r>
              <a:rPr lang="en-US" sz="3200" u="sng" dirty="0">
                <a:solidFill>
                  <a:srgbClr val="00B0F0"/>
                </a:solidFill>
              </a:rPr>
              <a:t>having escaped</a:t>
            </a:r>
            <a:r>
              <a:rPr lang="en-US" sz="3200" dirty="0">
                <a:solidFill>
                  <a:srgbClr val="00B0F0"/>
                </a:solidFill>
              </a:rPr>
              <a:t> from the corruption that is in the world because of sinful desire. </a:t>
            </a:r>
          </a:p>
          <a:p>
            <a:pPr hangingPunct="0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3892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32:8-9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6668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FFFF00"/>
                </a:solidFill>
              </a:rPr>
              <a:t>Psalm 32:8-9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8313"/>
            <a:ext cx="699135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>
                <a:solidFill>
                  <a:srgbClr val="00CC00"/>
                </a:solidFill>
              </a:rPr>
              <a:t>We need more than personal instruction; we are travelling through an unknown land, and require direction for the </a:t>
            </a:r>
            <a:r>
              <a:rPr lang="en-US" sz="3200" i="1" dirty="0" smtClean="0">
                <a:solidFill>
                  <a:srgbClr val="00CC00"/>
                </a:solidFill>
              </a:rPr>
              <a:t>way</a:t>
            </a:r>
            <a:r>
              <a:rPr lang="en-US" sz="3200" i="1" dirty="0">
                <a:solidFill>
                  <a:srgbClr val="00CC00"/>
                </a:solidFill>
              </a:rPr>
              <a:t> </a:t>
            </a:r>
            <a:r>
              <a:rPr lang="en-US" sz="3200" i="1" dirty="0" smtClean="0">
                <a:solidFill>
                  <a:srgbClr val="00CC00"/>
                </a:solidFill>
              </a:rPr>
              <a:t>…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F. B. Meyer (1847 – 1929)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150" y="1690688"/>
            <a:ext cx="3295650" cy="398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58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FFFF00"/>
                </a:solidFill>
              </a:rPr>
              <a:t>Psalm 32:8-9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8313"/>
            <a:ext cx="699135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… Our </a:t>
            </a:r>
            <a:r>
              <a:rPr lang="en-US" sz="3200" i="1" dirty="0">
                <a:solidFill>
                  <a:srgbClr val="00CC00"/>
                </a:solidFill>
              </a:rPr>
              <a:t>Guide accompanies us. He counsels us with his eye upon us, detecting every pitfall and chasm, and warning us; perhaps even guiding us by the movement of his eye</a:t>
            </a:r>
            <a:r>
              <a:rPr lang="en-US" sz="3200" i="1" dirty="0" smtClean="0">
                <a:solidFill>
                  <a:srgbClr val="00CC00"/>
                </a:solidFill>
              </a:rPr>
              <a:t>.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F. B. Meyer (1847 – 1929)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150" y="1690688"/>
            <a:ext cx="3295650" cy="398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4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32:8-9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Be not like </a:t>
            </a:r>
            <a:r>
              <a:rPr lang="en-US" sz="3200" dirty="0">
                <a:solidFill>
                  <a:srgbClr val="00B0F0"/>
                </a:solidFill>
              </a:rPr>
              <a:t>a horse or a mule.</a:t>
            </a:r>
          </a:p>
          <a:p>
            <a:pPr lvl="1" hangingPunct="0"/>
            <a:r>
              <a:rPr lang="en-US" sz="3200" dirty="0">
                <a:solidFill>
                  <a:srgbClr val="00B0F0"/>
                </a:solidFill>
              </a:rPr>
              <a:t>Horses</a:t>
            </a:r>
            <a:r>
              <a:rPr lang="en-US" sz="3200" dirty="0"/>
              <a:t> love to run </a:t>
            </a:r>
            <a:r>
              <a:rPr lang="en-US" sz="3200" dirty="0" smtClean="0"/>
              <a:t>wild.  They need </a:t>
            </a:r>
            <a:r>
              <a:rPr lang="en-US" sz="3200" dirty="0"/>
              <a:t>to be </a:t>
            </a:r>
            <a:r>
              <a:rPr lang="en-US" sz="3200" dirty="0" smtClean="0"/>
              <a:t>tamed and brought under control.</a:t>
            </a:r>
            <a:endParaRPr lang="en-US" sz="3200" dirty="0"/>
          </a:p>
          <a:p>
            <a:pPr lvl="1" hangingPunct="0"/>
            <a:r>
              <a:rPr lang="en-US" sz="3200" dirty="0">
                <a:solidFill>
                  <a:srgbClr val="00B0F0"/>
                </a:solidFill>
              </a:rPr>
              <a:t>Mules</a:t>
            </a:r>
            <a:r>
              <a:rPr lang="en-US" sz="3200" dirty="0"/>
              <a:t> are stubborn and have to be pulled along.</a:t>
            </a:r>
          </a:p>
          <a:p>
            <a:pPr lvl="1" hangingPunct="0"/>
            <a:r>
              <a:rPr lang="en-US" sz="3200" dirty="0"/>
              <a:t>God wants us to avoid both extremes in our relationship with Him.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928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111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This verse sounds </a:t>
            </a:r>
            <a:r>
              <a:rPr lang="en-US" sz="3200" dirty="0" smtClean="0"/>
              <a:t>like the </a:t>
            </a:r>
            <a:r>
              <a:rPr lang="en-US" sz="3200" dirty="0" smtClean="0"/>
              <a:t>book of </a:t>
            </a:r>
            <a:r>
              <a:rPr lang="en-US" sz="3200" dirty="0" smtClean="0">
                <a:solidFill>
                  <a:srgbClr val="FFFF00"/>
                </a:solidFill>
              </a:rPr>
              <a:t>Proverbs</a:t>
            </a:r>
            <a:r>
              <a:rPr lang="en-US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149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This verse sounds like the book of </a:t>
            </a:r>
            <a:r>
              <a:rPr lang="en-US" sz="3200" dirty="0">
                <a:solidFill>
                  <a:srgbClr val="FFFF00"/>
                </a:solidFill>
              </a:rPr>
              <a:t>Proverbs</a:t>
            </a:r>
            <a:r>
              <a:rPr lang="en-US" sz="3200" dirty="0"/>
              <a:t>.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Proverbs </a:t>
            </a:r>
            <a:r>
              <a:rPr lang="en-US" sz="3200" dirty="0" smtClean="0">
                <a:solidFill>
                  <a:srgbClr val="FFFF00"/>
                </a:solidFill>
              </a:rPr>
              <a:t>10:24</a:t>
            </a:r>
            <a:r>
              <a:rPr lang="en-US" sz="3200" dirty="0" smtClean="0"/>
              <a:t>	     </a:t>
            </a:r>
            <a:r>
              <a:rPr lang="en-US" sz="3200" dirty="0" smtClean="0">
                <a:solidFill>
                  <a:srgbClr val="00B0F0"/>
                </a:solidFill>
              </a:rPr>
              <a:t>What </a:t>
            </a:r>
            <a:r>
              <a:rPr lang="en-US" sz="3200" dirty="0">
                <a:solidFill>
                  <a:srgbClr val="00B0F0"/>
                </a:solidFill>
              </a:rPr>
              <a:t>the wicked dreads will come upon him, </a:t>
            </a:r>
            <a:r>
              <a:rPr lang="en-US" sz="3200" dirty="0" smtClean="0">
                <a:solidFill>
                  <a:srgbClr val="00B0F0"/>
                </a:solidFill>
              </a:rPr>
              <a:t>but </a:t>
            </a:r>
            <a:r>
              <a:rPr lang="en-US" sz="3200" dirty="0">
                <a:solidFill>
                  <a:srgbClr val="00B0F0"/>
                </a:solidFill>
              </a:rPr>
              <a:t>the desire of the righteous will be granted. </a:t>
            </a:r>
            <a:endParaRPr lang="en-US" sz="32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62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32:10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This verse sounds like the book of </a:t>
            </a:r>
            <a:r>
              <a:rPr lang="en-US" sz="3200" dirty="0">
                <a:solidFill>
                  <a:srgbClr val="FFFF00"/>
                </a:solidFill>
              </a:rPr>
              <a:t>Proverbs</a:t>
            </a:r>
            <a:r>
              <a:rPr lang="en-US" sz="3200" dirty="0"/>
              <a:t>.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Proverbs </a:t>
            </a:r>
            <a:r>
              <a:rPr lang="en-US" sz="3200" dirty="0" smtClean="0">
                <a:solidFill>
                  <a:srgbClr val="FFFF00"/>
                </a:solidFill>
              </a:rPr>
              <a:t>10:24</a:t>
            </a:r>
            <a:r>
              <a:rPr lang="en-US" sz="3200" dirty="0" smtClean="0"/>
              <a:t>	     </a:t>
            </a:r>
            <a:r>
              <a:rPr lang="en-US" sz="3200" dirty="0" smtClean="0">
                <a:solidFill>
                  <a:srgbClr val="00B0F0"/>
                </a:solidFill>
              </a:rPr>
              <a:t>What </a:t>
            </a:r>
            <a:r>
              <a:rPr lang="en-US" sz="3200" dirty="0">
                <a:solidFill>
                  <a:srgbClr val="00B0F0"/>
                </a:solidFill>
              </a:rPr>
              <a:t>the wicked dreads will come upon him, </a:t>
            </a:r>
            <a:r>
              <a:rPr lang="en-US" sz="3200" dirty="0" smtClean="0">
                <a:solidFill>
                  <a:srgbClr val="00B0F0"/>
                </a:solidFill>
              </a:rPr>
              <a:t>but </a:t>
            </a:r>
            <a:r>
              <a:rPr lang="en-US" sz="3200" dirty="0">
                <a:solidFill>
                  <a:srgbClr val="00B0F0"/>
                </a:solidFill>
              </a:rPr>
              <a:t>the desire of the righteous will be granted. </a:t>
            </a:r>
            <a:endParaRPr lang="en-US" sz="3200" dirty="0" smtClean="0">
              <a:solidFill>
                <a:srgbClr val="00B0F0"/>
              </a:solidFill>
            </a:endParaRPr>
          </a:p>
          <a:p>
            <a:r>
              <a:rPr lang="en-US" sz="3200" dirty="0">
                <a:solidFill>
                  <a:srgbClr val="FFFF00"/>
                </a:solidFill>
              </a:rPr>
              <a:t>Proverbs </a:t>
            </a:r>
            <a:r>
              <a:rPr lang="en-US" sz="3200" dirty="0" smtClean="0">
                <a:solidFill>
                  <a:srgbClr val="FFFF00"/>
                </a:solidFill>
              </a:rPr>
              <a:t>13:6     </a:t>
            </a:r>
            <a:r>
              <a:rPr lang="en-US" sz="3200" dirty="0" smtClean="0">
                <a:solidFill>
                  <a:srgbClr val="00B0F0"/>
                </a:solidFill>
              </a:rPr>
              <a:t>Righteousness </a:t>
            </a:r>
            <a:r>
              <a:rPr lang="en-US" sz="3200" dirty="0">
                <a:solidFill>
                  <a:srgbClr val="00B0F0"/>
                </a:solidFill>
              </a:rPr>
              <a:t>guards him whose way is blameless, </a:t>
            </a:r>
            <a:r>
              <a:rPr lang="en-US" sz="3200" dirty="0" smtClean="0">
                <a:solidFill>
                  <a:srgbClr val="00B0F0"/>
                </a:solidFill>
              </a:rPr>
              <a:t>but </a:t>
            </a:r>
            <a:r>
              <a:rPr lang="en-US" sz="3200" dirty="0">
                <a:solidFill>
                  <a:srgbClr val="00B0F0"/>
                </a:solidFill>
              </a:rPr>
              <a:t>sin overthrows the wicked. 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7505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4978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Some form of the words </a:t>
            </a:r>
            <a:r>
              <a:rPr lang="en-US" sz="3200" dirty="0">
                <a:solidFill>
                  <a:srgbClr val="00B0F0"/>
                </a:solidFill>
              </a:rPr>
              <a:t>“joy” </a:t>
            </a:r>
            <a:r>
              <a:rPr lang="en-US" sz="3200" dirty="0"/>
              <a:t>or </a:t>
            </a:r>
            <a:r>
              <a:rPr lang="en-US" sz="3200" dirty="0">
                <a:solidFill>
                  <a:srgbClr val="00B0F0"/>
                </a:solidFill>
              </a:rPr>
              <a:t>“rejoice” </a:t>
            </a:r>
            <a:r>
              <a:rPr lang="en-US" sz="3200" dirty="0"/>
              <a:t>appears more than </a:t>
            </a:r>
            <a:r>
              <a:rPr lang="en-US" sz="3200" dirty="0">
                <a:solidFill>
                  <a:srgbClr val="00B0F0"/>
                </a:solidFill>
              </a:rPr>
              <a:t>100 times </a:t>
            </a:r>
            <a:r>
              <a:rPr lang="en-US" sz="3200" dirty="0"/>
              <a:t>in the </a:t>
            </a:r>
            <a:r>
              <a:rPr lang="en-US" sz="3200" dirty="0">
                <a:solidFill>
                  <a:srgbClr val="FFFF00"/>
                </a:solidFill>
              </a:rPr>
              <a:t>Book of Psalms</a:t>
            </a:r>
            <a:r>
              <a:rPr lang="en-US" sz="3200" dirty="0"/>
              <a:t>.  </a:t>
            </a:r>
            <a:endParaRPr lang="en-US" sz="3200" dirty="0" smtClean="0"/>
          </a:p>
          <a:p>
            <a:r>
              <a:rPr lang="en-US" sz="3200" dirty="0" smtClean="0"/>
              <a:t>God </a:t>
            </a:r>
            <a:r>
              <a:rPr lang="en-US" sz="3200" dirty="0"/>
              <a:t>intends our relationship with Him to be a joyful one.  </a:t>
            </a:r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4379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FFFF00"/>
                </a:solidFill>
              </a:rPr>
              <a:t>Psalm 32:11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David’s unconfessed sin stood in the way of his joy.  </a:t>
            </a:r>
            <a:endParaRPr lang="en-US" sz="3200" dirty="0" smtClean="0"/>
          </a:p>
          <a:p>
            <a:r>
              <a:rPr lang="en-US" sz="3200" dirty="0" smtClean="0"/>
              <a:t>It </a:t>
            </a:r>
            <a:r>
              <a:rPr lang="en-US" sz="3200" dirty="0"/>
              <a:t>made him depressed and gloomy and </a:t>
            </a:r>
            <a:r>
              <a:rPr lang="en-US" sz="3200" dirty="0" smtClean="0"/>
              <a:t>sorrowful.</a:t>
            </a:r>
          </a:p>
          <a:p>
            <a:r>
              <a:rPr lang="en-US" sz="3200" dirty="0" smtClean="0"/>
              <a:t>When </a:t>
            </a:r>
            <a:r>
              <a:rPr lang="en-US" sz="3200" dirty="0"/>
              <a:t>he admitted his sin, his depression went away.  </a:t>
            </a:r>
            <a:endParaRPr lang="en-US" sz="3200" dirty="0" smtClean="0"/>
          </a:p>
          <a:p>
            <a:r>
              <a:rPr lang="en-US" sz="3200" dirty="0" smtClean="0"/>
              <a:t>True </a:t>
            </a:r>
            <a:r>
              <a:rPr lang="en-US" sz="3200" dirty="0"/>
              <a:t>forgiveness led to happiness and rejoicing.</a:t>
            </a:r>
          </a:p>
        </p:txBody>
      </p:sp>
    </p:spTree>
    <p:extLst>
      <p:ext uri="{BB962C8B-B14F-4D97-AF65-F5344CB8AC3E}">
        <p14:creationId xmlns:p14="http://schemas.microsoft.com/office/powerpoint/2010/main" val="176196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CC00"/>
                </a:solidFill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5409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CC00"/>
                </a:solidFill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Our souls were not designed to bear the overwhelming weight of our sin.</a:t>
            </a:r>
          </a:p>
          <a:p>
            <a:r>
              <a:rPr lang="en-US" sz="3200" dirty="0" smtClean="0"/>
              <a:t>Yet until we acknowledge our sin before God, </a:t>
            </a:r>
            <a:r>
              <a:rPr lang="en-US" sz="3200" dirty="0" smtClean="0">
                <a:solidFill>
                  <a:srgbClr val="00CC00"/>
                </a:solidFill>
              </a:rPr>
              <a:t>and are forgiven</a:t>
            </a:r>
            <a:r>
              <a:rPr lang="en-US" sz="3200" dirty="0" smtClean="0"/>
              <a:t>, true righteousness will never be achieved.  </a:t>
            </a:r>
          </a:p>
          <a:p>
            <a:r>
              <a:rPr lang="en-US" sz="3200" dirty="0" smtClean="0"/>
              <a:t>Our first step may have to be to ask God </a:t>
            </a:r>
            <a:r>
              <a:rPr lang="en-US" sz="3200" dirty="0" smtClean="0">
                <a:solidFill>
                  <a:srgbClr val="00CC00"/>
                </a:solidFill>
              </a:rPr>
              <a:t>to open our eyes to our sin</a:t>
            </a:r>
            <a:r>
              <a:rPr lang="en-US" sz="3200" dirty="0" smtClean="0"/>
              <a:t> and help us to see it clearly.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92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CC00"/>
                </a:solidFill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533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>
                <a:solidFill>
                  <a:srgbClr val="00CC00"/>
                </a:solidFill>
              </a:rPr>
              <a:t>When a man is getting better he understands more and more clearly the evil that is still left in him. When a man is getting worse he understands his own badness less and less </a:t>
            </a:r>
            <a:r>
              <a:rPr lang="en-US" sz="3200" i="1" dirty="0" smtClean="0">
                <a:solidFill>
                  <a:srgbClr val="00CC00"/>
                </a:solidFill>
              </a:rPr>
              <a:t>… This </a:t>
            </a:r>
            <a:r>
              <a:rPr lang="en-US" sz="3200" i="1" dirty="0">
                <a:solidFill>
                  <a:srgbClr val="00CC00"/>
                </a:solidFill>
              </a:rPr>
              <a:t>is common sense, </a:t>
            </a:r>
            <a:r>
              <a:rPr lang="en-US" sz="3200" i="1" dirty="0" smtClean="0">
                <a:solidFill>
                  <a:srgbClr val="00CC00"/>
                </a:solidFill>
              </a:rPr>
              <a:t>really</a:t>
            </a:r>
            <a:r>
              <a:rPr lang="en-US" sz="3200" i="1" dirty="0">
                <a:solidFill>
                  <a:srgbClr val="00CC00"/>
                </a:solidFill>
              </a:rPr>
              <a:t> </a:t>
            </a:r>
            <a:r>
              <a:rPr lang="en-US" sz="3200" i="1" dirty="0" smtClean="0">
                <a:solidFill>
                  <a:srgbClr val="00CC00"/>
                </a:solidFill>
              </a:rPr>
              <a:t>… 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</a:t>
            </a:r>
            <a:r>
              <a:rPr lang="en-US" sz="3200" i="1" dirty="0">
                <a:solidFill>
                  <a:srgbClr val="00CC00"/>
                </a:solidFill>
              </a:rPr>
              <a:t>Clive Staples Lewis (1898 – 1963)</a:t>
            </a:r>
          </a:p>
          <a:p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172" y="1825625"/>
            <a:ext cx="2905628" cy="238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9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CC00"/>
                </a:solidFill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533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… You </a:t>
            </a:r>
            <a:r>
              <a:rPr lang="en-US" sz="3200" i="1" dirty="0">
                <a:solidFill>
                  <a:srgbClr val="00CC00"/>
                </a:solidFill>
              </a:rPr>
              <a:t>understand sleep when you are awake, not while you are sleeping. You can see mistakes in arithmetic when your mind is working properly: while you are making them you cannot see them. You can understand the nature of drunkenness when you are sober, not when you are drunk.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</a:t>
            </a:r>
            <a:r>
              <a:rPr lang="en-US" sz="3200" i="1" dirty="0">
                <a:solidFill>
                  <a:srgbClr val="00CC00"/>
                </a:solidFill>
              </a:rPr>
              <a:t>Clive Staples Lewis (1898 – 1963)</a:t>
            </a:r>
          </a:p>
          <a:p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172" y="1825625"/>
            <a:ext cx="2905628" cy="238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7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CC00"/>
                </a:solidFill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 forgiveness is not merely for the obviously wicked.</a:t>
            </a:r>
          </a:p>
          <a:p>
            <a:r>
              <a:rPr lang="en-US" sz="3200" dirty="0" smtClean="0"/>
              <a:t>It is for all of us who understand that </a:t>
            </a:r>
            <a:r>
              <a:rPr lang="en-US" sz="3200" dirty="0" smtClean="0">
                <a:solidFill>
                  <a:srgbClr val="00B0F0"/>
                </a:solidFill>
              </a:rPr>
              <a:t>“all our righteous deeds are like a polluted garment.” </a:t>
            </a:r>
            <a:r>
              <a:rPr lang="en-US" sz="3200" dirty="0" smtClean="0"/>
              <a:t>(</a:t>
            </a:r>
            <a:r>
              <a:rPr lang="en-US" sz="3200" dirty="0" smtClean="0">
                <a:solidFill>
                  <a:srgbClr val="FFFF00"/>
                </a:solidFill>
              </a:rPr>
              <a:t>Isaiah 64:6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All of us have been tainted by the Fall of Adam and sinful acts are the inevitable result.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408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CC00"/>
                </a:solidFill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Yet o</a:t>
            </a:r>
            <a:r>
              <a:rPr lang="en-US" sz="3200" dirty="0" smtClean="0"/>
              <a:t>ur </a:t>
            </a:r>
            <a:r>
              <a:rPr lang="en-US" sz="3200" dirty="0" smtClean="0"/>
              <a:t>situation is </a:t>
            </a:r>
            <a:r>
              <a:rPr lang="en-US" sz="3200" dirty="0" smtClean="0"/>
              <a:t>different </a:t>
            </a:r>
            <a:r>
              <a:rPr lang="en-US" sz="3200" dirty="0" smtClean="0"/>
              <a:t>from Adam’s – here on this side of the Fall.  </a:t>
            </a:r>
          </a:p>
          <a:p>
            <a:r>
              <a:rPr lang="en-US" sz="3200" dirty="0" smtClean="0"/>
              <a:t>We have never been </a:t>
            </a:r>
            <a:r>
              <a:rPr lang="en-US" sz="3200" dirty="0">
                <a:solidFill>
                  <a:srgbClr val="00CC00"/>
                </a:solidFill>
              </a:rPr>
              <a:t>“able not to sin and </a:t>
            </a:r>
            <a:r>
              <a:rPr lang="en-US" sz="3200" dirty="0" smtClean="0">
                <a:solidFill>
                  <a:srgbClr val="00CC00"/>
                </a:solidFill>
              </a:rPr>
              <a:t>not to die</a:t>
            </a:r>
            <a:r>
              <a:rPr lang="en-US" sz="3200" dirty="0">
                <a:solidFill>
                  <a:srgbClr val="00CC00"/>
                </a:solidFill>
              </a:rPr>
              <a:t>.”</a:t>
            </a:r>
          </a:p>
          <a:p>
            <a:r>
              <a:rPr lang="en-US" sz="3200" dirty="0" smtClean="0"/>
              <a:t>We have only been </a:t>
            </a:r>
            <a:r>
              <a:rPr lang="en-US" sz="3200" dirty="0">
                <a:solidFill>
                  <a:srgbClr val="00CC00"/>
                </a:solidFill>
              </a:rPr>
              <a:t>“not able not to sin and die</a:t>
            </a:r>
            <a:r>
              <a:rPr lang="en-US" sz="3200" dirty="0" smtClean="0">
                <a:solidFill>
                  <a:srgbClr val="00CC00"/>
                </a:solidFill>
              </a:rPr>
              <a:t>.”</a:t>
            </a:r>
          </a:p>
          <a:p>
            <a:r>
              <a:rPr lang="en-US" sz="3200" dirty="0" smtClean="0"/>
              <a:t>But one day by God’s grace our transformation shall be complete and we shall be </a:t>
            </a:r>
            <a:r>
              <a:rPr lang="en-US" sz="3200" dirty="0" smtClean="0">
                <a:solidFill>
                  <a:srgbClr val="00CC00"/>
                </a:solidFill>
              </a:rPr>
              <a:t>“not </a:t>
            </a:r>
            <a:r>
              <a:rPr lang="en-US" sz="3200" dirty="0">
                <a:solidFill>
                  <a:srgbClr val="00CC00"/>
                </a:solidFill>
              </a:rPr>
              <a:t>able to sin and die.”</a:t>
            </a:r>
          </a:p>
          <a:p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9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 smtClean="0">
                <a:solidFill>
                  <a:srgbClr val="00CC00"/>
                </a:solidFill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God offers us an antidote for the poison of our sin.</a:t>
            </a:r>
          </a:p>
          <a:p>
            <a:r>
              <a:rPr lang="en-US" sz="3200" dirty="0" smtClean="0"/>
              <a:t>He offers a </a:t>
            </a:r>
            <a:r>
              <a:rPr lang="en-US" sz="3200" dirty="0" smtClean="0"/>
              <a:t>protective shield </a:t>
            </a:r>
            <a:r>
              <a:rPr lang="en-US" sz="3200" dirty="0" smtClean="0"/>
              <a:t>and total cure for the effects of our radioactive nature.</a:t>
            </a:r>
          </a:p>
          <a:p>
            <a:r>
              <a:rPr lang="en-US" sz="3200" dirty="0" smtClean="0"/>
              <a:t>He offers an amnesty for our rebellion</a:t>
            </a:r>
            <a:r>
              <a:rPr lang="en-US" sz="3200" dirty="0" smtClean="0"/>
              <a:t>.</a:t>
            </a:r>
          </a:p>
          <a:p>
            <a:r>
              <a:rPr lang="en-US" sz="3200" dirty="0" smtClean="0">
                <a:solidFill>
                  <a:srgbClr val="00CC00"/>
                </a:solidFill>
              </a:rPr>
              <a:t>We are secure.</a:t>
            </a:r>
            <a:endParaRPr lang="en-US" sz="3200" dirty="0" smtClean="0">
              <a:solidFill>
                <a:srgbClr val="00CC00"/>
              </a:solidFill>
            </a:endParaRP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56756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B0F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3350" y="1825625"/>
            <a:ext cx="741044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>
                <a:solidFill>
                  <a:srgbClr val="00CC00"/>
                </a:solidFill>
              </a:rPr>
              <a:t>Forgiveness is the remission of sins. For it is by this that what has been lost, and was found, is saved from being lost again</a:t>
            </a:r>
            <a:r>
              <a:rPr lang="en-US" sz="3200" i="1" dirty="0" smtClean="0">
                <a:solidFill>
                  <a:srgbClr val="00CC00"/>
                </a:solidFill>
              </a:rPr>
              <a:t>.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Augustine of Hippo (354 – 430)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2662238" cy="408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3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CC00"/>
                </a:solidFill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We’re going to ask the worship team to come up.</a:t>
            </a:r>
          </a:p>
          <a:p>
            <a:r>
              <a:rPr lang="en-US" sz="3200" dirty="0" smtClean="0"/>
              <a:t>Spend </a:t>
            </a:r>
            <a:r>
              <a:rPr lang="en-US" sz="3200" dirty="0" smtClean="0"/>
              <a:t>some time in </a:t>
            </a:r>
            <a:r>
              <a:rPr lang="en-US" sz="3200" dirty="0" smtClean="0">
                <a:solidFill>
                  <a:srgbClr val="00CC00"/>
                </a:solidFill>
              </a:rPr>
              <a:t>personal confession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Receive the </a:t>
            </a:r>
            <a:r>
              <a:rPr lang="en-US" sz="3200" dirty="0" smtClean="0">
                <a:solidFill>
                  <a:srgbClr val="00CC00"/>
                </a:solidFill>
              </a:rPr>
              <a:t>complete forgiveness </a:t>
            </a:r>
            <a:r>
              <a:rPr lang="en-US" sz="3200" dirty="0" smtClean="0"/>
              <a:t>that God intends for you.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2819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     </a:t>
            </a:r>
            <a:r>
              <a:rPr lang="en-US" dirty="0">
                <a:solidFill>
                  <a:srgbClr val="00CC00"/>
                </a:solidFill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 </a:t>
            </a:r>
            <a:r>
              <a:rPr lang="en-US" sz="3200" dirty="0" smtClean="0"/>
              <a:t>closing let’s reread </a:t>
            </a:r>
            <a:r>
              <a:rPr lang="en-US" sz="3200" dirty="0" smtClean="0">
                <a:solidFill>
                  <a:srgbClr val="FFFF00"/>
                </a:solidFill>
              </a:rPr>
              <a:t>Psalm 32:1, 2 &amp; 11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027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day Morn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day Morning" id="{E76BC85A-46D3-45E2-B0B8-F2AA117A06FE}" vid="{7A2ACC9B-04DF-4AB2-9E50-8F1955708C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Sunday Morning</Template>
  <TotalTime>19580</TotalTime>
  <Words>1839</Words>
  <Application>Microsoft Office PowerPoint</Application>
  <PresentationFormat>Widescreen</PresentationFormat>
  <Paragraphs>163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Sunday Morning</vt:lpstr>
      <vt:lpstr>Forgiven</vt:lpstr>
      <vt:lpstr>Forgiven     Introduction</vt:lpstr>
      <vt:lpstr>Forgiven     Introduction</vt:lpstr>
      <vt:lpstr>Forgiven     Introduction</vt:lpstr>
      <vt:lpstr>Forgiven     Introduction</vt:lpstr>
      <vt:lpstr>Forgiven     Introduction</vt:lpstr>
      <vt:lpstr>Forgiven     Introduction</vt:lpstr>
      <vt:lpstr>Forgiven     Introduction</vt:lpstr>
      <vt:lpstr>Forgiven     Introduction</vt:lpstr>
      <vt:lpstr>Forgiven     Introduction</vt:lpstr>
      <vt:lpstr>Forgiven     Introduction</vt:lpstr>
      <vt:lpstr>Forgiven     Introduction</vt:lpstr>
      <vt:lpstr>Forgiven     Introduction</vt:lpstr>
      <vt:lpstr>Forgiven     Introduction</vt:lpstr>
      <vt:lpstr>Forgiven     Psalm 32</vt:lpstr>
      <vt:lpstr>Forgiven     Psalm 32</vt:lpstr>
      <vt:lpstr>Forgiven     Psalm 32:1-2</vt:lpstr>
      <vt:lpstr>Forgiven     Psalm 32:1-2</vt:lpstr>
      <vt:lpstr>Forgiven     Psalm 32:1-2</vt:lpstr>
      <vt:lpstr>Forgiven     Psalm 32:1-2</vt:lpstr>
      <vt:lpstr>Forgiven     Psalm 32:1-2</vt:lpstr>
      <vt:lpstr>Forgiven     Psalm 32:3-5</vt:lpstr>
      <vt:lpstr>Forgiven     Psalm 32:3-5</vt:lpstr>
      <vt:lpstr>Forgiven     Psalm 32:3-5</vt:lpstr>
      <vt:lpstr>Forgiven     Psalm 32:3-5</vt:lpstr>
      <vt:lpstr>Forgiven     Psalm 32:3-5</vt:lpstr>
      <vt:lpstr>Forgiven     Psalm 32:3-5</vt:lpstr>
      <vt:lpstr>Forgiven     Psalm 32:3-5</vt:lpstr>
      <vt:lpstr>Forgiven     Psalm 32:6-7</vt:lpstr>
      <vt:lpstr>Forgiven     Psalm 32:6-7</vt:lpstr>
      <vt:lpstr>Forgiven     Psalm 32:6-7</vt:lpstr>
      <vt:lpstr>Forgiven     Psalm 32:8-9</vt:lpstr>
      <vt:lpstr>Forgiven     Psalm 32:8-9</vt:lpstr>
      <vt:lpstr>Forgiven     Psalm 32:8-9</vt:lpstr>
      <vt:lpstr>Forgiven     Psalm 32:8-9</vt:lpstr>
      <vt:lpstr>Forgiven     Psalm 32:10</vt:lpstr>
      <vt:lpstr>Forgiven     Psalm 32:10</vt:lpstr>
      <vt:lpstr>Forgiven     Psalm 32:10</vt:lpstr>
      <vt:lpstr>Forgiven     Psalm 32:10</vt:lpstr>
      <vt:lpstr>Forgiven     Psalm 32:11</vt:lpstr>
      <vt:lpstr>Forgiven     Psalm 32:11</vt:lpstr>
      <vt:lpstr>Forgiven     Psalm 32:11</vt:lpstr>
      <vt:lpstr>Forgiven     Conclusion</vt:lpstr>
      <vt:lpstr>Forgiven     Conclusion</vt:lpstr>
      <vt:lpstr>Forgiven     Conclusion</vt:lpstr>
      <vt:lpstr>Forgiven     Conclusion</vt:lpstr>
      <vt:lpstr>Forgiven     Conclusion</vt:lpstr>
      <vt:lpstr>Forgiven     Conclusion</vt:lpstr>
      <vt:lpstr>Forgiven     Conclusion</vt:lpstr>
      <vt:lpstr>Forgiven     Introduction</vt:lpstr>
      <vt:lpstr>Forgiven     Conclusion</vt:lpstr>
      <vt:lpstr>Forgiven     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Kosobucki</dc:creator>
  <cp:lastModifiedBy>David Kosobucki</cp:lastModifiedBy>
  <cp:revision>280</cp:revision>
  <dcterms:created xsi:type="dcterms:W3CDTF">2015-04-22T20:07:22Z</dcterms:created>
  <dcterms:modified xsi:type="dcterms:W3CDTF">2015-05-31T11:42:59Z</dcterms:modified>
</cp:coreProperties>
</file>