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60" r:id="rId3"/>
    <p:sldId id="364" r:id="rId4"/>
    <p:sldId id="365" r:id="rId5"/>
    <p:sldId id="268" r:id="rId6"/>
    <p:sldId id="362" r:id="rId7"/>
    <p:sldId id="384" r:id="rId8"/>
    <p:sldId id="389" r:id="rId9"/>
    <p:sldId id="401" r:id="rId10"/>
    <p:sldId id="369" r:id="rId11"/>
    <p:sldId id="373" r:id="rId12"/>
    <p:sldId id="372" r:id="rId13"/>
    <p:sldId id="382" r:id="rId14"/>
    <p:sldId id="358" r:id="rId15"/>
    <p:sldId id="370" r:id="rId16"/>
    <p:sldId id="371" r:id="rId17"/>
    <p:sldId id="391" r:id="rId18"/>
    <p:sldId id="392" r:id="rId19"/>
    <p:sldId id="374" r:id="rId20"/>
    <p:sldId id="383" r:id="rId21"/>
    <p:sldId id="402" r:id="rId22"/>
    <p:sldId id="398" r:id="rId23"/>
    <p:sldId id="397" r:id="rId24"/>
    <p:sldId id="368" r:id="rId25"/>
    <p:sldId id="359" r:id="rId26"/>
    <p:sldId id="363" r:id="rId27"/>
    <p:sldId id="380" r:id="rId28"/>
    <p:sldId id="393" r:id="rId29"/>
    <p:sldId id="378" r:id="rId30"/>
    <p:sldId id="400" r:id="rId31"/>
    <p:sldId id="379" r:id="rId32"/>
    <p:sldId id="381" r:id="rId33"/>
    <p:sldId id="356" r:id="rId34"/>
    <p:sldId id="396" r:id="rId35"/>
    <p:sldId id="357" r:id="rId36"/>
    <p:sldId id="361" r:id="rId37"/>
    <p:sldId id="367" r:id="rId38"/>
    <p:sldId id="366" r:id="rId39"/>
    <p:sldId id="395" r:id="rId40"/>
    <p:sldId id="399" r:id="rId41"/>
    <p:sldId id="386" r:id="rId42"/>
    <p:sldId id="38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4434" autoAdjust="0"/>
  </p:normalViewPr>
  <p:slideViewPr>
    <p:cSldViewPr snapToGrid="0">
      <p:cViewPr varScale="1">
        <p:scale>
          <a:sx n="67" d="100"/>
          <a:sy n="67" d="100"/>
        </p:scale>
        <p:origin x="876" y="60"/>
      </p:cViewPr>
      <p:guideLst/>
    </p:cSldViewPr>
  </p:slideViewPr>
  <p:outlineViewPr>
    <p:cViewPr>
      <p:scale>
        <a:sx n="33" d="100"/>
        <a:sy n="33" d="100"/>
      </p:scale>
      <p:origin x="0" y="-1828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0864E-D2FC-4C2C-80E8-7F8255E5AACF}" type="datetimeFigureOut">
              <a:rPr lang="en-US" smtClean="0"/>
              <a:t>5/10/2015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2EAFE-E66B-4353-9678-AEE9A3F62A34}" type="slidenum">
              <a:rPr lang="en-US" smtClean="0"/>
              <a:t>‹#›</a:t>
            </a:fld>
            <a:endParaRPr lang="en-US"/>
          </a:p>
        </p:txBody>
      </p:sp>
    </p:spTree>
    <p:extLst>
      <p:ext uri="{BB962C8B-B14F-4D97-AF65-F5344CB8AC3E}">
        <p14:creationId xmlns:p14="http://schemas.microsoft.com/office/powerpoint/2010/main" val="1086335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5/10/2015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50275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5/10/2015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41337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AD45C1-55F1-4D5B-AC55-ED38F741371F}" type="datetimeFigureOut">
              <a:rPr lang="en-US" smtClean="0"/>
              <a:t>5/10/2015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376959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AD45C1-55F1-4D5B-AC55-ED38F741371F}" type="datetimeFigureOut">
              <a:rPr lang="en-US" smtClean="0"/>
              <a:t>5/10/2015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416086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AD45C1-55F1-4D5B-AC55-ED38F741371F}" type="datetimeFigureOut">
              <a:rPr lang="en-US" smtClean="0"/>
              <a:t>5/10/2015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509208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AD45C1-55F1-4D5B-AC55-ED38F741371F}" type="datetimeFigureOut">
              <a:rPr lang="en-US" smtClean="0"/>
              <a:t>5/10/2015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3713756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AD45C1-55F1-4D5B-AC55-ED38F741371F}" type="datetimeFigureOut">
              <a:rPr lang="en-US" smtClean="0"/>
              <a:t>5/10/2015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220176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AD45C1-55F1-4D5B-AC55-ED38F741371F}" type="datetimeFigureOut">
              <a:rPr lang="en-US" smtClean="0"/>
              <a:t>5/10/2015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27460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AD45C1-55F1-4D5B-AC55-ED38F741371F}" type="datetimeFigureOut">
              <a:rPr lang="en-US" smtClean="0"/>
              <a:t>5/10/2015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295564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5/10/2015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1245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D45C1-55F1-4D5B-AC55-ED38F741371F}" type="datetimeFigureOut">
              <a:rPr lang="en-US" smtClean="0"/>
              <a:t>5/10/2015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AEFA-9CDE-4B0E-B23D-D408B50DEA3D}" type="slidenum">
              <a:rPr lang="en-US" smtClean="0"/>
              <a:t>‹#›</a:t>
            </a:fld>
            <a:endParaRPr lang="en-US"/>
          </a:p>
        </p:txBody>
      </p:sp>
    </p:spTree>
    <p:extLst>
      <p:ext uri="{BB962C8B-B14F-4D97-AF65-F5344CB8AC3E}">
        <p14:creationId xmlns:p14="http://schemas.microsoft.com/office/powerpoint/2010/main" val="382562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D45C1-55F1-4D5B-AC55-ED38F741371F}" type="datetimeFigureOut">
              <a:rPr lang="en-US" smtClean="0"/>
              <a:t>5/10/2015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9EAEFA-9CDE-4B0E-B23D-D408B50DEA3D}" type="slidenum">
              <a:rPr lang="en-US" smtClean="0"/>
              <a:t>‹#›</a:t>
            </a:fld>
            <a:endParaRPr lang="en-US"/>
          </a:p>
        </p:txBody>
      </p:sp>
    </p:spTree>
    <p:extLst>
      <p:ext uri="{BB962C8B-B14F-4D97-AF65-F5344CB8AC3E}">
        <p14:creationId xmlns:p14="http://schemas.microsoft.com/office/powerpoint/2010/main" val="39752626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There Is No God</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Psalm 14</a:t>
            </a:r>
            <a:endParaRPr lang="en-US" sz="3200" dirty="0">
              <a:solidFill>
                <a:srgbClr val="FFFF00"/>
              </a:solidFill>
            </a:endParaRPr>
          </a:p>
        </p:txBody>
      </p:sp>
    </p:spTree>
    <p:extLst>
      <p:ext uri="{BB962C8B-B14F-4D97-AF65-F5344CB8AC3E}">
        <p14:creationId xmlns:p14="http://schemas.microsoft.com/office/powerpoint/2010/main" val="115701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830554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Question:  </a:t>
            </a:r>
            <a:r>
              <a:rPr lang="en-US" sz="3200" dirty="0" smtClean="0"/>
              <a:t>What do Richard Dawkins, Gwyneth Paltrow and the Dalai Lama all have in common?</a:t>
            </a:r>
            <a:endParaRPr lang="en-US" sz="3200" dirty="0"/>
          </a:p>
        </p:txBody>
      </p:sp>
    </p:spTree>
    <p:extLst>
      <p:ext uri="{BB962C8B-B14F-4D97-AF65-F5344CB8AC3E}">
        <p14:creationId xmlns:p14="http://schemas.microsoft.com/office/powerpoint/2010/main" val="3059480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Question:  </a:t>
            </a:r>
            <a:r>
              <a:rPr lang="en-US" sz="3200" dirty="0" smtClean="0"/>
              <a:t>What do Richard Dawkins, Gwyneth Paltrow and the Dalai Lama all have in common?</a:t>
            </a:r>
          </a:p>
          <a:p>
            <a:r>
              <a:rPr lang="en-US" sz="3200" dirty="0" smtClean="0">
                <a:solidFill>
                  <a:srgbClr val="00B0F0"/>
                </a:solidFill>
              </a:rPr>
              <a:t>Answer:  </a:t>
            </a:r>
            <a:r>
              <a:rPr lang="en-US" sz="3200" dirty="0" smtClean="0"/>
              <a:t>We’ll let them answer for themselves.</a:t>
            </a:r>
            <a:endParaRPr lang="en-US" sz="3200" dirty="0"/>
          </a:p>
        </p:txBody>
      </p:sp>
    </p:spTree>
    <p:extLst>
      <p:ext uri="{BB962C8B-B14F-4D97-AF65-F5344CB8AC3E}">
        <p14:creationId xmlns:p14="http://schemas.microsoft.com/office/powerpoint/2010/main" val="733965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a:xfrm>
            <a:off x="5324476" y="1825625"/>
            <a:ext cx="6029324" cy="4351338"/>
          </a:xfrm>
        </p:spPr>
        <p:txBody>
          <a:bodyPr>
            <a:normAutofit/>
          </a:bodyPr>
          <a:lstStyle/>
          <a:p>
            <a:pPr marL="0" indent="0">
              <a:buNone/>
            </a:pPr>
            <a:r>
              <a:rPr lang="en-US" sz="3200" i="1" dirty="0">
                <a:solidFill>
                  <a:srgbClr val="00CC00"/>
                </a:solidFill>
              </a:rPr>
              <a:t>We are all atheists about most of the gods that humanity has ever believed in. Some of us just go one god further</a:t>
            </a:r>
            <a:r>
              <a:rPr lang="en-US" sz="3200" i="1" dirty="0" smtClean="0">
                <a:solidFill>
                  <a:srgbClr val="00CC00"/>
                </a:solidFill>
              </a:rPr>
              <a:t>.</a:t>
            </a:r>
            <a:endParaRPr lang="en-US" sz="3200" i="1" dirty="0">
              <a:solidFill>
                <a:srgbClr val="00CC00"/>
              </a:solidFill>
            </a:endParaRPr>
          </a:p>
          <a:p>
            <a:pPr marL="0" indent="0" algn="r">
              <a:buNone/>
            </a:pPr>
            <a:r>
              <a:rPr lang="en-US" sz="3200" i="1" dirty="0">
                <a:solidFill>
                  <a:srgbClr val="00CC00"/>
                </a:solidFill>
              </a:rPr>
              <a:t>― Richard Dawkins</a:t>
            </a:r>
            <a:r>
              <a:rPr lang="en-US" sz="3200" i="1" dirty="0" smtClean="0">
                <a:solidFill>
                  <a:srgbClr val="00CC00"/>
                </a:solidFill>
              </a:rPr>
              <a:t>, </a:t>
            </a:r>
            <a:br>
              <a:rPr lang="en-US" sz="3200" i="1" dirty="0" smtClean="0">
                <a:solidFill>
                  <a:srgbClr val="00CC00"/>
                </a:solidFill>
              </a:rPr>
            </a:br>
            <a:r>
              <a:rPr lang="en-US" sz="3200" i="1" dirty="0" smtClean="0">
                <a:solidFill>
                  <a:srgbClr val="00CC00"/>
                </a:solidFill>
              </a:rPr>
              <a:t>in </a:t>
            </a:r>
            <a:r>
              <a:rPr lang="en-US" sz="3200" dirty="0">
                <a:solidFill>
                  <a:srgbClr val="00CC00"/>
                </a:solidFill>
              </a:rPr>
              <a:t>The God Delusion </a:t>
            </a:r>
            <a:endParaRPr lang="en-US" sz="3200" dirty="0" smtClean="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4010025" cy="4010025"/>
          </a:xfrm>
          <a:prstGeom prst="rect">
            <a:avLst/>
          </a:prstGeom>
        </p:spPr>
      </p:pic>
    </p:spTree>
    <p:extLst>
      <p:ext uri="{BB962C8B-B14F-4D97-AF65-F5344CB8AC3E}">
        <p14:creationId xmlns:p14="http://schemas.microsoft.com/office/powerpoint/2010/main" val="2725894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a:xfrm>
            <a:off x="838199" y="1690688"/>
            <a:ext cx="7491413" cy="4351338"/>
          </a:xfrm>
        </p:spPr>
        <p:txBody>
          <a:bodyPr>
            <a:normAutofit/>
          </a:bodyPr>
          <a:lstStyle/>
          <a:p>
            <a:pPr marL="0" indent="0">
              <a:buNone/>
            </a:pPr>
            <a:r>
              <a:rPr lang="en-US" sz="3200" i="1" dirty="0">
                <a:solidFill>
                  <a:srgbClr val="00CC00"/>
                </a:solidFill>
              </a:rPr>
              <a:t>I don’t believe in </a:t>
            </a:r>
            <a:r>
              <a:rPr lang="en-US" sz="3200" i="1" dirty="0" smtClean="0">
                <a:solidFill>
                  <a:srgbClr val="00CC00"/>
                </a:solidFill>
              </a:rPr>
              <a:t>religion … Religion </a:t>
            </a:r>
            <a:r>
              <a:rPr lang="en-US" sz="3200" i="1" dirty="0">
                <a:solidFill>
                  <a:srgbClr val="00CC00"/>
                </a:solidFill>
              </a:rPr>
              <a:t>is the cause of all the problems in the </a:t>
            </a:r>
            <a:r>
              <a:rPr lang="en-US" sz="3200" i="1" dirty="0" smtClean="0">
                <a:solidFill>
                  <a:srgbClr val="00CC00"/>
                </a:solidFill>
              </a:rPr>
              <a:t>world</a:t>
            </a:r>
            <a:r>
              <a:rPr lang="en-US" sz="3200" i="1" dirty="0">
                <a:solidFill>
                  <a:srgbClr val="00CC00"/>
                </a:solidFill>
              </a:rPr>
              <a:t> </a:t>
            </a:r>
            <a:r>
              <a:rPr lang="en-US" sz="3200" i="1" dirty="0" smtClean="0">
                <a:solidFill>
                  <a:srgbClr val="00CC00"/>
                </a:solidFill>
              </a:rPr>
              <a:t>… More </a:t>
            </a:r>
            <a:r>
              <a:rPr lang="en-US" sz="3200" i="1" dirty="0">
                <a:solidFill>
                  <a:srgbClr val="00CC00"/>
                </a:solidFill>
              </a:rPr>
              <a:t>people have died because of religious conflict than any other reason</a:t>
            </a:r>
            <a:r>
              <a:rPr lang="en-US" sz="3200" i="1" dirty="0" smtClean="0">
                <a:solidFill>
                  <a:srgbClr val="00CC00"/>
                </a:solidFill>
              </a:rPr>
              <a:t>.  </a:t>
            </a:r>
          </a:p>
          <a:p>
            <a:pPr marL="0" indent="0" algn="r">
              <a:buNone/>
            </a:pPr>
            <a:r>
              <a:rPr lang="en-US" sz="3200" i="1" dirty="0" smtClean="0">
                <a:solidFill>
                  <a:srgbClr val="00CC00"/>
                </a:solidFill>
              </a:rPr>
              <a:t>– Gwyneth Paltrow in </a:t>
            </a:r>
            <a:br>
              <a:rPr lang="en-US" sz="3200" i="1" dirty="0" smtClean="0">
                <a:solidFill>
                  <a:srgbClr val="00CC00"/>
                </a:solidFill>
              </a:rPr>
            </a:br>
            <a:r>
              <a:rPr lang="en-US" sz="3200" dirty="0" smtClean="0">
                <a:solidFill>
                  <a:srgbClr val="00CC00"/>
                </a:solidFill>
              </a:rPr>
              <a:t>Women’s Day</a:t>
            </a:r>
            <a:r>
              <a:rPr lang="en-US" sz="3200" i="1" dirty="0" smtClean="0">
                <a:solidFill>
                  <a:srgbClr val="00CC00"/>
                </a:solidFill>
              </a:rPr>
              <a:t>, April 20, 2010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600" y="1690688"/>
            <a:ext cx="2743200" cy="3657600"/>
          </a:xfrm>
          <a:prstGeom prst="rect">
            <a:avLst/>
          </a:prstGeom>
        </p:spPr>
      </p:pic>
    </p:spTree>
    <p:extLst>
      <p:ext uri="{BB962C8B-B14F-4D97-AF65-F5344CB8AC3E}">
        <p14:creationId xmlns:p14="http://schemas.microsoft.com/office/powerpoint/2010/main" val="3434190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a:xfrm>
            <a:off x="3929063" y="1690688"/>
            <a:ext cx="7424737" cy="4351338"/>
          </a:xfrm>
        </p:spPr>
        <p:txBody>
          <a:bodyPr>
            <a:normAutofit/>
          </a:bodyPr>
          <a:lstStyle/>
          <a:p>
            <a:pPr marL="0" indent="0">
              <a:buNone/>
            </a:pPr>
            <a:r>
              <a:rPr lang="en-US" sz="3200" i="1" dirty="0">
                <a:solidFill>
                  <a:srgbClr val="00CC00"/>
                </a:solidFill>
              </a:rPr>
              <a:t>Buddhism does not accept a theory of God, or a creator. According to Buddhism, one's own actions are the creator, ultimately. </a:t>
            </a:r>
          </a:p>
          <a:p>
            <a:pPr marL="0" indent="0" algn="r">
              <a:buNone/>
            </a:pPr>
            <a:r>
              <a:rPr lang="en-US" sz="3200" i="1" dirty="0">
                <a:solidFill>
                  <a:srgbClr val="00CC00"/>
                </a:solidFill>
              </a:rPr>
              <a:t>– Dalai Lama, in </a:t>
            </a:r>
            <a:r>
              <a:rPr lang="en-US" sz="3200" dirty="0">
                <a:solidFill>
                  <a:srgbClr val="00CC00"/>
                </a:solidFill>
              </a:rPr>
              <a:t>Policy of </a:t>
            </a:r>
            <a:r>
              <a:rPr lang="en-US" sz="3200" dirty="0" smtClean="0">
                <a:solidFill>
                  <a:srgbClr val="00CC00"/>
                </a:solidFill>
              </a:rPr>
              <a:t>Kindness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2914955" cy="4345274"/>
          </a:xfrm>
          <a:prstGeom prst="rect">
            <a:avLst/>
          </a:prstGeom>
        </p:spPr>
      </p:pic>
    </p:spTree>
    <p:extLst>
      <p:ext uri="{BB962C8B-B14F-4D97-AF65-F5344CB8AC3E}">
        <p14:creationId xmlns:p14="http://schemas.microsoft.com/office/powerpoint/2010/main" val="3786425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t>Needless to say, the Bible differs with them all at this point.</a:t>
            </a:r>
            <a:endParaRPr lang="en-US" sz="3200" dirty="0"/>
          </a:p>
        </p:txBody>
      </p:sp>
    </p:spTree>
    <p:extLst>
      <p:ext uri="{BB962C8B-B14F-4D97-AF65-F5344CB8AC3E}">
        <p14:creationId xmlns:p14="http://schemas.microsoft.com/office/powerpoint/2010/main" val="278309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00B0F0"/>
                </a:solidFill>
              </a:rPr>
              <a:t>Introduction</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Once you know God, it’s really hard to say, “No, God.” </a:t>
            </a:r>
          </a:p>
          <a:p>
            <a:r>
              <a:rPr lang="en-US" sz="3200" dirty="0" smtClean="0">
                <a:solidFill>
                  <a:srgbClr val="00B0F0"/>
                </a:solidFill>
              </a:rPr>
              <a:t>It’s even harder to imagine that there is no God.</a:t>
            </a:r>
            <a:endParaRPr lang="en-US" sz="3200" dirty="0"/>
          </a:p>
        </p:txBody>
      </p:sp>
    </p:spTree>
    <p:extLst>
      <p:ext uri="{BB962C8B-B14F-4D97-AF65-F5344CB8AC3E}">
        <p14:creationId xmlns:p14="http://schemas.microsoft.com/office/powerpoint/2010/main" val="676817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784537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a:t>
            </a:r>
            <a:endParaRPr lang="en-US" dirty="0"/>
          </a:p>
        </p:txBody>
      </p:sp>
      <p:sp>
        <p:nvSpPr>
          <p:cNvPr id="3" name="Content Placeholder 2"/>
          <p:cNvSpPr>
            <a:spLocks noGrp="1"/>
          </p:cNvSpPr>
          <p:nvPr>
            <p:ph idx="1"/>
          </p:nvPr>
        </p:nvSpPr>
        <p:spPr/>
        <p:txBody>
          <a:bodyPr>
            <a:normAutofit/>
          </a:bodyPr>
          <a:lstStyle/>
          <a:p>
            <a:r>
              <a:rPr lang="en-US" sz="3200" dirty="0" smtClean="0"/>
              <a:t>This Psalm is repeated almost word-for word in </a:t>
            </a:r>
            <a:r>
              <a:rPr lang="en-US" sz="3200" dirty="0" smtClean="0">
                <a:solidFill>
                  <a:srgbClr val="FFFF00"/>
                </a:solidFill>
              </a:rPr>
              <a:t>Psalm 53</a:t>
            </a:r>
            <a:r>
              <a:rPr lang="en-US" sz="3200" dirty="0" smtClean="0"/>
              <a:t>.</a:t>
            </a:r>
          </a:p>
          <a:p>
            <a:r>
              <a:rPr lang="en-US" sz="3200" dirty="0" smtClean="0"/>
              <a:t>The Holy Spirit and the human compiler of the book must have both thought we needed a second reminder.</a:t>
            </a:r>
            <a:endParaRPr lang="en-US" sz="3200" dirty="0"/>
          </a:p>
        </p:txBody>
      </p:sp>
    </p:spTree>
    <p:extLst>
      <p:ext uri="{BB962C8B-B14F-4D97-AF65-F5344CB8AC3E}">
        <p14:creationId xmlns:p14="http://schemas.microsoft.com/office/powerpoint/2010/main" val="3720199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14:1</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280927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14:1</a:t>
            </a:r>
            <a:endParaRPr lang="en-US" dirty="0"/>
          </a:p>
        </p:txBody>
      </p:sp>
      <p:sp>
        <p:nvSpPr>
          <p:cNvPr id="3" name="Content Placeholder 2"/>
          <p:cNvSpPr>
            <a:spLocks noGrp="1"/>
          </p:cNvSpPr>
          <p:nvPr>
            <p:ph idx="1"/>
          </p:nvPr>
        </p:nvSpPr>
        <p:spPr/>
        <p:txBody>
          <a:bodyPr>
            <a:normAutofit/>
          </a:bodyPr>
          <a:lstStyle/>
          <a:p>
            <a:r>
              <a:rPr lang="en-US" sz="3200" dirty="0" smtClean="0"/>
              <a:t>The word David uses for </a:t>
            </a:r>
            <a:r>
              <a:rPr lang="en-US" sz="3200" dirty="0" smtClean="0">
                <a:solidFill>
                  <a:srgbClr val="00B0F0"/>
                </a:solidFill>
              </a:rPr>
              <a:t>“fool” </a:t>
            </a:r>
            <a:r>
              <a:rPr lang="en-US" sz="3200" dirty="0" smtClean="0"/>
              <a:t>is </a:t>
            </a:r>
            <a:r>
              <a:rPr lang="en-US" sz="3200" dirty="0" err="1" smtClean="0">
                <a:solidFill>
                  <a:srgbClr val="00B0F0"/>
                </a:solidFill>
              </a:rPr>
              <a:t>Nabal</a:t>
            </a:r>
            <a:r>
              <a:rPr lang="en-US" sz="3200" dirty="0" smtClean="0"/>
              <a:t>.</a:t>
            </a:r>
          </a:p>
          <a:p>
            <a:r>
              <a:rPr lang="en-US" sz="3200" dirty="0" smtClean="0"/>
              <a:t>We may remember </a:t>
            </a:r>
            <a:r>
              <a:rPr lang="en-US" sz="3200" dirty="0" err="1" smtClean="0">
                <a:solidFill>
                  <a:srgbClr val="00B0F0"/>
                </a:solidFill>
              </a:rPr>
              <a:t>Nabal</a:t>
            </a:r>
            <a:r>
              <a:rPr lang="en-US" sz="3200" dirty="0" smtClean="0"/>
              <a:t> as the first husband of Abigail, who treated David and his men very badly.</a:t>
            </a:r>
          </a:p>
          <a:p>
            <a:r>
              <a:rPr lang="en-US" sz="3200" dirty="0" smtClean="0"/>
              <a:t>He died shortly thereafter.  David married his widow.</a:t>
            </a:r>
            <a:endParaRPr lang="en-US" sz="3200" dirty="0"/>
          </a:p>
        </p:txBody>
      </p:sp>
    </p:spTree>
    <p:extLst>
      <p:ext uri="{BB962C8B-B14F-4D97-AF65-F5344CB8AC3E}">
        <p14:creationId xmlns:p14="http://schemas.microsoft.com/office/powerpoint/2010/main" val="3114565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FFFF00"/>
                </a:solidFill>
              </a:rPr>
              <a:t>Psalm 14:1</a:t>
            </a:r>
            <a:endParaRPr lang="en-US" dirty="0">
              <a:solidFill>
                <a:srgbClr val="FFFF00"/>
              </a:solidFill>
            </a:endParaRPr>
          </a:p>
        </p:txBody>
      </p:sp>
      <p:sp>
        <p:nvSpPr>
          <p:cNvPr id="3" name="Content Placeholder 2"/>
          <p:cNvSpPr>
            <a:spLocks noGrp="1"/>
          </p:cNvSpPr>
          <p:nvPr>
            <p:ph idx="1"/>
          </p:nvPr>
        </p:nvSpPr>
        <p:spPr>
          <a:xfrm>
            <a:off x="4043363" y="1690688"/>
            <a:ext cx="7310438" cy="4351338"/>
          </a:xfrm>
        </p:spPr>
        <p:txBody>
          <a:bodyPr>
            <a:normAutofit/>
          </a:bodyPr>
          <a:lstStyle/>
          <a:p>
            <a:pPr marL="0" indent="0">
              <a:buNone/>
            </a:pPr>
            <a:r>
              <a:rPr lang="en-US" sz="3200" i="1" dirty="0">
                <a:solidFill>
                  <a:srgbClr val="00CC00"/>
                </a:solidFill>
              </a:rPr>
              <a:t>The thrust of this line is more moral than theological. The concern is not a philosophical question of God’s existence but the scoundrel’s lack of conscience, his feeling that he can act with impunity, because he thinks he need not fear divine retribution.</a:t>
            </a:r>
          </a:p>
          <a:p>
            <a:pPr marL="0" indent="0" algn="r">
              <a:buNone/>
            </a:pPr>
            <a:r>
              <a:rPr lang="en-US" sz="3200" i="1" dirty="0" smtClean="0">
                <a:solidFill>
                  <a:srgbClr val="00CC00"/>
                </a:solidFill>
              </a:rPr>
              <a:t>– Robert Alter, Professor </a:t>
            </a:r>
            <a:r>
              <a:rPr lang="en-US" sz="3200" i="1" dirty="0">
                <a:solidFill>
                  <a:srgbClr val="00CC00"/>
                </a:solidFill>
              </a:rPr>
              <a:t>of Hebrew and </a:t>
            </a:r>
            <a:r>
              <a:rPr lang="en-US" sz="3200" i="1" dirty="0" smtClean="0">
                <a:solidFill>
                  <a:srgbClr val="00CC00"/>
                </a:solidFill>
              </a:rPr>
              <a:t>Comparative Literature, UC Berkeley</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690687"/>
            <a:ext cx="2903751" cy="3552825"/>
          </a:xfrm>
          <a:prstGeom prst="rect">
            <a:avLst/>
          </a:prstGeom>
        </p:spPr>
      </p:pic>
    </p:spTree>
    <p:extLst>
      <p:ext uri="{BB962C8B-B14F-4D97-AF65-F5344CB8AC3E}">
        <p14:creationId xmlns:p14="http://schemas.microsoft.com/office/powerpoint/2010/main" val="3514900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FFFF00"/>
                </a:solidFill>
              </a:rPr>
              <a:t>Psalm 14:1</a:t>
            </a:r>
            <a:endParaRPr lang="en-US" dirty="0">
              <a:solidFill>
                <a:srgbClr val="FFFF00"/>
              </a:solidFill>
            </a:endParaRPr>
          </a:p>
        </p:txBody>
      </p:sp>
      <p:sp>
        <p:nvSpPr>
          <p:cNvPr id="3" name="Content Placeholder 2"/>
          <p:cNvSpPr>
            <a:spLocks noGrp="1"/>
          </p:cNvSpPr>
          <p:nvPr>
            <p:ph idx="1"/>
          </p:nvPr>
        </p:nvSpPr>
        <p:spPr>
          <a:xfrm>
            <a:off x="838200" y="1825625"/>
            <a:ext cx="5891213" cy="4351338"/>
          </a:xfrm>
        </p:spPr>
        <p:txBody>
          <a:bodyPr>
            <a:normAutofit/>
          </a:bodyPr>
          <a:lstStyle/>
          <a:p>
            <a:pPr marL="0" indent="0">
              <a:buNone/>
            </a:pPr>
            <a:r>
              <a:rPr lang="en-US" sz="3200" i="1" dirty="0" smtClean="0">
                <a:solidFill>
                  <a:srgbClr val="00CC00"/>
                </a:solidFill>
              </a:rPr>
              <a:t>‘Fools’ … are </a:t>
            </a:r>
            <a:r>
              <a:rPr lang="en-US" sz="3200" i="1" dirty="0">
                <a:solidFill>
                  <a:srgbClr val="00CC00"/>
                </a:solidFill>
              </a:rPr>
              <a:t>not mentally deficient in any way, </a:t>
            </a:r>
            <a:r>
              <a:rPr lang="en-US" sz="3200" i="1" dirty="0" smtClean="0">
                <a:solidFill>
                  <a:srgbClr val="00CC00"/>
                </a:solidFill>
              </a:rPr>
              <a:t>… are </a:t>
            </a:r>
            <a:r>
              <a:rPr lang="en-US" sz="3200" i="1" dirty="0">
                <a:solidFill>
                  <a:srgbClr val="00CC00"/>
                </a:solidFill>
              </a:rPr>
              <a:t>not even necessarily confessed atheists, but </a:t>
            </a:r>
            <a:r>
              <a:rPr lang="en-US" sz="3200" i="1" dirty="0" smtClean="0">
                <a:solidFill>
                  <a:srgbClr val="00CC00"/>
                </a:solidFill>
              </a:rPr>
              <a:t>[those] whose </a:t>
            </a:r>
            <a:r>
              <a:rPr lang="en-US" sz="3200" i="1" dirty="0">
                <a:solidFill>
                  <a:srgbClr val="00CC00"/>
                </a:solidFill>
              </a:rPr>
              <a:t>lives indicate that for all practical purposes they live as atheists.</a:t>
            </a:r>
          </a:p>
          <a:p>
            <a:pPr marL="0" indent="0" algn="r">
              <a:buNone/>
            </a:pPr>
            <a:r>
              <a:rPr lang="en-US" sz="3200" i="1" dirty="0" smtClean="0">
                <a:solidFill>
                  <a:srgbClr val="00CC00"/>
                </a:solidFill>
              </a:rPr>
              <a:t>– </a:t>
            </a:r>
            <a:r>
              <a:rPr lang="en-US" sz="3200" i="1" dirty="0" err="1" smtClean="0">
                <a:solidFill>
                  <a:srgbClr val="00CC00"/>
                </a:solidFill>
              </a:rPr>
              <a:t>Nupanga</a:t>
            </a:r>
            <a:r>
              <a:rPr lang="en-US" sz="3200" i="1" dirty="0" smtClean="0">
                <a:solidFill>
                  <a:srgbClr val="00CC00"/>
                </a:solidFill>
              </a:rPr>
              <a:t> </a:t>
            </a:r>
            <a:r>
              <a:rPr lang="en-US" sz="3200" i="1" dirty="0" err="1" smtClean="0">
                <a:solidFill>
                  <a:srgbClr val="00CC00"/>
                </a:solidFill>
              </a:rPr>
              <a:t>Weanzana</a:t>
            </a:r>
            <a:r>
              <a:rPr lang="en-US" sz="3200" i="1" dirty="0" smtClean="0">
                <a:solidFill>
                  <a:srgbClr val="00CC00"/>
                </a:solidFill>
              </a:rPr>
              <a:t>, </a:t>
            </a:r>
            <a:r>
              <a:rPr lang="en-US" sz="3200" i="1" dirty="0">
                <a:solidFill>
                  <a:srgbClr val="00CC00"/>
                </a:solidFill>
              </a:rPr>
              <a:t>Bangui Evangelical School of </a:t>
            </a:r>
            <a:r>
              <a:rPr lang="en-US" sz="3200" i="1" dirty="0" smtClean="0">
                <a:solidFill>
                  <a:srgbClr val="00CC00"/>
                </a:solidFill>
              </a:rPr>
              <a:t>Theology, Central African Republic</a:t>
            </a:r>
            <a:endParaRPr lang="en-US" sz="3200" dirty="0" smtClean="0">
              <a:solidFill>
                <a:srgbClr val="00CC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13" y="1825624"/>
            <a:ext cx="4167188" cy="3454978"/>
          </a:xfrm>
          <a:prstGeom prst="rect">
            <a:avLst/>
          </a:prstGeom>
        </p:spPr>
      </p:pic>
    </p:spTree>
    <p:extLst>
      <p:ext uri="{BB962C8B-B14F-4D97-AF65-F5344CB8AC3E}">
        <p14:creationId xmlns:p14="http://schemas.microsoft.com/office/powerpoint/2010/main" val="4202782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No God     </a:t>
            </a:r>
            <a:r>
              <a:rPr lang="en-US" dirty="0" smtClean="0">
                <a:solidFill>
                  <a:srgbClr val="FFFF00"/>
                </a:solidFill>
              </a:rPr>
              <a:t>Psalm 14:1</a:t>
            </a:r>
            <a:endParaRPr lang="en-US" dirty="0">
              <a:solidFill>
                <a:srgbClr val="FFFF00"/>
              </a:solidFill>
            </a:endParaRPr>
          </a:p>
        </p:txBody>
      </p:sp>
      <p:sp>
        <p:nvSpPr>
          <p:cNvPr id="3" name="Content Placeholder 2"/>
          <p:cNvSpPr>
            <a:spLocks noGrp="1"/>
          </p:cNvSpPr>
          <p:nvPr>
            <p:ph idx="1"/>
          </p:nvPr>
        </p:nvSpPr>
        <p:spPr>
          <a:xfrm>
            <a:off x="838200" y="1825625"/>
            <a:ext cx="6191250" cy="4351338"/>
          </a:xfrm>
        </p:spPr>
        <p:txBody>
          <a:bodyPr>
            <a:normAutofit/>
          </a:bodyPr>
          <a:lstStyle/>
          <a:p>
            <a:pPr marL="0" indent="0">
              <a:buNone/>
            </a:pPr>
            <a:r>
              <a:rPr lang="en-US" sz="3200" i="1" dirty="0" smtClean="0">
                <a:solidFill>
                  <a:srgbClr val="00CC00"/>
                </a:solidFill>
              </a:rPr>
              <a:t>The </a:t>
            </a:r>
            <a:r>
              <a:rPr lang="en-US" sz="3200" i="1" dirty="0">
                <a:solidFill>
                  <a:srgbClr val="00CC00"/>
                </a:solidFill>
              </a:rPr>
              <a:t>fool David is talking about here denies God’s rule in his life and in the life of the society. He refuses to admit that he is accountable to the Sovereign of the world for what he does.</a:t>
            </a:r>
          </a:p>
          <a:p>
            <a:pPr marL="0" indent="0" algn="r">
              <a:buNone/>
            </a:pPr>
            <a:r>
              <a:rPr lang="en-US" sz="3200" i="1" dirty="0" smtClean="0">
                <a:solidFill>
                  <a:srgbClr val="00CC00"/>
                </a:solidFill>
              </a:rPr>
              <a:t>– </a:t>
            </a:r>
            <a:r>
              <a:rPr lang="en-US" sz="3200" i="1" dirty="0" err="1">
                <a:solidFill>
                  <a:srgbClr val="00CC00"/>
                </a:solidFill>
              </a:rPr>
              <a:t>Nupanga</a:t>
            </a:r>
            <a:r>
              <a:rPr lang="en-US" sz="3200" i="1" dirty="0">
                <a:solidFill>
                  <a:srgbClr val="00CC00"/>
                </a:solidFill>
              </a:rPr>
              <a:t> </a:t>
            </a:r>
            <a:r>
              <a:rPr lang="en-US" sz="3200" i="1" dirty="0" err="1">
                <a:solidFill>
                  <a:srgbClr val="00CC00"/>
                </a:solidFill>
              </a:rPr>
              <a:t>Weanzana</a:t>
            </a:r>
            <a:r>
              <a:rPr lang="en-US" sz="3200" i="1" dirty="0">
                <a:solidFill>
                  <a:srgbClr val="00CC00"/>
                </a:solidFill>
              </a:rPr>
              <a:t>, Bangui Evangelical School of Theology, Central African Republic</a:t>
            </a:r>
            <a:endParaRPr lang="en-US" sz="3200" dirty="0">
              <a:solidFill>
                <a:srgbClr val="00CC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13" y="1825624"/>
            <a:ext cx="4167188" cy="3454978"/>
          </a:xfrm>
          <a:prstGeom prst="rect">
            <a:avLst/>
          </a:prstGeom>
        </p:spPr>
      </p:pic>
    </p:spTree>
    <p:extLst>
      <p:ext uri="{BB962C8B-B14F-4D97-AF65-F5344CB8AC3E}">
        <p14:creationId xmlns:p14="http://schemas.microsoft.com/office/powerpoint/2010/main" val="18462852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14:1</a:t>
            </a:r>
            <a:endParaRPr lang="en-US" dirty="0"/>
          </a:p>
        </p:txBody>
      </p:sp>
      <p:sp>
        <p:nvSpPr>
          <p:cNvPr id="3" name="Content Placeholder 2"/>
          <p:cNvSpPr>
            <a:spLocks noGrp="1"/>
          </p:cNvSpPr>
          <p:nvPr>
            <p:ph idx="1"/>
          </p:nvPr>
        </p:nvSpPr>
        <p:spPr/>
        <p:txBody>
          <a:bodyPr>
            <a:normAutofit/>
          </a:bodyPr>
          <a:lstStyle/>
          <a:p>
            <a:r>
              <a:rPr lang="en-US" sz="3200" dirty="0" smtClean="0"/>
              <a:t>God desires to engage each of us on the most personal level possible.</a:t>
            </a:r>
          </a:p>
          <a:p>
            <a:r>
              <a:rPr lang="en-US" sz="3200" dirty="0" smtClean="0"/>
              <a:t>This is undermined when we call his authority – or even his existence – into question.</a:t>
            </a:r>
          </a:p>
        </p:txBody>
      </p:sp>
    </p:spTree>
    <p:extLst>
      <p:ext uri="{BB962C8B-B14F-4D97-AF65-F5344CB8AC3E}">
        <p14:creationId xmlns:p14="http://schemas.microsoft.com/office/powerpoint/2010/main" val="33699211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14:1</a:t>
            </a:r>
            <a:endParaRPr lang="en-US" dirty="0"/>
          </a:p>
        </p:txBody>
      </p:sp>
      <p:sp>
        <p:nvSpPr>
          <p:cNvPr id="3" name="Content Placeholder 2"/>
          <p:cNvSpPr>
            <a:spLocks noGrp="1"/>
          </p:cNvSpPr>
          <p:nvPr>
            <p:ph idx="1"/>
          </p:nvPr>
        </p:nvSpPr>
        <p:spPr/>
        <p:txBody>
          <a:bodyPr>
            <a:normAutofit/>
          </a:bodyPr>
          <a:lstStyle/>
          <a:p>
            <a:r>
              <a:rPr lang="en-US" sz="3200" dirty="0"/>
              <a:t>The difference between foolishness and wisdom </a:t>
            </a:r>
            <a:r>
              <a:rPr lang="en-US" sz="3200" dirty="0" smtClean="0"/>
              <a:t>is the </a:t>
            </a:r>
            <a:r>
              <a:rPr lang="en-US" sz="3200" dirty="0"/>
              <a:t>difference between those who resist God’s involvement in their lives and those who welcome it.</a:t>
            </a:r>
          </a:p>
        </p:txBody>
      </p:sp>
    </p:spTree>
    <p:extLst>
      <p:ext uri="{BB962C8B-B14F-4D97-AF65-F5344CB8AC3E}">
        <p14:creationId xmlns:p14="http://schemas.microsoft.com/office/powerpoint/2010/main" val="911738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14:2-3</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527615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14:2-3</a:t>
            </a:r>
            <a:endParaRPr lang="en-US" dirty="0"/>
          </a:p>
        </p:txBody>
      </p:sp>
      <p:sp>
        <p:nvSpPr>
          <p:cNvPr id="3" name="Content Placeholder 2"/>
          <p:cNvSpPr>
            <a:spLocks noGrp="1"/>
          </p:cNvSpPr>
          <p:nvPr>
            <p:ph idx="1"/>
          </p:nvPr>
        </p:nvSpPr>
        <p:spPr/>
        <p:txBody>
          <a:bodyPr>
            <a:normAutofit/>
          </a:bodyPr>
          <a:lstStyle/>
          <a:p>
            <a:r>
              <a:rPr lang="en-US" sz="3200" dirty="0"/>
              <a:t>Paul uses these verses as part of his case to explain that the whole world is guilty before God.</a:t>
            </a:r>
          </a:p>
          <a:p>
            <a:r>
              <a:rPr lang="en-US" sz="3200" dirty="0" smtClean="0"/>
              <a:t>See Romans </a:t>
            </a:r>
            <a:r>
              <a:rPr lang="en-US" sz="3200" dirty="0" smtClean="0">
                <a:solidFill>
                  <a:srgbClr val="FFFF00"/>
                </a:solidFill>
              </a:rPr>
              <a:t>3:9-12</a:t>
            </a:r>
            <a:r>
              <a:rPr lang="en-US" sz="3200" dirty="0" smtClean="0"/>
              <a:t>.</a:t>
            </a:r>
          </a:p>
        </p:txBody>
      </p:sp>
    </p:spTree>
    <p:extLst>
      <p:ext uri="{BB962C8B-B14F-4D97-AF65-F5344CB8AC3E}">
        <p14:creationId xmlns:p14="http://schemas.microsoft.com/office/powerpoint/2010/main" val="3111195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14:2-3</a:t>
            </a:r>
            <a:endParaRPr lang="en-US" dirty="0"/>
          </a:p>
        </p:txBody>
      </p:sp>
      <p:sp>
        <p:nvSpPr>
          <p:cNvPr id="3" name="Content Placeholder 2"/>
          <p:cNvSpPr>
            <a:spLocks noGrp="1"/>
          </p:cNvSpPr>
          <p:nvPr>
            <p:ph idx="1"/>
          </p:nvPr>
        </p:nvSpPr>
        <p:spPr/>
        <p:txBody>
          <a:bodyPr>
            <a:normAutofit/>
          </a:bodyPr>
          <a:lstStyle/>
          <a:p>
            <a:r>
              <a:rPr lang="en-US" sz="3200" dirty="0"/>
              <a:t>T</a:t>
            </a:r>
            <a:r>
              <a:rPr lang="en-US" sz="3200" dirty="0" smtClean="0"/>
              <a:t>he Bible’s starting point is not trying to prove God’s existence.</a:t>
            </a:r>
          </a:p>
          <a:p>
            <a:r>
              <a:rPr lang="en-US" sz="3200" dirty="0" smtClean="0"/>
              <a:t>God’s existence in the Bible is assumed.</a:t>
            </a:r>
          </a:p>
          <a:p>
            <a:r>
              <a:rPr lang="en-US" sz="3200" dirty="0" smtClean="0"/>
              <a:t>We are separated from him due to our own:</a:t>
            </a:r>
          </a:p>
          <a:p>
            <a:pPr lvl="1">
              <a:buClr>
                <a:srgbClr val="00B0F0"/>
              </a:buClr>
            </a:pPr>
            <a:r>
              <a:rPr lang="en-US" sz="3200" dirty="0">
                <a:solidFill>
                  <a:srgbClr val="00B0F0"/>
                </a:solidFill>
              </a:rPr>
              <a:t>L</a:t>
            </a:r>
            <a:r>
              <a:rPr lang="en-US" sz="3200" dirty="0" smtClean="0">
                <a:solidFill>
                  <a:srgbClr val="00B0F0"/>
                </a:solidFill>
              </a:rPr>
              <a:t>ack of faithfulness (at best)</a:t>
            </a:r>
          </a:p>
          <a:p>
            <a:pPr lvl="1">
              <a:buClr>
                <a:srgbClr val="00B0F0"/>
              </a:buClr>
            </a:pPr>
            <a:r>
              <a:rPr lang="en-US" sz="3200" dirty="0" smtClean="0">
                <a:solidFill>
                  <a:srgbClr val="00B0F0"/>
                </a:solidFill>
              </a:rPr>
              <a:t>Rebellion (at worst)</a:t>
            </a:r>
          </a:p>
        </p:txBody>
      </p:sp>
    </p:spTree>
    <p:extLst>
      <p:ext uri="{BB962C8B-B14F-4D97-AF65-F5344CB8AC3E}">
        <p14:creationId xmlns:p14="http://schemas.microsoft.com/office/powerpoint/2010/main" val="2220296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14:2-3</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Once you know God, it’s really hard to say, “No, God.” </a:t>
            </a:r>
          </a:p>
          <a:p>
            <a:r>
              <a:rPr lang="en-US" sz="3200" dirty="0" smtClean="0">
                <a:solidFill>
                  <a:srgbClr val="00B0F0"/>
                </a:solidFill>
              </a:rPr>
              <a:t>It’s even harder to imagine that there is no God.</a:t>
            </a:r>
            <a:endParaRPr lang="en-US" sz="3200" dirty="0"/>
          </a:p>
        </p:txBody>
      </p:sp>
    </p:spTree>
    <p:extLst>
      <p:ext uri="{BB962C8B-B14F-4D97-AF65-F5344CB8AC3E}">
        <p14:creationId xmlns:p14="http://schemas.microsoft.com/office/powerpoint/2010/main" val="26772159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14:4-6</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3665057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14:4-6</a:t>
            </a:r>
            <a:endParaRPr lang="en-US" dirty="0"/>
          </a:p>
        </p:txBody>
      </p:sp>
      <p:sp>
        <p:nvSpPr>
          <p:cNvPr id="3" name="Content Placeholder 2"/>
          <p:cNvSpPr>
            <a:spLocks noGrp="1"/>
          </p:cNvSpPr>
          <p:nvPr>
            <p:ph idx="1"/>
          </p:nvPr>
        </p:nvSpPr>
        <p:spPr>
          <a:xfrm>
            <a:off x="838200" y="1825625"/>
            <a:ext cx="6743249" cy="4351338"/>
          </a:xfrm>
        </p:spPr>
        <p:txBody>
          <a:bodyPr>
            <a:normAutofit/>
          </a:bodyPr>
          <a:lstStyle/>
          <a:p>
            <a:pPr marL="0" indent="0">
              <a:buNone/>
            </a:pPr>
            <a:r>
              <a:rPr lang="en-US" sz="3200" i="1" dirty="0">
                <a:solidFill>
                  <a:srgbClr val="00CC00"/>
                </a:solidFill>
              </a:rPr>
              <a:t>Sigmund Freud was quite correct to describe the religious </a:t>
            </a:r>
            <a:r>
              <a:rPr lang="en-US" sz="3200" i="1" dirty="0" smtClean="0">
                <a:solidFill>
                  <a:srgbClr val="00CC00"/>
                </a:solidFill>
              </a:rPr>
              <a:t>impulse … as </a:t>
            </a:r>
            <a:r>
              <a:rPr lang="en-US" sz="3200" i="1" dirty="0">
                <a:solidFill>
                  <a:srgbClr val="00CC00"/>
                </a:solidFill>
              </a:rPr>
              <a:t>essentially ineradicable until or unless the human species can conquer its fear of death and its tendency to wish-thinking</a:t>
            </a:r>
            <a:r>
              <a:rPr lang="en-US" sz="3200" i="1" dirty="0" smtClean="0">
                <a:solidFill>
                  <a:srgbClr val="00CC00"/>
                </a:solidFill>
              </a:rPr>
              <a:t>.</a:t>
            </a:r>
          </a:p>
          <a:p>
            <a:pPr marL="0" indent="0" algn="r">
              <a:buNone/>
            </a:pPr>
            <a:r>
              <a:rPr lang="en-US" sz="3200" i="1" dirty="0" smtClean="0">
                <a:solidFill>
                  <a:srgbClr val="00CC00"/>
                </a:solidFill>
              </a:rPr>
              <a:t>– Christopher Hitchens (1949-2011, in</a:t>
            </a:r>
            <a:r>
              <a:rPr lang="en-US" sz="3200" dirty="0" smtClean="0">
                <a:solidFill>
                  <a:srgbClr val="00CC00"/>
                </a:solidFill>
              </a:rPr>
              <a:t> God Is Not Great: How Religion Poisons Everything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1450" y="1690688"/>
            <a:ext cx="3772349" cy="4486275"/>
          </a:xfrm>
          <a:prstGeom prst="rect">
            <a:avLst/>
          </a:prstGeom>
        </p:spPr>
      </p:pic>
    </p:spTree>
    <p:extLst>
      <p:ext uri="{BB962C8B-B14F-4D97-AF65-F5344CB8AC3E}">
        <p14:creationId xmlns:p14="http://schemas.microsoft.com/office/powerpoint/2010/main" val="2262328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14:4-6</a:t>
            </a:r>
            <a:endParaRPr lang="en-US" dirty="0"/>
          </a:p>
        </p:txBody>
      </p:sp>
      <p:sp>
        <p:nvSpPr>
          <p:cNvPr id="3" name="Content Placeholder 2"/>
          <p:cNvSpPr>
            <a:spLocks noGrp="1"/>
          </p:cNvSpPr>
          <p:nvPr>
            <p:ph idx="1"/>
          </p:nvPr>
        </p:nvSpPr>
        <p:spPr>
          <a:xfrm>
            <a:off x="838200" y="1825625"/>
            <a:ext cx="7148513" cy="4351338"/>
          </a:xfrm>
        </p:spPr>
        <p:txBody>
          <a:bodyPr>
            <a:normAutofit/>
          </a:bodyPr>
          <a:lstStyle/>
          <a:p>
            <a:pPr marL="0" indent="0">
              <a:buNone/>
            </a:pPr>
            <a:r>
              <a:rPr lang="en-US" sz="3200" i="1" dirty="0" smtClean="0">
                <a:solidFill>
                  <a:srgbClr val="00CC00"/>
                </a:solidFill>
              </a:rPr>
              <a:t>When </a:t>
            </a:r>
            <a:r>
              <a:rPr lang="en-US" sz="3200" i="1" dirty="0">
                <a:solidFill>
                  <a:srgbClr val="00CC00"/>
                </a:solidFill>
              </a:rPr>
              <a:t>the growing individual finds that he is destined to remain a child for ever, that he can never do without protection against strange powers, he lends those powers the features belonging to the figure of his </a:t>
            </a:r>
            <a:r>
              <a:rPr lang="en-US" sz="3200" i="1" dirty="0" smtClean="0">
                <a:solidFill>
                  <a:srgbClr val="00CC00"/>
                </a:solidFill>
              </a:rPr>
              <a:t>father</a:t>
            </a:r>
            <a:r>
              <a:rPr lang="en-US" sz="3200" i="1" dirty="0">
                <a:solidFill>
                  <a:srgbClr val="00CC00"/>
                </a:solidFill>
              </a:rPr>
              <a:t> </a:t>
            </a:r>
            <a:r>
              <a:rPr lang="en-US" sz="3200" i="1" dirty="0" smtClean="0">
                <a:solidFill>
                  <a:srgbClr val="00CC00"/>
                </a:solidFill>
              </a:rPr>
              <a:t>… </a:t>
            </a:r>
          </a:p>
          <a:p>
            <a:pPr marL="0" indent="0" algn="r">
              <a:buNone/>
            </a:pPr>
            <a:r>
              <a:rPr lang="en-US" sz="3200" i="1" dirty="0" smtClean="0">
                <a:solidFill>
                  <a:srgbClr val="00CC00"/>
                </a:solidFill>
              </a:rPr>
              <a:t>– Sigmund Freud (1856-1939), </a:t>
            </a:r>
            <a:br>
              <a:rPr lang="en-US" sz="3200" i="1" dirty="0" smtClean="0">
                <a:solidFill>
                  <a:srgbClr val="00CC00"/>
                </a:solidFill>
              </a:rPr>
            </a:br>
            <a:r>
              <a:rPr lang="en-US" sz="3200" dirty="0" smtClean="0">
                <a:solidFill>
                  <a:srgbClr val="00CC00"/>
                </a:solidFill>
              </a:rPr>
              <a:t>The </a:t>
            </a:r>
            <a:r>
              <a:rPr lang="en-US" sz="3200" dirty="0">
                <a:solidFill>
                  <a:srgbClr val="00CC00"/>
                </a:solidFill>
              </a:rPr>
              <a:t>Future of an Illusion</a:t>
            </a:r>
            <a:r>
              <a:rPr lang="en-US" sz="3200" i="1" dirty="0">
                <a:solidFill>
                  <a:srgbClr val="00CC00"/>
                </a:solidFill>
              </a:rPr>
              <a:t>, </a:t>
            </a:r>
            <a:r>
              <a:rPr lang="en-US" sz="3200" i="1" dirty="0" smtClean="0">
                <a:solidFill>
                  <a:srgbClr val="00CC00"/>
                </a:solidFill>
              </a:rPr>
              <a:t>1929</a:t>
            </a:r>
            <a:r>
              <a:rPr lang="en-US" sz="3200" i="1" dirty="0">
                <a:solidFill>
                  <a:srgbClr val="00CC00"/>
                </a:solidFill>
              </a:rPr>
              <a:t/>
            </a:r>
            <a:br>
              <a:rPr lang="en-US" sz="3200" i="1" dirty="0">
                <a:solidFill>
                  <a:srgbClr val="00CC00"/>
                </a:solidFill>
              </a:rPr>
            </a:br>
            <a:endParaRPr lang="en-US" sz="3200" i="1" dirty="0" smtClean="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1066" y="1690688"/>
            <a:ext cx="3192734" cy="4486276"/>
          </a:xfrm>
          <a:prstGeom prst="rect">
            <a:avLst/>
          </a:prstGeom>
        </p:spPr>
      </p:pic>
    </p:spTree>
    <p:extLst>
      <p:ext uri="{BB962C8B-B14F-4D97-AF65-F5344CB8AC3E}">
        <p14:creationId xmlns:p14="http://schemas.microsoft.com/office/powerpoint/2010/main" val="39076580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14:4-6</a:t>
            </a:r>
            <a:endParaRPr lang="en-US" dirty="0"/>
          </a:p>
        </p:txBody>
      </p:sp>
      <p:sp>
        <p:nvSpPr>
          <p:cNvPr id="3" name="Content Placeholder 2"/>
          <p:cNvSpPr>
            <a:spLocks noGrp="1"/>
          </p:cNvSpPr>
          <p:nvPr>
            <p:ph idx="1"/>
          </p:nvPr>
        </p:nvSpPr>
        <p:spPr>
          <a:xfrm>
            <a:off x="838200" y="1825625"/>
            <a:ext cx="7091363" cy="4351338"/>
          </a:xfrm>
        </p:spPr>
        <p:txBody>
          <a:bodyPr>
            <a:normAutofit lnSpcReduction="10000"/>
          </a:bodyPr>
          <a:lstStyle/>
          <a:p>
            <a:pPr marL="0" indent="0">
              <a:buNone/>
            </a:pPr>
            <a:r>
              <a:rPr lang="en-US" sz="3200" i="1" dirty="0" smtClean="0">
                <a:solidFill>
                  <a:srgbClr val="00CC00"/>
                </a:solidFill>
              </a:rPr>
              <a:t>… he </a:t>
            </a:r>
            <a:r>
              <a:rPr lang="en-US" sz="3200" i="1" dirty="0">
                <a:solidFill>
                  <a:srgbClr val="00CC00"/>
                </a:solidFill>
              </a:rPr>
              <a:t>creates for himself the gods whom he dreads, whom he seeks to propitiate, and whom he nevertheless entrusts with his own protection. Thus his longing for a father is a motive identical with his need for protection against the consequences of his human weakness.</a:t>
            </a:r>
          </a:p>
          <a:p>
            <a:pPr marL="0" indent="0" algn="r">
              <a:buNone/>
            </a:pPr>
            <a:r>
              <a:rPr lang="en-US" sz="3200" i="1" dirty="0" smtClean="0">
                <a:solidFill>
                  <a:srgbClr val="00CC00"/>
                </a:solidFill>
              </a:rPr>
              <a:t>– Sigmund Freud (1856-1939), </a:t>
            </a:r>
            <a:br>
              <a:rPr lang="en-US" sz="3200" i="1" dirty="0" smtClean="0">
                <a:solidFill>
                  <a:srgbClr val="00CC00"/>
                </a:solidFill>
              </a:rPr>
            </a:br>
            <a:r>
              <a:rPr lang="en-US" sz="3200" dirty="0" smtClean="0">
                <a:solidFill>
                  <a:srgbClr val="00CC00"/>
                </a:solidFill>
              </a:rPr>
              <a:t>The </a:t>
            </a:r>
            <a:r>
              <a:rPr lang="en-US" sz="3200" dirty="0">
                <a:solidFill>
                  <a:srgbClr val="00CC00"/>
                </a:solidFill>
              </a:rPr>
              <a:t>Future of an Illusion</a:t>
            </a:r>
            <a:r>
              <a:rPr lang="en-US" sz="3200" i="1" dirty="0">
                <a:solidFill>
                  <a:srgbClr val="00CC00"/>
                </a:solidFill>
              </a:rPr>
              <a:t>, </a:t>
            </a:r>
            <a:r>
              <a:rPr lang="en-US" sz="3200" i="1" dirty="0" smtClean="0">
                <a:solidFill>
                  <a:srgbClr val="00CC00"/>
                </a:solidFill>
              </a:rPr>
              <a:t>1929</a:t>
            </a:r>
            <a:r>
              <a:rPr lang="en-US" sz="3200" i="1" dirty="0">
                <a:solidFill>
                  <a:srgbClr val="00CC00"/>
                </a:solidFill>
              </a:rPr>
              <a:t/>
            </a:r>
            <a:br>
              <a:rPr lang="en-US" sz="3200" i="1" dirty="0">
                <a:solidFill>
                  <a:srgbClr val="00CC00"/>
                </a:solidFill>
              </a:rPr>
            </a:br>
            <a:endParaRPr lang="en-US" sz="3200" i="1" dirty="0" smtClean="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1066" y="1690688"/>
            <a:ext cx="3192734" cy="4486276"/>
          </a:xfrm>
          <a:prstGeom prst="rect">
            <a:avLst/>
          </a:prstGeom>
        </p:spPr>
      </p:pic>
    </p:spTree>
    <p:extLst>
      <p:ext uri="{BB962C8B-B14F-4D97-AF65-F5344CB8AC3E}">
        <p14:creationId xmlns:p14="http://schemas.microsoft.com/office/powerpoint/2010/main" val="2254714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14:4-6</a:t>
            </a:r>
            <a:endParaRPr lang="en-US" dirty="0"/>
          </a:p>
        </p:txBody>
      </p:sp>
      <p:sp>
        <p:nvSpPr>
          <p:cNvPr id="3" name="Content Placeholder 2"/>
          <p:cNvSpPr>
            <a:spLocks noGrp="1"/>
          </p:cNvSpPr>
          <p:nvPr>
            <p:ph idx="1"/>
          </p:nvPr>
        </p:nvSpPr>
        <p:spPr/>
        <p:txBody>
          <a:bodyPr>
            <a:normAutofit/>
          </a:bodyPr>
          <a:lstStyle/>
          <a:p>
            <a:r>
              <a:rPr lang="en-US" sz="3200" dirty="0" smtClean="0"/>
              <a:t>According to this Psalm, the greater exercise in </a:t>
            </a:r>
            <a:r>
              <a:rPr lang="en-US" sz="3200" i="1" dirty="0" smtClean="0">
                <a:solidFill>
                  <a:srgbClr val="00B0F0"/>
                </a:solidFill>
              </a:rPr>
              <a:t>wish-thinking </a:t>
            </a:r>
            <a:r>
              <a:rPr lang="en-US" sz="3200" dirty="0" smtClean="0"/>
              <a:t>looks like atheism or related outlooks.</a:t>
            </a:r>
          </a:p>
          <a:p>
            <a:r>
              <a:rPr lang="en-US" sz="3200" dirty="0" smtClean="0"/>
              <a:t>Some people </a:t>
            </a:r>
            <a:r>
              <a:rPr lang="en-US" sz="3200" i="1" dirty="0" smtClean="0">
                <a:solidFill>
                  <a:srgbClr val="00B0F0"/>
                </a:solidFill>
              </a:rPr>
              <a:t>really wish </a:t>
            </a:r>
            <a:r>
              <a:rPr lang="en-US" sz="3200" dirty="0" smtClean="0"/>
              <a:t>that God was only for those who are less intelligent or more naïve than they are.</a:t>
            </a:r>
          </a:p>
          <a:p>
            <a:r>
              <a:rPr lang="en-US" sz="3200" dirty="0" smtClean="0"/>
              <a:t>Some people </a:t>
            </a:r>
            <a:r>
              <a:rPr lang="en-US" sz="3200" i="1" dirty="0" smtClean="0">
                <a:solidFill>
                  <a:srgbClr val="00B0F0"/>
                </a:solidFill>
              </a:rPr>
              <a:t>wish</a:t>
            </a:r>
            <a:r>
              <a:rPr lang="en-US" sz="3200" dirty="0" smtClean="0"/>
              <a:t> there would be no God to ever hold them accountable for their actions.</a:t>
            </a:r>
            <a:endParaRPr lang="en-US" sz="3200" dirty="0"/>
          </a:p>
        </p:txBody>
      </p:sp>
    </p:spTree>
    <p:extLst>
      <p:ext uri="{BB962C8B-B14F-4D97-AF65-F5344CB8AC3E}">
        <p14:creationId xmlns:p14="http://schemas.microsoft.com/office/powerpoint/2010/main" val="24112554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14:4-6</a:t>
            </a:r>
            <a:endParaRPr lang="en-US" dirty="0"/>
          </a:p>
        </p:txBody>
      </p:sp>
      <p:sp>
        <p:nvSpPr>
          <p:cNvPr id="3" name="Content Placeholder 2"/>
          <p:cNvSpPr>
            <a:spLocks noGrp="1"/>
          </p:cNvSpPr>
          <p:nvPr>
            <p:ph idx="1"/>
          </p:nvPr>
        </p:nvSpPr>
        <p:spPr/>
        <p:txBody>
          <a:bodyPr>
            <a:normAutofit/>
          </a:bodyPr>
          <a:lstStyle/>
          <a:p>
            <a:r>
              <a:rPr lang="en-US" sz="3200" dirty="0" smtClean="0"/>
              <a:t>It’s never a question of certain people </a:t>
            </a:r>
            <a:r>
              <a:rPr lang="en-US" sz="3200" dirty="0" smtClean="0">
                <a:solidFill>
                  <a:srgbClr val="00B0F0"/>
                </a:solidFill>
              </a:rPr>
              <a:t>(We) </a:t>
            </a:r>
            <a:r>
              <a:rPr lang="en-US" sz="3200" dirty="0" smtClean="0"/>
              <a:t>being better than others </a:t>
            </a:r>
            <a:r>
              <a:rPr lang="en-US" sz="3200" dirty="0" smtClean="0">
                <a:solidFill>
                  <a:srgbClr val="00B0F0"/>
                </a:solidFill>
              </a:rPr>
              <a:t>(They).</a:t>
            </a:r>
          </a:p>
          <a:p>
            <a:r>
              <a:rPr lang="en-US" sz="3200" dirty="0" smtClean="0"/>
              <a:t>David sees those who act as if God is irrelevant as those who will ultimately be put to shame.</a:t>
            </a:r>
          </a:p>
          <a:p>
            <a:r>
              <a:rPr lang="en-US" sz="3200" dirty="0" smtClean="0"/>
              <a:t>The </a:t>
            </a:r>
            <a:r>
              <a:rPr lang="en-US" sz="3200" dirty="0" smtClean="0">
                <a:solidFill>
                  <a:srgbClr val="00B0F0"/>
                </a:solidFill>
              </a:rPr>
              <a:t>righteous</a:t>
            </a:r>
            <a:r>
              <a:rPr lang="en-US" sz="3200" dirty="0" smtClean="0"/>
              <a:t> are those who take refuge in God.</a:t>
            </a:r>
            <a:endParaRPr lang="en-US" sz="3200" dirty="0"/>
          </a:p>
        </p:txBody>
      </p:sp>
    </p:spTree>
    <p:extLst>
      <p:ext uri="{BB962C8B-B14F-4D97-AF65-F5344CB8AC3E}">
        <p14:creationId xmlns:p14="http://schemas.microsoft.com/office/powerpoint/2010/main" val="15386414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14:7</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708576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14:7</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Salvation</a:t>
            </a:r>
            <a:r>
              <a:rPr lang="en-US" sz="3200" dirty="0" smtClean="0"/>
              <a:t> = safety, rescue, deliverance</a:t>
            </a:r>
          </a:p>
          <a:p>
            <a:r>
              <a:rPr lang="en-US" sz="3200" dirty="0" smtClean="0"/>
              <a:t>In Hebrew</a:t>
            </a:r>
            <a:r>
              <a:rPr lang="en-US" sz="3200" i="1" dirty="0" smtClean="0"/>
              <a:t> </a:t>
            </a:r>
            <a:r>
              <a:rPr lang="en-US" sz="3200" dirty="0" smtClean="0"/>
              <a:t>it is </a:t>
            </a:r>
            <a:r>
              <a:rPr lang="en-US" sz="3200" i="1" dirty="0" err="1" smtClean="0">
                <a:solidFill>
                  <a:srgbClr val="00B0F0"/>
                </a:solidFill>
              </a:rPr>
              <a:t>yeshuah</a:t>
            </a:r>
            <a:r>
              <a:rPr lang="en-US" sz="3200" i="1" dirty="0" smtClean="0">
                <a:solidFill>
                  <a:srgbClr val="00B0F0"/>
                </a:solidFill>
              </a:rPr>
              <a:t>, </a:t>
            </a:r>
            <a:r>
              <a:rPr lang="en-US" sz="3200" dirty="0" smtClean="0"/>
              <a:t>directly connected to the Hebrew name of Jesus.</a:t>
            </a:r>
          </a:p>
          <a:p>
            <a:r>
              <a:rPr lang="en-US" sz="3200" dirty="0" smtClean="0"/>
              <a:t>Also see the repeating refrain is Psalms </a:t>
            </a:r>
            <a:r>
              <a:rPr lang="en-US" sz="3200" dirty="0" smtClean="0">
                <a:solidFill>
                  <a:srgbClr val="FFFF00"/>
                </a:solidFill>
              </a:rPr>
              <a:t>42-43</a:t>
            </a:r>
            <a:r>
              <a:rPr lang="en-US" sz="3200" dirty="0" smtClean="0"/>
              <a:t>.</a:t>
            </a:r>
          </a:p>
          <a:p>
            <a:endParaRPr lang="en-US" sz="3200" dirty="0"/>
          </a:p>
        </p:txBody>
      </p:sp>
    </p:spTree>
    <p:extLst>
      <p:ext uri="{BB962C8B-B14F-4D97-AF65-F5344CB8AC3E}">
        <p14:creationId xmlns:p14="http://schemas.microsoft.com/office/powerpoint/2010/main" val="6073851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14:7</a:t>
            </a:r>
            <a:endParaRPr lang="en-US" dirty="0"/>
          </a:p>
        </p:txBody>
      </p:sp>
      <p:sp>
        <p:nvSpPr>
          <p:cNvPr id="3" name="Content Placeholder 2"/>
          <p:cNvSpPr>
            <a:spLocks noGrp="1"/>
          </p:cNvSpPr>
          <p:nvPr>
            <p:ph idx="1"/>
          </p:nvPr>
        </p:nvSpPr>
        <p:spPr/>
        <p:txBody>
          <a:bodyPr>
            <a:normAutofit/>
          </a:bodyPr>
          <a:lstStyle/>
          <a:p>
            <a:r>
              <a:rPr lang="en-US" sz="3200" dirty="0"/>
              <a:t>The </a:t>
            </a:r>
            <a:r>
              <a:rPr lang="en-US" sz="3200" dirty="0" smtClean="0"/>
              <a:t>final verse </a:t>
            </a:r>
            <a:r>
              <a:rPr lang="en-US" sz="3200" dirty="0"/>
              <a:t>of this psalm </a:t>
            </a:r>
            <a:r>
              <a:rPr lang="en-US" sz="3200" dirty="0" smtClean="0"/>
              <a:t>is </a:t>
            </a:r>
            <a:r>
              <a:rPr lang="en-US" sz="3200" dirty="0"/>
              <a:t>an encouragement </a:t>
            </a:r>
            <a:r>
              <a:rPr lang="en-US" sz="3200" dirty="0" smtClean="0"/>
              <a:t>for us to turn to the Lord and remain faithful. </a:t>
            </a:r>
          </a:p>
          <a:p>
            <a:r>
              <a:rPr lang="en-US" sz="3200" dirty="0" smtClean="0"/>
              <a:t>The world may well be wicked</a:t>
            </a:r>
            <a:r>
              <a:rPr lang="en-US" sz="3200" dirty="0"/>
              <a:t> </a:t>
            </a:r>
            <a:r>
              <a:rPr lang="en-US" sz="3200" dirty="0" smtClean="0"/>
              <a:t>– or in denial about God.</a:t>
            </a:r>
          </a:p>
        </p:txBody>
      </p:sp>
    </p:spTree>
    <p:extLst>
      <p:ext uri="{BB962C8B-B14F-4D97-AF65-F5344CB8AC3E}">
        <p14:creationId xmlns:p14="http://schemas.microsoft.com/office/powerpoint/2010/main" val="11393694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FFFF00"/>
                </a:solidFill>
              </a:rPr>
              <a:t>Psalm </a:t>
            </a:r>
            <a:r>
              <a:rPr lang="en-US" dirty="0" smtClean="0">
                <a:solidFill>
                  <a:srgbClr val="FFFF00"/>
                </a:solidFill>
              </a:rPr>
              <a:t>14:7</a:t>
            </a:r>
            <a:endParaRPr lang="en-US" dirty="0"/>
          </a:p>
        </p:txBody>
      </p:sp>
      <p:sp>
        <p:nvSpPr>
          <p:cNvPr id="3" name="Content Placeholder 2"/>
          <p:cNvSpPr>
            <a:spLocks noGrp="1"/>
          </p:cNvSpPr>
          <p:nvPr>
            <p:ph idx="1"/>
          </p:nvPr>
        </p:nvSpPr>
        <p:spPr/>
        <p:txBody>
          <a:bodyPr>
            <a:normAutofit/>
          </a:bodyPr>
          <a:lstStyle/>
          <a:p>
            <a:r>
              <a:rPr lang="en-US" sz="3200" dirty="0" smtClean="0"/>
              <a:t>We may feel that God </a:t>
            </a:r>
            <a:r>
              <a:rPr lang="en-US" sz="3200" dirty="0"/>
              <a:t>has nothing at all to offer</a:t>
            </a:r>
            <a:r>
              <a:rPr lang="en-US" sz="3200" dirty="0" smtClean="0"/>
              <a:t>.</a:t>
            </a:r>
          </a:p>
          <a:p>
            <a:r>
              <a:rPr lang="en-US" sz="3200" dirty="0"/>
              <a:t>We may be tempted to reject </a:t>
            </a:r>
            <a:r>
              <a:rPr lang="en-US" sz="3200" dirty="0" smtClean="0"/>
              <a:t>God </a:t>
            </a:r>
            <a:r>
              <a:rPr lang="en-US" sz="3200" dirty="0"/>
              <a:t>to be like the world.</a:t>
            </a:r>
          </a:p>
          <a:p>
            <a:r>
              <a:rPr lang="en-US" sz="3200" dirty="0" smtClean="0"/>
              <a:t>But to </a:t>
            </a:r>
            <a:r>
              <a:rPr lang="en-US" sz="3200" dirty="0"/>
              <a:t>do so would make us all fools.</a:t>
            </a:r>
          </a:p>
          <a:p>
            <a:r>
              <a:rPr lang="en-US" sz="3200" dirty="0" smtClean="0">
                <a:solidFill>
                  <a:srgbClr val="FFFF00"/>
                </a:solidFill>
              </a:rPr>
              <a:t>Psalm </a:t>
            </a:r>
            <a:r>
              <a:rPr lang="en-US" sz="3200" dirty="0">
                <a:solidFill>
                  <a:srgbClr val="FFFF00"/>
                </a:solidFill>
              </a:rPr>
              <a:t>14 </a:t>
            </a:r>
            <a:r>
              <a:rPr lang="en-US" sz="3200" dirty="0" smtClean="0"/>
              <a:t>warns </a:t>
            </a:r>
            <a:r>
              <a:rPr lang="en-US" sz="3200" dirty="0"/>
              <a:t>us </a:t>
            </a:r>
            <a:r>
              <a:rPr lang="en-US" sz="3200" dirty="0" smtClean="0"/>
              <a:t>not to give in to this </a:t>
            </a:r>
            <a:r>
              <a:rPr lang="en-US" sz="3200" dirty="0"/>
              <a:t>temptation.</a:t>
            </a:r>
          </a:p>
        </p:txBody>
      </p:sp>
    </p:spTree>
    <p:extLst>
      <p:ext uri="{BB962C8B-B14F-4D97-AF65-F5344CB8AC3E}">
        <p14:creationId xmlns:p14="http://schemas.microsoft.com/office/powerpoint/2010/main" val="3943944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endParaRPr lang="en-US" sz="3200" dirty="0">
              <a:solidFill>
                <a:srgbClr val="00CC00"/>
              </a:solidFill>
            </a:endParaRPr>
          </a:p>
        </p:txBody>
      </p:sp>
    </p:spTree>
    <p:extLst>
      <p:ext uri="{BB962C8B-B14F-4D97-AF65-F5344CB8AC3E}">
        <p14:creationId xmlns:p14="http://schemas.microsoft.com/office/powerpoint/2010/main" val="3505197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r>
              <a:rPr lang="en-US" sz="3200" dirty="0">
                <a:solidFill>
                  <a:srgbClr val="00CC00"/>
                </a:solidFill>
              </a:rPr>
              <a:t>Once you know God, it’s really hard to say, “No, God.” </a:t>
            </a:r>
          </a:p>
          <a:p>
            <a:r>
              <a:rPr lang="en-US" sz="3200" dirty="0">
                <a:solidFill>
                  <a:srgbClr val="00CC00"/>
                </a:solidFill>
              </a:rPr>
              <a:t>It’s even harder to imagine that there is no God.</a:t>
            </a:r>
          </a:p>
          <a:p>
            <a:endParaRPr lang="en-US" sz="3200" dirty="0">
              <a:solidFill>
                <a:srgbClr val="00CC00"/>
              </a:solidFill>
            </a:endParaRPr>
          </a:p>
        </p:txBody>
      </p:sp>
    </p:spTree>
    <p:extLst>
      <p:ext uri="{BB962C8B-B14F-4D97-AF65-F5344CB8AC3E}">
        <p14:creationId xmlns:p14="http://schemas.microsoft.com/office/powerpoint/2010/main" val="2093807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r>
              <a:rPr lang="en-US" sz="3200" dirty="0" smtClean="0"/>
              <a:t>Christians face challenges on a couple of different fronts.</a:t>
            </a:r>
          </a:p>
          <a:p>
            <a:r>
              <a:rPr lang="en-US" sz="3200" dirty="0" smtClean="0"/>
              <a:t>First of all, we live in a time and culture much like that of the early church, in which the message of the gospel is despised.</a:t>
            </a:r>
          </a:p>
        </p:txBody>
      </p:sp>
    </p:spTree>
    <p:extLst>
      <p:ext uri="{BB962C8B-B14F-4D97-AF65-F5344CB8AC3E}">
        <p14:creationId xmlns:p14="http://schemas.microsoft.com/office/powerpoint/2010/main" val="4190180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00CC00"/>
                </a:solidFill>
              </a:rPr>
              <a:t>Conclusions </a:t>
            </a:r>
            <a:endParaRPr lang="en-US" dirty="0"/>
          </a:p>
        </p:txBody>
      </p:sp>
      <p:sp>
        <p:nvSpPr>
          <p:cNvPr id="3" name="Content Placeholder 2"/>
          <p:cNvSpPr>
            <a:spLocks noGrp="1"/>
          </p:cNvSpPr>
          <p:nvPr>
            <p:ph idx="1"/>
          </p:nvPr>
        </p:nvSpPr>
        <p:spPr>
          <a:xfrm>
            <a:off x="3929063" y="1690688"/>
            <a:ext cx="7424737" cy="4351338"/>
          </a:xfrm>
        </p:spPr>
        <p:txBody>
          <a:bodyPr>
            <a:normAutofit/>
          </a:bodyPr>
          <a:lstStyle/>
          <a:p>
            <a:pPr marL="0" indent="0">
              <a:buNone/>
            </a:pPr>
            <a:r>
              <a:rPr lang="en-US" sz="3200" dirty="0" smtClean="0">
                <a:solidFill>
                  <a:srgbClr val="00CC00"/>
                </a:solidFill>
              </a:rPr>
              <a:t>For </a:t>
            </a:r>
            <a:r>
              <a:rPr lang="en-US" sz="3200" dirty="0">
                <a:solidFill>
                  <a:srgbClr val="00CC00"/>
                </a:solidFill>
              </a:rPr>
              <a:t>Buddhists, the universe has no first cause and hence no creator, nor can there be such a thing as a permanent, primordially pure being</a:t>
            </a:r>
            <a:r>
              <a:rPr lang="en-US" sz="3200" dirty="0" smtClean="0">
                <a:solidFill>
                  <a:srgbClr val="00CC00"/>
                </a:solidFill>
              </a:rPr>
              <a:t>.</a:t>
            </a:r>
          </a:p>
          <a:p>
            <a:pPr marL="0" indent="0" algn="r">
              <a:buNone/>
            </a:pPr>
            <a:r>
              <a:rPr lang="en-US" sz="3200" i="1" dirty="0" smtClean="0">
                <a:solidFill>
                  <a:srgbClr val="00CC00"/>
                </a:solidFill>
              </a:rPr>
              <a:t>– The Dalai Lama, “Buddhism </a:t>
            </a:r>
            <a:r>
              <a:rPr lang="en-US" sz="3200" i="1" dirty="0">
                <a:solidFill>
                  <a:srgbClr val="00CC00"/>
                </a:solidFill>
              </a:rPr>
              <a:t>and Other Religions”, in </a:t>
            </a:r>
            <a:r>
              <a:rPr lang="en-US" sz="3200" dirty="0">
                <a:solidFill>
                  <a:srgbClr val="00CC00"/>
                </a:solidFill>
              </a:rPr>
              <a:t>Philosophy of Religion: Selected Readings</a:t>
            </a:r>
            <a:endParaRPr lang="en-US" sz="3200" dirty="0" smtClean="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2914955" cy="4345274"/>
          </a:xfrm>
          <a:prstGeom prst="rect">
            <a:avLst/>
          </a:prstGeom>
        </p:spPr>
      </p:pic>
    </p:spTree>
    <p:extLst>
      <p:ext uri="{BB962C8B-B14F-4D97-AF65-F5344CB8AC3E}">
        <p14:creationId xmlns:p14="http://schemas.microsoft.com/office/powerpoint/2010/main" val="29827447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00CC00"/>
                </a:solidFill>
              </a:rPr>
              <a:t>Conclusions </a:t>
            </a:r>
            <a:endParaRPr lang="en-US" dirty="0"/>
          </a:p>
        </p:txBody>
      </p:sp>
      <p:sp>
        <p:nvSpPr>
          <p:cNvPr id="3" name="Content Placeholder 2"/>
          <p:cNvSpPr>
            <a:spLocks noGrp="1"/>
          </p:cNvSpPr>
          <p:nvPr>
            <p:ph idx="1"/>
          </p:nvPr>
        </p:nvSpPr>
        <p:spPr>
          <a:xfrm>
            <a:off x="838200" y="1690688"/>
            <a:ext cx="7162800" cy="4351338"/>
          </a:xfrm>
        </p:spPr>
        <p:txBody>
          <a:bodyPr>
            <a:normAutofit/>
          </a:bodyPr>
          <a:lstStyle/>
          <a:p>
            <a:pPr marL="0" indent="0">
              <a:buNone/>
            </a:pPr>
            <a:r>
              <a:rPr lang="en-US" sz="3200" i="1" dirty="0" smtClean="0">
                <a:solidFill>
                  <a:srgbClr val="00CC00"/>
                </a:solidFill>
              </a:rPr>
              <a:t>I'm </a:t>
            </a:r>
            <a:r>
              <a:rPr lang="en-US" sz="3200" i="1" dirty="0">
                <a:solidFill>
                  <a:srgbClr val="00CC00"/>
                </a:solidFill>
              </a:rPr>
              <a:t>probably 20 percent atheist and 80 percent agnostic. I don't think anyone really knows. You'll either find out or not when you get there, until then there's no point thinking about it</a:t>
            </a:r>
            <a:r>
              <a:rPr lang="en-US" sz="3200" i="1" dirty="0" smtClean="0">
                <a:solidFill>
                  <a:srgbClr val="00CC00"/>
                </a:solidFill>
              </a:rPr>
              <a:t>.</a:t>
            </a:r>
          </a:p>
          <a:p>
            <a:pPr marL="0" indent="0" algn="r">
              <a:buNone/>
            </a:pPr>
            <a:r>
              <a:rPr lang="en-US" sz="3200" i="1" dirty="0" smtClean="0">
                <a:solidFill>
                  <a:srgbClr val="00CC00"/>
                </a:solidFill>
              </a:rPr>
              <a:t>― Brad Pitt, </a:t>
            </a:r>
            <a:r>
              <a:rPr lang="en-US" sz="3200" dirty="0" smtClean="0">
                <a:solidFill>
                  <a:srgbClr val="00CC00"/>
                </a:solidFill>
              </a:rPr>
              <a:t>NY Daily News</a:t>
            </a:r>
            <a:r>
              <a:rPr lang="en-US" sz="3200" i="1" dirty="0" smtClean="0">
                <a:solidFill>
                  <a:srgbClr val="00CC00"/>
                </a:solidFill>
              </a:rPr>
              <a:t>, </a:t>
            </a:r>
            <a:br>
              <a:rPr lang="en-US" sz="3200" i="1" dirty="0" smtClean="0">
                <a:solidFill>
                  <a:srgbClr val="00CC00"/>
                </a:solidFill>
              </a:rPr>
            </a:br>
            <a:r>
              <a:rPr lang="en-US" sz="3200" i="1" dirty="0" smtClean="0">
                <a:solidFill>
                  <a:srgbClr val="00CC00"/>
                </a:solidFill>
              </a:rPr>
              <a:t>July </a:t>
            </a:r>
            <a:r>
              <a:rPr lang="en-US" sz="3200" i="1" dirty="0">
                <a:solidFill>
                  <a:srgbClr val="00CC00"/>
                </a:solidFill>
              </a:rPr>
              <a:t>23, </a:t>
            </a:r>
            <a:r>
              <a:rPr lang="en-US" sz="3200" i="1" dirty="0" smtClean="0">
                <a:solidFill>
                  <a:srgbClr val="00CC00"/>
                </a:solidFill>
              </a:rPr>
              <a:t>2009</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3252" y="1690688"/>
            <a:ext cx="2154297" cy="4351338"/>
          </a:xfrm>
          <a:prstGeom prst="rect">
            <a:avLst/>
          </a:prstGeom>
        </p:spPr>
      </p:pic>
    </p:spTree>
    <p:extLst>
      <p:ext uri="{BB962C8B-B14F-4D97-AF65-F5344CB8AC3E}">
        <p14:creationId xmlns:p14="http://schemas.microsoft.com/office/powerpoint/2010/main" val="11402451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a:solidFill>
                  <a:srgbClr val="00CC00"/>
                </a:solidFill>
              </a:rPr>
              <a:t>Conclusions </a:t>
            </a:r>
            <a:endParaRPr lang="en-US" dirty="0"/>
          </a:p>
        </p:txBody>
      </p:sp>
      <p:sp>
        <p:nvSpPr>
          <p:cNvPr id="3" name="Content Placeholder 2"/>
          <p:cNvSpPr>
            <a:spLocks noGrp="1"/>
          </p:cNvSpPr>
          <p:nvPr>
            <p:ph idx="1"/>
          </p:nvPr>
        </p:nvSpPr>
        <p:spPr>
          <a:xfrm>
            <a:off x="5324476" y="1825625"/>
            <a:ext cx="6029324" cy="4351338"/>
          </a:xfrm>
        </p:spPr>
        <p:txBody>
          <a:bodyPr>
            <a:normAutofit/>
          </a:bodyPr>
          <a:lstStyle/>
          <a:p>
            <a:pPr marL="0" indent="0">
              <a:buNone/>
            </a:pPr>
            <a:r>
              <a:rPr lang="en-US" sz="3200" i="1" dirty="0" smtClean="0">
                <a:solidFill>
                  <a:srgbClr val="00CC00"/>
                </a:solidFill>
              </a:rPr>
              <a:t>I </a:t>
            </a:r>
            <a:r>
              <a:rPr lang="en-US" sz="3200" i="1" dirty="0">
                <a:solidFill>
                  <a:srgbClr val="00CC00"/>
                </a:solidFill>
              </a:rPr>
              <a:t>cannot know for certain but I think God is very improbable, and I live my life on the assumption that he is not there</a:t>
            </a:r>
            <a:r>
              <a:rPr lang="en-US" sz="3200" i="1" dirty="0" smtClean="0">
                <a:solidFill>
                  <a:srgbClr val="00CC00"/>
                </a:solidFill>
              </a:rPr>
              <a:t>.</a:t>
            </a:r>
            <a:endParaRPr lang="en-US" sz="3200" i="1" dirty="0">
              <a:solidFill>
                <a:srgbClr val="00CC00"/>
              </a:solidFill>
            </a:endParaRPr>
          </a:p>
          <a:p>
            <a:pPr marL="0" indent="0" algn="r">
              <a:buNone/>
            </a:pPr>
            <a:r>
              <a:rPr lang="en-US" sz="3200" i="1" dirty="0">
                <a:solidFill>
                  <a:srgbClr val="00CC00"/>
                </a:solidFill>
              </a:rPr>
              <a:t>― Richard Dawkins</a:t>
            </a:r>
            <a:r>
              <a:rPr lang="en-US" sz="3200" i="1" dirty="0" smtClean="0">
                <a:solidFill>
                  <a:srgbClr val="00CC00"/>
                </a:solidFill>
              </a:rPr>
              <a:t>, </a:t>
            </a:r>
            <a:br>
              <a:rPr lang="en-US" sz="3200" i="1" dirty="0" smtClean="0">
                <a:solidFill>
                  <a:srgbClr val="00CC00"/>
                </a:solidFill>
              </a:rPr>
            </a:br>
            <a:r>
              <a:rPr lang="en-US" sz="3200" i="1" dirty="0" smtClean="0">
                <a:solidFill>
                  <a:srgbClr val="00CC00"/>
                </a:solidFill>
              </a:rPr>
              <a:t>in </a:t>
            </a:r>
            <a:r>
              <a:rPr lang="en-US" sz="3200" dirty="0">
                <a:solidFill>
                  <a:srgbClr val="00CC00"/>
                </a:solidFill>
              </a:rPr>
              <a:t>The God Delusion </a:t>
            </a:r>
            <a:endParaRPr lang="en-US" sz="3200" dirty="0" smtClean="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4010025" cy="4010025"/>
          </a:xfrm>
          <a:prstGeom prst="rect">
            <a:avLst/>
          </a:prstGeom>
        </p:spPr>
      </p:pic>
    </p:spTree>
    <p:extLst>
      <p:ext uri="{BB962C8B-B14F-4D97-AF65-F5344CB8AC3E}">
        <p14:creationId xmlns:p14="http://schemas.microsoft.com/office/powerpoint/2010/main" val="12590498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r>
              <a:rPr lang="en-US" sz="3200" dirty="0" smtClean="0"/>
              <a:t>So there we have one view that challenges the gospel.</a:t>
            </a:r>
          </a:p>
          <a:p>
            <a:r>
              <a:rPr lang="en-US" sz="3200" dirty="0" smtClean="0"/>
              <a:t>Simultaneously, we see that Paul was right, the whole world is guilty before God – and that includes us.</a:t>
            </a:r>
          </a:p>
          <a:p>
            <a:r>
              <a:rPr lang="en-US" sz="3200" dirty="0" smtClean="0"/>
              <a:t>We need a Savior every bit as much as the rest of the world.</a:t>
            </a:r>
          </a:p>
        </p:txBody>
      </p:sp>
    </p:spTree>
    <p:extLst>
      <p:ext uri="{BB962C8B-B14F-4D97-AF65-F5344CB8AC3E}">
        <p14:creationId xmlns:p14="http://schemas.microsoft.com/office/powerpoint/2010/main" val="2757531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r>
              <a:rPr lang="en-US" sz="3200" dirty="0"/>
              <a:t>The solution God provides </a:t>
            </a:r>
            <a:r>
              <a:rPr lang="en-US" sz="3200" dirty="0" smtClean="0"/>
              <a:t>is good for all.</a:t>
            </a:r>
            <a:endParaRPr lang="en-US" sz="3200" dirty="0"/>
          </a:p>
          <a:p>
            <a:r>
              <a:rPr lang="en-US" sz="3200" dirty="0"/>
              <a:t>See Paul’s later words in </a:t>
            </a:r>
            <a:r>
              <a:rPr lang="en-US" sz="3200" dirty="0">
                <a:solidFill>
                  <a:srgbClr val="FFFF00"/>
                </a:solidFill>
              </a:rPr>
              <a:t>Romans 3:21-26</a:t>
            </a:r>
            <a:r>
              <a:rPr lang="en-US" sz="3200" dirty="0"/>
              <a:t>.</a:t>
            </a:r>
          </a:p>
        </p:txBody>
      </p:sp>
    </p:spTree>
    <p:extLst>
      <p:ext uri="{BB962C8B-B14F-4D97-AF65-F5344CB8AC3E}">
        <p14:creationId xmlns:p14="http://schemas.microsoft.com/office/powerpoint/2010/main" val="993043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r>
              <a:rPr lang="en-US" sz="3200" dirty="0" smtClean="0"/>
              <a:t>God is more than a judge, more than a creator and more than a father figure.</a:t>
            </a:r>
          </a:p>
          <a:p>
            <a:r>
              <a:rPr lang="en-US" sz="3200" dirty="0" smtClean="0"/>
              <a:t>And you are made in His image, made to enjoy him deeply and forever. </a:t>
            </a:r>
          </a:p>
        </p:txBody>
      </p:sp>
    </p:spTree>
    <p:extLst>
      <p:ext uri="{BB962C8B-B14F-4D97-AF65-F5344CB8AC3E}">
        <p14:creationId xmlns:p14="http://schemas.microsoft.com/office/powerpoint/2010/main" val="3981483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Is No God </a:t>
            </a:r>
            <a:r>
              <a:rPr lang="en-US" dirty="0" smtClean="0"/>
              <a:t>    </a:t>
            </a:r>
            <a:r>
              <a:rPr lang="en-US" dirty="0" smtClean="0">
                <a:solidFill>
                  <a:srgbClr val="00CC00"/>
                </a:solidFill>
              </a:rPr>
              <a:t>Conclusions </a:t>
            </a:r>
            <a:endParaRPr lang="en-US" dirty="0"/>
          </a:p>
        </p:txBody>
      </p:sp>
      <p:sp>
        <p:nvSpPr>
          <p:cNvPr id="3" name="Content Placeholder 2"/>
          <p:cNvSpPr>
            <a:spLocks noGrp="1"/>
          </p:cNvSpPr>
          <p:nvPr>
            <p:ph idx="1"/>
          </p:nvPr>
        </p:nvSpPr>
        <p:spPr/>
        <p:txBody>
          <a:bodyPr>
            <a:normAutofit/>
          </a:bodyPr>
          <a:lstStyle/>
          <a:p>
            <a:r>
              <a:rPr lang="en-US" sz="3200" dirty="0" smtClean="0"/>
              <a:t>Jesus, though fully God, loved </a:t>
            </a:r>
            <a:r>
              <a:rPr lang="en-US" sz="3200" dirty="0"/>
              <a:t>you enough to die for you, even when you were in </a:t>
            </a:r>
            <a:r>
              <a:rPr lang="en-US" sz="3200" dirty="0" smtClean="0"/>
              <a:t>complete </a:t>
            </a:r>
            <a:r>
              <a:rPr lang="en-US" sz="3200" dirty="0"/>
              <a:t>rebellion against him.</a:t>
            </a:r>
          </a:p>
          <a:p>
            <a:r>
              <a:rPr lang="en-US" sz="3200" dirty="0"/>
              <a:t>Don’t be a fool.  Trust Jesus.</a:t>
            </a:r>
          </a:p>
          <a:p>
            <a:endParaRPr lang="en-US" sz="3200" dirty="0"/>
          </a:p>
        </p:txBody>
      </p:sp>
    </p:spTree>
    <p:extLst>
      <p:ext uri="{BB962C8B-B14F-4D97-AF65-F5344CB8AC3E}">
        <p14:creationId xmlns:p14="http://schemas.microsoft.com/office/powerpoint/2010/main" val="2768402150"/>
      </p:ext>
    </p:extLst>
  </p:cSld>
  <p:clrMapOvr>
    <a:masterClrMapping/>
  </p:clrMapOvr>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Sunday Morning</Template>
  <TotalTime>9830</TotalTime>
  <Words>1485</Words>
  <Application>Microsoft Office PowerPoint</Application>
  <PresentationFormat>Widescreen</PresentationFormat>
  <Paragraphs>118</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Sunday Morning</vt:lpstr>
      <vt:lpstr>There Is No God</vt:lpstr>
      <vt:lpstr>There Is No God     Introduction</vt:lpstr>
      <vt:lpstr>There Is No God     Introduction</vt:lpstr>
      <vt:lpstr>There Is No God     Introduction</vt:lpstr>
      <vt:lpstr>There Is No God     Introduction</vt:lpstr>
      <vt:lpstr>There Is No God     Introduction</vt:lpstr>
      <vt:lpstr>There Is No God     Introduction</vt:lpstr>
      <vt:lpstr>There Is No God     Introduction</vt:lpstr>
      <vt:lpstr>There Is No God     Introduction</vt:lpstr>
      <vt:lpstr>There Is No God     Psalm 14</vt:lpstr>
      <vt:lpstr>There Is No God     Psalm 14</vt:lpstr>
      <vt:lpstr>There Is No God     Psalm 14:1</vt:lpstr>
      <vt:lpstr>There Is No God     Psalm 14:1</vt:lpstr>
      <vt:lpstr>There Is No God     Psalm 14:1</vt:lpstr>
      <vt:lpstr>There Is No God     Psalm 14:1</vt:lpstr>
      <vt:lpstr>There Is No God     Psalm 14:1</vt:lpstr>
      <vt:lpstr>There Is No God     Psalm 14:1</vt:lpstr>
      <vt:lpstr>There Is No God     Psalm 14:1</vt:lpstr>
      <vt:lpstr>There Is No God     Psalm 14:2-3</vt:lpstr>
      <vt:lpstr>There Is No God     Psalm 14:2-3</vt:lpstr>
      <vt:lpstr>There Is No God     Psalm 14:2-3</vt:lpstr>
      <vt:lpstr>There Is No God     Psalm 14:2-3</vt:lpstr>
      <vt:lpstr>There Is No God     Psalm 14:4-6</vt:lpstr>
      <vt:lpstr>There Is No God     Psalm 14:4-6</vt:lpstr>
      <vt:lpstr>There Is No God     Psalm 14:4-6</vt:lpstr>
      <vt:lpstr>There Is No God     Psalm 14:4-6</vt:lpstr>
      <vt:lpstr>There Is No God     Psalm 14:4-6</vt:lpstr>
      <vt:lpstr>There Is No God     Psalm 14:4-6</vt:lpstr>
      <vt:lpstr>There Is No God     Psalm 14:7</vt:lpstr>
      <vt:lpstr>There Is No God     Psalm 14:7</vt:lpstr>
      <vt:lpstr>There Is No God     Psalm 14:7</vt:lpstr>
      <vt:lpstr>There Is No God     Psalm 14:7</vt:lpstr>
      <vt:lpstr>There Is No God     Conclusions </vt:lpstr>
      <vt:lpstr>There Is No God     Conclusions </vt:lpstr>
      <vt:lpstr>There Is No God     Conclusions </vt:lpstr>
      <vt:lpstr>There Is No God     Conclusions </vt:lpstr>
      <vt:lpstr>There Is No God     Conclusions </vt:lpstr>
      <vt:lpstr>There Is No God     Conclusions </vt:lpstr>
      <vt:lpstr>There Is No God     Conclusions </vt:lpstr>
      <vt:lpstr>There Is No God     Conclusions </vt:lpstr>
      <vt:lpstr>There Is No God     Conclusions </vt:lpstr>
      <vt:lpstr>There Is No God     Conclusions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141</cp:revision>
  <dcterms:created xsi:type="dcterms:W3CDTF">2015-04-22T20:07:22Z</dcterms:created>
  <dcterms:modified xsi:type="dcterms:W3CDTF">2015-05-11T01:55:46Z</dcterms:modified>
</cp:coreProperties>
</file>