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344" r:id="rId4"/>
    <p:sldId id="373" r:id="rId5"/>
    <p:sldId id="348" r:id="rId6"/>
    <p:sldId id="353" r:id="rId7"/>
    <p:sldId id="349" r:id="rId8"/>
    <p:sldId id="265" r:id="rId9"/>
    <p:sldId id="326" r:id="rId10"/>
    <p:sldId id="355" r:id="rId11"/>
    <p:sldId id="356" r:id="rId12"/>
    <p:sldId id="354" r:id="rId13"/>
    <p:sldId id="357" r:id="rId14"/>
    <p:sldId id="362" r:id="rId15"/>
    <p:sldId id="358" r:id="rId16"/>
    <p:sldId id="359" r:id="rId17"/>
    <p:sldId id="360" r:id="rId18"/>
    <p:sldId id="361" r:id="rId19"/>
    <p:sldId id="363" r:id="rId20"/>
    <p:sldId id="369" r:id="rId21"/>
    <p:sldId id="364" r:id="rId22"/>
    <p:sldId id="337" r:id="rId23"/>
    <p:sldId id="347" r:id="rId24"/>
    <p:sldId id="346" r:id="rId25"/>
    <p:sldId id="259" r:id="rId26"/>
    <p:sldId id="338" r:id="rId27"/>
    <p:sldId id="335" r:id="rId28"/>
    <p:sldId id="365" r:id="rId29"/>
    <p:sldId id="339" r:id="rId30"/>
    <p:sldId id="341" r:id="rId31"/>
    <p:sldId id="345" r:id="rId32"/>
    <p:sldId id="366" r:id="rId33"/>
    <p:sldId id="374" r:id="rId34"/>
    <p:sldId id="370" r:id="rId35"/>
    <p:sldId id="371" r:id="rId36"/>
    <p:sldId id="372" r:id="rId37"/>
    <p:sldId id="340" r:id="rId38"/>
    <p:sldId id="351" r:id="rId39"/>
    <p:sldId id="367" r:id="rId40"/>
    <p:sldId id="352" r:id="rId41"/>
    <p:sldId id="350" r:id="rId42"/>
    <p:sldId id="36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2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F6DA140-52B6-4796-BAD2-BD2191E8D979}" type="datetimeFigureOut">
              <a:rPr lang="en-US" smtClean="0"/>
              <a:t>4/9/2015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293815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DA140-52B6-4796-BAD2-BD2191E8D979}" type="datetimeFigureOut">
              <a:rPr lang="en-US" smtClean="0"/>
              <a:t>4/9/2015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1105829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DA140-52B6-4796-BAD2-BD2191E8D979}" type="datetimeFigureOut">
              <a:rPr lang="en-US" smtClean="0"/>
              <a:t>4/9/2015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1873854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6DA140-52B6-4796-BAD2-BD2191E8D979}" type="datetimeFigureOut">
              <a:rPr lang="en-US" smtClean="0"/>
              <a:t>4/9/2015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3448029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F6DA140-52B6-4796-BAD2-BD2191E8D979}" type="datetimeFigureOut">
              <a:rPr lang="en-US" smtClean="0"/>
              <a:t>4/9/2015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888199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F6DA140-52B6-4796-BAD2-BD2191E8D979}" type="datetimeFigureOut">
              <a:rPr lang="en-US" smtClean="0"/>
              <a:t>4/9/2015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1259067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DA140-52B6-4796-BAD2-BD2191E8D979}" type="datetimeFigureOut">
              <a:rPr lang="en-US" smtClean="0"/>
              <a:t>4/9/2015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410117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DA140-52B6-4796-BAD2-BD2191E8D979}" type="datetimeFigureOut">
              <a:rPr lang="en-US" smtClean="0"/>
              <a:t>4/9/2015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2466337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DA140-52B6-4796-BAD2-BD2191E8D979}" type="datetimeFigureOut">
              <a:rPr lang="en-US" smtClean="0"/>
              <a:t>4/9/2015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3526490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DA140-52B6-4796-BAD2-BD2191E8D979}" type="datetimeFigureOut">
              <a:rPr lang="en-US" smtClean="0"/>
              <a:t>4/9/2015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1226996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DA140-52B6-4796-BAD2-BD2191E8D979}" type="datetimeFigureOut">
              <a:rPr lang="en-US" smtClean="0"/>
              <a:t>4/9/2015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2D637-F530-44E4-9CE2-B2A50EA10FDA}" type="slidenum">
              <a:rPr lang="en-US" smtClean="0"/>
              <a:t>‹#›</a:t>
            </a:fld>
            <a:endParaRPr lang="en-US"/>
          </a:p>
        </p:txBody>
      </p:sp>
    </p:spTree>
    <p:extLst>
      <p:ext uri="{BB962C8B-B14F-4D97-AF65-F5344CB8AC3E}">
        <p14:creationId xmlns:p14="http://schemas.microsoft.com/office/powerpoint/2010/main" val="728306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DA140-52B6-4796-BAD2-BD2191E8D979}" type="datetimeFigureOut">
              <a:rPr lang="en-US" smtClean="0"/>
              <a:t>4/9/2015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A2D637-F530-44E4-9CE2-B2A50EA10FDA}" type="slidenum">
              <a:rPr lang="en-US" smtClean="0"/>
              <a:t>‹#›</a:t>
            </a:fld>
            <a:endParaRPr lang="en-US"/>
          </a:p>
        </p:txBody>
      </p:sp>
    </p:spTree>
    <p:extLst>
      <p:ext uri="{BB962C8B-B14F-4D97-AF65-F5344CB8AC3E}">
        <p14:creationId xmlns:p14="http://schemas.microsoft.com/office/powerpoint/2010/main" val="36875967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Finding Wisdom</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Job </a:t>
            </a:r>
            <a:r>
              <a:rPr lang="en-US" sz="3200" dirty="0" smtClean="0">
                <a:solidFill>
                  <a:srgbClr val="FFFF00"/>
                </a:solidFill>
              </a:rPr>
              <a:t>28</a:t>
            </a:r>
            <a:endParaRPr lang="en-US" sz="3200" dirty="0">
              <a:solidFill>
                <a:srgbClr val="FFFF00"/>
              </a:solidFill>
            </a:endParaRPr>
          </a:p>
        </p:txBody>
      </p:sp>
    </p:spTree>
    <p:extLst>
      <p:ext uri="{BB962C8B-B14F-4D97-AF65-F5344CB8AC3E}">
        <p14:creationId xmlns:p14="http://schemas.microsoft.com/office/powerpoint/2010/main" val="748661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233490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solidFill>
                  <a:srgbClr val="00B0F0"/>
                </a:solidFill>
              </a:rPr>
              <a:t>What is the essential thing we need that will allow us to look back on a life well-lived?</a:t>
            </a:r>
          </a:p>
        </p:txBody>
      </p:sp>
    </p:spTree>
    <p:extLst>
      <p:ext uri="{BB962C8B-B14F-4D97-AF65-F5344CB8AC3E}">
        <p14:creationId xmlns:p14="http://schemas.microsoft.com/office/powerpoint/2010/main" val="643445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solidFill>
                  <a:srgbClr val="00B0F0"/>
                </a:solidFill>
              </a:rPr>
              <a:t>What is the essential thing we need that will allow us to look back on a life well-lived?</a:t>
            </a:r>
          </a:p>
          <a:p>
            <a:pPr lvl="1"/>
            <a:r>
              <a:rPr lang="en-US" sz="3200" dirty="0" smtClean="0"/>
              <a:t>Is it a </a:t>
            </a:r>
            <a:r>
              <a:rPr lang="en-US" sz="3200" dirty="0"/>
              <a:t>good upbringing?</a:t>
            </a:r>
          </a:p>
          <a:p>
            <a:pPr lvl="1"/>
            <a:r>
              <a:rPr lang="en-US" sz="3200" dirty="0" smtClean="0"/>
              <a:t>Is it a good education?</a:t>
            </a:r>
          </a:p>
          <a:p>
            <a:pPr lvl="1"/>
            <a:r>
              <a:rPr lang="en-US" sz="3200" dirty="0" smtClean="0"/>
              <a:t>A </a:t>
            </a:r>
            <a:r>
              <a:rPr lang="en-US" sz="3200" dirty="0"/>
              <a:t>good family</a:t>
            </a:r>
            <a:r>
              <a:rPr lang="en-US" sz="3200" dirty="0" smtClean="0"/>
              <a:t>?</a:t>
            </a:r>
          </a:p>
          <a:p>
            <a:pPr lvl="1"/>
            <a:r>
              <a:rPr lang="en-US" sz="3200" dirty="0"/>
              <a:t>A good </a:t>
            </a:r>
            <a:r>
              <a:rPr lang="en-US" sz="3200" dirty="0" smtClean="0"/>
              <a:t>job</a:t>
            </a:r>
            <a:r>
              <a:rPr lang="en-US" sz="3200" dirty="0"/>
              <a:t>?</a:t>
            </a:r>
          </a:p>
          <a:p>
            <a:pPr lvl="1"/>
            <a:r>
              <a:rPr lang="en-US" sz="3200" dirty="0"/>
              <a:t>M</a:t>
            </a:r>
            <a:r>
              <a:rPr lang="en-US" sz="3200" dirty="0" smtClean="0"/>
              <a:t>oney</a:t>
            </a:r>
            <a:r>
              <a:rPr lang="en-US" sz="3200" dirty="0"/>
              <a:t>?</a:t>
            </a:r>
          </a:p>
          <a:p>
            <a:pPr lvl="1"/>
            <a:r>
              <a:rPr lang="en-US" sz="3200" dirty="0" smtClean="0"/>
              <a:t>Good luck?</a:t>
            </a:r>
          </a:p>
        </p:txBody>
      </p:sp>
    </p:spTree>
    <p:extLst>
      <p:ext uri="{BB962C8B-B14F-4D97-AF65-F5344CB8AC3E}">
        <p14:creationId xmlns:p14="http://schemas.microsoft.com/office/powerpoint/2010/main" val="2052988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All of those things can be helpful, but the bottom-line answer the Bible gives is, </a:t>
            </a:r>
            <a:r>
              <a:rPr lang="en-US" sz="3200" dirty="0" smtClean="0">
                <a:solidFill>
                  <a:srgbClr val="00B0F0"/>
                </a:solidFill>
              </a:rPr>
              <a:t>“Wisdom.”</a:t>
            </a:r>
          </a:p>
          <a:p>
            <a:r>
              <a:rPr lang="en-US" sz="3200" dirty="0" smtClean="0">
                <a:solidFill>
                  <a:srgbClr val="00B0F0"/>
                </a:solidFill>
              </a:rPr>
              <a:t>Wisdom </a:t>
            </a:r>
            <a:r>
              <a:rPr lang="en-US" sz="3200" dirty="0" smtClean="0"/>
              <a:t>is the thing we need to thrive.</a:t>
            </a:r>
            <a:endParaRPr lang="en-US" sz="3200" dirty="0" smtClean="0"/>
          </a:p>
        </p:txBody>
      </p:sp>
    </p:spTree>
    <p:extLst>
      <p:ext uri="{BB962C8B-B14F-4D97-AF65-F5344CB8AC3E}">
        <p14:creationId xmlns:p14="http://schemas.microsoft.com/office/powerpoint/2010/main" val="657563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a:t>Certain books are </a:t>
            </a:r>
            <a:r>
              <a:rPr lang="en-US" sz="3200" dirty="0" smtClean="0"/>
              <a:t>the Bible’s </a:t>
            </a:r>
            <a:r>
              <a:rPr lang="en-US" sz="3200" dirty="0">
                <a:solidFill>
                  <a:srgbClr val="00B0F0"/>
                </a:solidFill>
              </a:rPr>
              <a:t>Wisdom Literature.</a:t>
            </a:r>
          </a:p>
          <a:p>
            <a:r>
              <a:rPr lang="en-US" sz="3200" dirty="0">
                <a:solidFill>
                  <a:srgbClr val="FFFF00"/>
                </a:solidFill>
              </a:rPr>
              <a:t>Job </a:t>
            </a:r>
            <a:r>
              <a:rPr lang="en-US" sz="3200" dirty="0"/>
              <a:t>is the first of these – along with </a:t>
            </a:r>
            <a:r>
              <a:rPr lang="en-US" sz="3200" dirty="0">
                <a:solidFill>
                  <a:srgbClr val="FFFF00"/>
                </a:solidFill>
              </a:rPr>
              <a:t>Proverbs</a:t>
            </a:r>
            <a:r>
              <a:rPr lang="en-US" sz="3200" dirty="0"/>
              <a:t>, </a:t>
            </a:r>
            <a:r>
              <a:rPr lang="en-US" sz="3200" dirty="0">
                <a:solidFill>
                  <a:srgbClr val="FFFF00"/>
                </a:solidFill>
              </a:rPr>
              <a:t>Ecclesiastes</a:t>
            </a:r>
            <a:r>
              <a:rPr lang="en-US" sz="3200" dirty="0"/>
              <a:t> and some of the </a:t>
            </a:r>
            <a:r>
              <a:rPr lang="en-US" sz="3200" dirty="0">
                <a:solidFill>
                  <a:srgbClr val="FFFF00"/>
                </a:solidFill>
              </a:rPr>
              <a:t>Psalms</a:t>
            </a:r>
            <a:r>
              <a:rPr lang="en-US" sz="3200" dirty="0"/>
              <a:t>.</a:t>
            </a:r>
          </a:p>
        </p:txBody>
      </p:sp>
    </p:spTree>
    <p:extLst>
      <p:ext uri="{BB962C8B-B14F-4D97-AF65-F5344CB8AC3E}">
        <p14:creationId xmlns:p14="http://schemas.microsoft.com/office/powerpoint/2010/main" val="27020447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a:t>In ancient times, training in wisdom was </a:t>
            </a:r>
            <a:r>
              <a:rPr lang="en-US" sz="3200" dirty="0" smtClean="0"/>
              <a:t>considered an essential part </a:t>
            </a:r>
            <a:r>
              <a:rPr lang="en-US" sz="3200" dirty="0"/>
              <a:t>of </a:t>
            </a:r>
            <a:r>
              <a:rPr lang="en-US" sz="3200" dirty="0" smtClean="0"/>
              <a:t>personal development.</a:t>
            </a:r>
          </a:p>
          <a:p>
            <a:r>
              <a:rPr lang="en-US" sz="3200" dirty="0"/>
              <a:t>I</a:t>
            </a:r>
            <a:r>
              <a:rPr lang="en-US" sz="3200" dirty="0" smtClean="0"/>
              <a:t>t prepared those in positions of leadership in fields like law, government </a:t>
            </a:r>
            <a:r>
              <a:rPr lang="en-US" sz="3200" dirty="0"/>
              <a:t>or the military</a:t>
            </a:r>
            <a:r>
              <a:rPr lang="en-US" sz="3200" dirty="0" smtClean="0"/>
              <a:t>.</a:t>
            </a:r>
          </a:p>
          <a:p>
            <a:r>
              <a:rPr lang="en-US" sz="3200" dirty="0" smtClean="0"/>
              <a:t>It was how the old prepared the young to live life.</a:t>
            </a:r>
          </a:p>
          <a:p>
            <a:r>
              <a:rPr lang="en-US" sz="3200" dirty="0" smtClean="0"/>
              <a:t>Wisdom is the topic of </a:t>
            </a:r>
            <a:r>
              <a:rPr lang="en-US" sz="3200" dirty="0" smtClean="0">
                <a:solidFill>
                  <a:srgbClr val="FFFF00"/>
                </a:solidFill>
              </a:rPr>
              <a:t>Job 28</a:t>
            </a:r>
            <a:r>
              <a:rPr lang="en-US" sz="3200" dirty="0" smtClean="0"/>
              <a:t>.</a:t>
            </a:r>
            <a:endParaRPr lang="en-US" sz="3200" dirty="0"/>
          </a:p>
        </p:txBody>
      </p:sp>
    </p:spTree>
    <p:extLst>
      <p:ext uri="{BB962C8B-B14F-4D97-AF65-F5344CB8AC3E}">
        <p14:creationId xmlns:p14="http://schemas.microsoft.com/office/powerpoint/2010/main" val="2062480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Wisdom     </a:t>
            </a:r>
            <a:r>
              <a:rPr lang="en-US" dirty="0">
                <a:solidFill>
                  <a:srgbClr val="00B0F0"/>
                </a:solidFill>
              </a:rPr>
              <a:t>Introduction</a:t>
            </a:r>
            <a:endParaRPr lang="en-US" dirty="0"/>
          </a:p>
        </p:txBody>
      </p:sp>
      <p:sp>
        <p:nvSpPr>
          <p:cNvPr id="3" name="Content Placeholder 2"/>
          <p:cNvSpPr>
            <a:spLocks noGrp="1"/>
          </p:cNvSpPr>
          <p:nvPr>
            <p:ph idx="1"/>
          </p:nvPr>
        </p:nvSpPr>
        <p:spPr>
          <a:xfrm>
            <a:off x="838200" y="1825625"/>
            <a:ext cx="7348538" cy="4351338"/>
          </a:xfrm>
        </p:spPr>
        <p:txBody>
          <a:bodyPr>
            <a:normAutofit/>
          </a:bodyPr>
          <a:lstStyle/>
          <a:p>
            <a:pPr marL="0" indent="0">
              <a:buNone/>
            </a:pPr>
            <a:r>
              <a:rPr lang="en-US" sz="3200" i="1" dirty="0">
                <a:solidFill>
                  <a:srgbClr val="00CC00"/>
                </a:solidFill>
              </a:rPr>
              <a:t>The search for wisdom is at the heart of this entire poem. It would not be too much to say that it is also the theme of the entire book of Job.</a:t>
            </a:r>
          </a:p>
          <a:p>
            <a:pPr marL="0" indent="0" algn="r">
              <a:buNone/>
            </a:pPr>
            <a:r>
              <a:rPr lang="en-US" sz="3200" i="1" dirty="0" smtClean="0">
                <a:solidFill>
                  <a:srgbClr val="00CC00"/>
                </a:solidFill>
              </a:rPr>
              <a:t>– </a:t>
            </a:r>
            <a:r>
              <a:rPr lang="en-US" sz="3200" i="1" dirty="0" smtClean="0">
                <a:solidFill>
                  <a:srgbClr val="00CC00"/>
                </a:solidFill>
              </a:rPr>
              <a:t>Prof. T. </a:t>
            </a:r>
            <a:r>
              <a:rPr lang="en-US" sz="3200" i="1" dirty="0" err="1" smtClean="0">
                <a:solidFill>
                  <a:srgbClr val="00CC00"/>
                </a:solidFill>
              </a:rPr>
              <a:t>Habtu</a:t>
            </a:r>
            <a:r>
              <a:rPr lang="en-US" sz="3200" i="1" dirty="0" smtClean="0">
                <a:solidFill>
                  <a:srgbClr val="00CC00"/>
                </a:solidFill>
              </a:rPr>
              <a:t>,</a:t>
            </a:r>
            <a:br>
              <a:rPr lang="en-US" sz="3200" i="1" dirty="0" smtClean="0">
                <a:solidFill>
                  <a:srgbClr val="00CC00"/>
                </a:solidFill>
              </a:rPr>
            </a:br>
            <a:r>
              <a:rPr lang="en-US" sz="3200" i="1" dirty="0" smtClean="0">
                <a:solidFill>
                  <a:srgbClr val="00CC00"/>
                </a:solidFill>
              </a:rPr>
              <a:t>Ethiopian Bible Teacher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3300" y="1930400"/>
            <a:ext cx="2730500" cy="2540000"/>
          </a:xfrm>
          <a:prstGeom prst="rect">
            <a:avLst/>
          </a:prstGeom>
        </p:spPr>
      </p:pic>
    </p:spTree>
    <p:extLst>
      <p:ext uri="{BB962C8B-B14F-4D97-AF65-F5344CB8AC3E}">
        <p14:creationId xmlns:p14="http://schemas.microsoft.com/office/powerpoint/2010/main" val="242832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Wisdom – What is it?</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4252234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Wisdom – What is it?</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It is a moral rather than an intellectual quality.</a:t>
            </a:r>
          </a:p>
          <a:p>
            <a:r>
              <a:rPr lang="en-US" sz="3200" dirty="0" smtClean="0"/>
              <a:t>It is stewardship of whatever knowledge we have.</a:t>
            </a:r>
          </a:p>
          <a:p>
            <a:r>
              <a:rPr lang="en-US" sz="3200" dirty="0" smtClean="0"/>
              <a:t>It is skill in the art of living life – the ability to know what to do as well as how and when to do it.</a:t>
            </a:r>
            <a:endParaRPr lang="en-US" sz="3200" dirty="0" smtClean="0"/>
          </a:p>
        </p:txBody>
      </p:sp>
    </p:spTree>
    <p:extLst>
      <p:ext uri="{BB962C8B-B14F-4D97-AF65-F5344CB8AC3E}">
        <p14:creationId xmlns:p14="http://schemas.microsoft.com/office/powerpoint/2010/main" val="3758882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Wisdom – What is it?</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The key verse in this chapter is the last one.</a:t>
            </a:r>
          </a:p>
          <a:p>
            <a:r>
              <a:rPr lang="en-US" sz="3200" dirty="0" smtClean="0">
                <a:solidFill>
                  <a:srgbClr val="FFFF00"/>
                </a:solidFill>
              </a:rPr>
              <a:t>Job 28:28     </a:t>
            </a:r>
            <a:r>
              <a:rPr lang="en-US" sz="3200" dirty="0" smtClean="0">
                <a:solidFill>
                  <a:srgbClr val="00B0F0"/>
                </a:solidFill>
              </a:rPr>
              <a:t>… Behold, the fear of the Lord, that is wisdom, and to turn away from evil is understanding.</a:t>
            </a:r>
            <a:endParaRPr lang="en-US" sz="3200" dirty="0">
              <a:solidFill>
                <a:srgbClr val="00B0F0"/>
              </a:solidFill>
            </a:endParaRPr>
          </a:p>
        </p:txBody>
      </p:sp>
    </p:spTree>
    <p:extLst>
      <p:ext uri="{BB962C8B-B14F-4D97-AF65-F5344CB8AC3E}">
        <p14:creationId xmlns:p14="http://schemas.microsoft.com/office/powerpoint/2010/main" val="155025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28:1-11</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1418604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28:1-11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a:t>H</a:t>
            </a:r>
            <a:r>
              <a:rPr lang="en-US" sz="3200" dirty="0" smtClean="0"/>
              <a:t>uman ingenuity and effort can accomplish amazing things.</a:t>
            </a:r>
          </a:p>
          <a:p>
            <a:r>
              <a:rPr lang="en-US" sz="3200" dirty="0" smtClean="0"/>
              <a:t>In our day we might add </a:t>
            </a:r>
            <a:r>
              <a:rPr lang="en-US" sz="3200" dirty="0"/>
              <a:t>any number of technological </a:t>
            </a:r>
            <a:r>
              <a:rPr lang="en-US" sz="3200" dirty="0" smtClean="0"/>
              <a:t>wonders to Job’s list.</a:t>
            </a:r>
          </a:p>
        </p:txBody>
      </p:sp>
    </p:spTree>
    <p:extLst>
      <p:ext uri="{BB962C8B-B14F-4D97-AF65-F5344CB8AC3E}">
        <p14:creationId xmlns:p14="http://schemas.microsoft.com/office/powerpoint/2010/main" val="1172250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28:1-11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a:t>But true wisdom is not </a:t>
            </a:r>
            <a:r>
              <a:rPr lang="en-US" sz="3200" dirty="0" smtClean="0"/>
              <a:t>present </a:t>
            </a:r>
            <a:r>
              <a:rPr lang="en-US" sz="3200" dirty="0"/>
              <a:t>in any of these</a:t>
            </a:r>
            <a:r>
              <a:rPr lang="en-US" sz="3200" dirty="0" smtClean="0"/>
              <a:t>.</a:t>
            </a:r>
          </a:p>
          <a:p>
            <a:r>
              <a:rPr lang="en-US" sz="3200" dirty="0" smtClean="0"/>
              <a:t>In other words, any number of smart, hard-working people will never look back on a well-lived life.</a:t>
            </a:r>
            <a:endParaRPr lang="en-US" sz="3200" dirty="0"/>
          </a:p>
        </p:txBody>
      </p:sp>
    </p:spTree>
    <p:extLst>
      <p:ext uri="{BB962C8B-B14F-4D97-AF65-F5344CB8AC3E}">
        <p14:creationId xmlns:p14="http://schemas.microsoft.com/office/powerpoint/2010/main" val="13668297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28:12-19</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2274782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28:12-19</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Wisdom is elusive – not easy to find.</a:t>
            </a:r>
          </a:p>
          <a:p>
            <a:r>
              <a:rPr lang="en-US" sz="3200" dirty="0" smtClean="0"/>
              <a:t>It may be highly esteemed, but cannot be bought at a price.</a:t>
            </a:r>
          </a:p>
        </p:txBody>
      </p:sp>
    </p:spTree>
    <p:extLst>
      <p:ext uri="{BB962C8B-B14F-4D97-AF65-F5344CB8AC3E}">
        <p14:creationId xmlns:p14="http://schemas.microsoft.com/office/powerpoint/2010/main" val="2226072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28:20-22</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20868874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28:20-22</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Wisdom remains elusive.</a:t>
            </a:r>
          </a:p>
          <a:p>
            <a:r>
              <a:rPr lang="en-US" sz="3200" dirty="0" smtClean="0"/>
              <a:t>Where do we find it?</a:t>
            </a:r>
          </a:p>
        </p:txBody>
      </p:sp>
    </p:spTree>
    <p:extLst>
      <p:ext uri="{BB962C8B-B14F-4D97-AF65-F5344CB8AC3E}">
        <p14:creationId xmlns:p14="http://schemas.microsoft.com/office/powerpoint/2010/main" val="2931248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28:23-28</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25295795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28:23-28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We find wisdom when we truly find God.</a:t>
            </a:r>
          </a:p>
          <a:p>
            <a:r>
              <a:rPr lang="en-US" sz="3200" dirty="0" smtClean="0"/>
              <a:t>And when we truly find God in all his love, holiness, majesty and  grace, we will fear him.</a:t>
            </a:r>
          </a:p>
        </p:txBody>
      </p:sp>
    </p:spTree>
    <p:extLst>
      <p:ext uri="{BB962C8B-B14F-4D97-AF65-F5344CB8AC3E}">
        <p14:creationId xmlns:p14="http://schemas.microsoft.com/office/powerpoint/2010/main" val="2581157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FFFF00"/>
                </a:solidFill>
              </a:rPr>
              <a:t>Job 28:23-28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Again, the </a:t>
            </a:r>
            <a:r>
              <a:rPr lang="en-US" sz="3200" dirty="0"/>
              <a:t>key verse in this chapter is the last one</a:t>
            </a:r>
            <a:r>
              <a:rPr lang="en-US" sz="3200" dirty="0" smtClean="0"/>
              <a:t>.</a:t>
            </a:r>
          </a:p>
          <a:p>
            <a:r>
              <a:rPr lang="en-US" sz="3200" dirty="0" smtClean="0">
                <a:solidFill>
                  <a:srgbClr val="FFFF00"/>
                </a:solidFill>
              </a:rPr>
              <a:t>Job </a:t>
            </a:r>
            <a:r>
              <a:rPr lang="en-US" sz="3200" dirty="0">
                <a:solidFill>
                  <a:srgbClr val="FFFF00"/>
                </a:solidFill>
              </a:rPr>
              <a:t>28:28     </a:t>
            </a:r>
            <a:r>
              <a:rPr lang="en-US" sz="3200" dirty="0">
                <a:solidFill>
                  <a:srgbClr val="00B0F0"/>
                </a:solidFill>
              </a:rPr>
              <a:t>… Behold, the fear of the Lord, that is wisdom, and to turn away from evil is </a:t>
            </a:r>
            <a:r>
              <a:rPr lang="en-US" sz="3200" dirty="0" smtClean="0">
                <a:solidFill>
                  <a:srgbClr val="00B0F0"/>
                </a:solidFill>
              </a:rPr>
              <a:t>understanding.</a:t>
            </a:r>
          </a:p>
          <a:p>
            <a:r>
              <a:rPr lang="en-US" sz="3200" dirty="0"/>
              <a:t>Let’s listen to a few commentators on this verse.</a:t>
            </a:r>
          </a:p>
          <a:p>
            <a:endParaRPr lang="en-US" sz="3200" dirty="0">
              <a:solidFill>
                <a:srgbClr val="00B0F0"/>
              </a:solidFill>
            </a:endParaRPr>
          </a:p>
        </p:txBody>
      </p:sp>
    </p:spTree>
    <p:extLst>
      <p:ext uri="{BB962C8B-B14F-4D97-AF65-F5344CB8AC3E}">
        <p14:creationId xmlns:p14="http://schemas.microsoft.com/office/powerpoint/2010/main" val="3871254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Wisdom     </a:t>
            </a:r>
            <a:r>
              <a:rPr lang="en-US" dirty="0">
                <a:solidFill>
                  <a:srgbClr val="FFFF00"/>
                </a:solidFill>
              </a:rPr>
              <a:t>Job 28:28</a:t>
            </a:r>
            <a:endParaRPr lang="en-US" dirty="0"/>
          </a:p>
        </p:txBody>
      </p:sp>
      <p:sp>
        <p:nvSpPr>
          <p:cNvPr id="3" name="Content Placeholder 2"/>
          <p:cNvSpPr>
            <a:spLocks noGrp="1"/>
          </p:cNvSpPr>
          <p:nvPr>
            <p:ph idx="1"/>
          </p:nvPr>
        </p:nvSpPr>
        <p:spPr>
          <a:xfrm>
            <a:off x="4329112" y="1825625"/>
            <a:ext cx="7024687" cy="4351338"/>
          </a:xfrm>
        </p:spPr>
        <p:txBody>
          <a:bodyPr>
            <a:normAutofit/>
          </a:bodyPr>
          <a:lstStyle/>
          <a:p>
            <a:pPr marL="0" indent="0">
              <a:buNone/>
            </a:pPr>
            <a:r>
              <a:rPr lang="en-US" sz="3200" i="1" dirty="0">
                <a:solidFill>
                  <a:srgbClr val="00CC00"/>
                </a:solidFill>
              </a:rPr>
              <a:t>What is “the fear of the Lord”? It is loving reverence for God, who He is, what He says, and what He </a:t>
            </a:r>
            <a:r>
              <a:rPr lang="en-US" sz="3200" i="1" dirty="0" smtClean="0">
                <a:solidFill>
                  <a:srgbClr val="00CC00"/>
                </a:solidFill>
              </a:rPr>
              <a:t>does. </a:t>
            </a:r>
            <a:r>
              <a:rPr lang="en-US" sz="3200" i="1" dirty="0">
                <a:solidFill>
                  <a:srgbClr val="00CC00"/>
                </a:solidFill>
              </a:rPr>
              <a:t>It is not a fear that paralyzes, but one that </a:t>
            </a:r>
            <a:r>
              <a:rPr lang="en-US" sz="3200" i="1" dirty="0" smtClean="0">
                <a:solidFill>
                  <a:srgbClr val="00CC00"/>
                </a:solidFill>
              </a:rPr>
              <a:t>energizes …</a:t>
            </a:r>
          </a:p>
          <a:p>
            <a:pPr marL="0" indent="0" algn="r">
              <a:buNone/>
            </a:pPr>
            <a:r>
              <a:rPr lang="en-US" sz="3200" i="1" dirty="0" smtClean="0">
                <a:solidFill>
                  <a:srgbClr val="00CC00"/>
                </a:solidFill>
              </a:rPr>
              <a:t>– </a:t>
            </a:r>
            <a:r>
              <a:rPr lang="en-US" sz="3200" i="1" dirty="0" smtClean="0">
                <a:solidFill>
                  <a:srgbClr val="00CC00"/>
                </a:solidFill>
              </a:rPr>
              <a:t>Warren </a:t>
            </a:r>
            <a:r>
              <a:rPr lang="en-US" sz="3200" i="1" dirty="0" err="1" smtClean="0">
                <a:solidFill>
                  <a:srgbClr val="00CC00"/>
                </a:solidFill>
              </a:rPr>
              <a:t>Wiersbe</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365500" cy="4025900"/>
          </a:xfrm>
          <a:prstGeom prst="rect">
            <a:avLst/>
          </a:prstGeom>
        </p:spPr>
      </p:pic>
    </p:spTree>
    <p:extLst>
      <p:ext uri="{BB962C8B-B14F-4D97-AF65-F5344CB8AC3E}">
        <p14:creationId xmlns:p14="http://schemas.microsoft.com/office/powerpoint/2010/main" val="1958911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Wisdom     </a:t>
            </a:r>
            <a:r>
              <a:rPr lang="en-US" dirty="0">
                <a:solidFill>
                  <a:srgbClr val="FFFF00"/>
                </a:solidFill>
              </a:rPr>
              <a:t>Job 28:28</a:t>
            </a:r>
            <a:endParaRPr lang="en-US" dirty="0"/>
          </a:p>
        </p:txBody>
      </p:sp>
      <p:sp>
        <p:nvSpPr>
          <p:cNvPr id="3" name="Content Placeholder 2"/>
          <p:cNvSpPr>
            <a:spLocks noGrp="1"/>
          </p:cNvSpPr>
          <p:nvPr>
            <p:ph idx="1"/>
          </p:nvPr>
        </p:nvSpPr>
        <p:spPr>
          <a:xfrm>
            <a:off x="4329112" y="1825625"/>
            <a:ext cx="7024687" cy="4351338"/>
          </a:xfrm>
        </p:spPr>
        <p:txBody>
          <a:bodyPr>
            <a:normAutofit/>
          </a:bodyPr>
          <a:lstStyle/>
          <a:p>
            <a:pPr marL="0" indent="0">
              <a:buNone/>
            </a:pPr>
            <a:r>
              <a:rPr lang="en-US" sz="3200" i="1" dirty="0">
                <a:solidFill>
                  <a:srgbClr val="00CC00"/>
                </a:solidFill>
              </a:rPr>
              <a:t>Like Job, when you fear the Lord, you depart from evil. The “fear of the Lord” is the fear that conquers fear; for if you fear God, you need not fear anyone else.</a:t>
            </a:r>
          </a:p>
          <a:p>
            <a:pPr marL="0" indent="0" algn="r">
              <a:buNone/>
            </a:pPr>
            <a:r>
              <a:rPr lang="en-US" sz="3200" i="1" dirty="0" smtClean="0">
                <a:solidFill>
                  <a:srgbClr val="00CC00"/>
                </a:solidFill>
              </a:rPr>
              <a:t>– </a:t>
            </a:r>
            <a:r>
              <a:rPr lang="en-US" sz="3200" i="1" dirty="0" smtClean="0">
                <a:solidFill>
                  <a:srgbClr val="00CC00"/>
                </a:solidFill>
              </a:rPr>
              <a:t>Warren </a:t>
            </a:r>
            <a:r>
              <a:rPr lang="en-US" sz="3200" i="1" dirty="0" err="1" smtClean="0">
                <a:solidFill>
                  <a:srgbClr val="00CC00"/>
                </a:solidFill>
              </a:rPr>
              <a:t>Wiersbe</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365500" cy="4025900"/>
          </a:xfrm>
          <a:prstGeom prst="rect">
            <a:avLst/>
          </a:prstGeom>
        </p:spPr>
      </p:pic>
    </p:spTree>
    <p:extLst>
      <p:ext uri="{BB962C8B-B14F-4D97-AF65-F5344CB8AC3E}">
        <p14:creationId xmlns:p14="http://schemas.microsoft.com/office/powerpoint/2010/main" val="33549807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Wisdom     </a:t>
            </a:r>
            <a:r>
              <a:rPr lang="en-US" dirty="0">
                <a:solidFill>
                  <a:srgbClr val="FFFF00"/>
                </a:solidFill>
              </a:rPr>
              <a:t>Job </a:t>
            </a:r>
            <a:r>
              <a:rPr lang="en-US" dirty="0" smtClean="0">
                <a:solidFill>
                  <a:srgbClr val="FFFF00"/>
                </a:solidFill>
              </a:rPr>
              <a:t>28:28</a:t>
            </a:r>
            <a:endParaRPr lang="en-US" dirty="0"/>
          </a:p>
        </p:txBody>
      </p:sp>
      <p:sp>
        <p:nvSpPr>
          <p:cNvPr id="3" name="Content Placeholder 2"/>
          <p:cNvSpPr>
            <a:spLocks noGrp="1"/>
          </p:cNvSpPr>
          <p:nvPr>
            <p:ph idx="1"/>
          </p:nvPr>
        </p:nvSpPr>
        <p:spPr>
          <a:xfrm>
            <a:off x="4329113" y="1825625"/>
            <a:ext cx="6829426" cy="4351338"/>
          </a:xfrm>
        </p:spPr>
        <p:txBody>
          <a:bodyPr>
            <a:normAutofit/>
          </a:bodyPr>
          <a:lstStyle/>
          <a:p>
            <a:pPr marL="0" indent="0">
              <a:buNone/>
            </a:pPr>
            <a:r>
              <a:rPr lang="en-US" sz="3200" i="1" dirty="0">
                <a:solidFill>
                  <a:srgbClr val="00CC00"/>
                </a:solidFill>
              </a:rPr>
              <a:t>The man who prays ceases to be a fool, while the man who refuses to pray nourishes a blind life within his own </a:t>
            </a:r>
            <a:r>
              <a:rPr lang="en-US" sz="3200" i="1" dirty="0" smtClean="0">
                <a:solidFill>
                  <a:srgbClr val="00CC00"/>
                </a:solidFill>
              </a:rPr>
              <a:t>brain … </a:t>
            </a:r>
            <a:endParaRPr lang="en-US" sz="3200" i="1" dirty="0">
              <a:solidFill>
                <a:srgbClr val="00CC00"/>
              </a:solidFill>
            </a:endParaRPr>
          </a:p>
          <a:p>
            <a:pPr marL="0" indent="0" algn="r">
              <a:buNone/>
            </a:pPr>
            <a:r>
              <a:rPr lang="en-US" sz="3200" i="1" dirty="0" smtClean="0">
                <a:solidFill>
                  <a:srgbClr val="00CC00"/>
                </a:solidFill>
              </a:rPr>
              <a:t>– Oswald Chambers (1874 – 1917)</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060700" cy="4445000"/>
          </a:xfrm>
          <a:prstGeom prst="rect">
            <a:avLst/>
          </a:prstGeom>
        </p:spPr>
      </p:pic>
    </p:spTree>
    <p:extLst>
      <p:ext uri="{BB962C8B-B14F-4D97-AF65-F5344CB8AC3E}">
        <p14:creationId xmlns:p14="http://schemas.microsoft.com/office/powerpoint/2010/main" val="21164381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Wisdom     </a:t>
            </a:r>
            <a:r>
              <a:rPr lang="en-US" dirty="0">
                <a:solidFill>
                  <a:srgbClr val="FFFF00"/>
                </a:solidFill>
              </a:rPr>
              <a:t>Job </a:t>
            </a:r>
            <a:r>
              <a:rPr lang="en-US" dirty="0" smtClean="0">
                <a:solidFill>
                  <a:srgbClr val="FFFF00"/>
                </a:solidFill>
              </a:rPr>
              <a:t>28:28</a:t>
            </a:r>
            <a:endParaRPr lang="en-US" dirty="0"/>
          </a:p>
        </p:txBody>
      </p:sp>
      <p:sp>
        <p:nvSpPr>
          <p:cNvPr id="3" name="Content Placeholder 2"/>
          <p:cNvSpPr>
            <a:spLocks noGrp="1"/>
          </p:cNvSpPr>
          <p:nvPr>
            <p:ph idx="1"/>
          </p:nvPr>
        </p:nvSpPr>
        <p:spPr>
          <a:xfrm>
            <a:off x="4329112" y="1825625"/>
            <a:ext cx="7024687" cy="4351338"/>
          </a:xfrm>
        </p:spPr>
        <p:txBody>
          <a:bodyPr>
            <a:normAutofit/>
          </a:bodyPr>
          <a:lstStyle/>
          <a:p>
            <a:pPr marL="0" indent="0">
              <a:buNone/>
            </a:pPr>
            <a:r>
              <a:rPr lang="en-US" sz="3200" i="1" dirty="0" smtClean="0">
                <a:solidFill>
                  <a:srgbClr val="00CC00"/>
                </a:solidFill>
              </a:rPr>
              <a:t>It’s all tied together.  If a person is living a wicked life, that person doesn’t have the fear of the Lord in his heart … To live in sin is folly.</a:t>
            </a:r>
            <a:endParaRPr lang="en-US" sz="3200" i="1" dirty="0">
              <a:solidFill>
                <a:srgbClr val="00CC00"/>
              </a:solidFill>
            </a:endParaRPr>
          </a:p>
          <a:p>
            <a:pPr marL="0" indent="0" algn="r">
              <a:buNone/>
            </a:pPr>
            <a:r>
              <a:rPr lang="en-US" sz="3200" i="1" dirty="0" smtClean="0">
                <a:solidFill>
                  <a:srgbClr val="00CC00"/>
                </a:solidFill>
              </a:rPr>
              <a:t>– </a:t>
            </a:r>
            <a:r>
              <a:rPr lang="en-US" sz="3200" i="1" dirty="0" smtClean="0">
                <a:solidFill>
                  <a:srgbClr val="00CC00"/>
                </a:solidFill>
              </a:rPr>
              <a:t>Pastor Chuck Smith (1927 – 2013)</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278570" cy="3395662"/>
          </a:xfrm>
          <a:prstGeom prst="rect">
            <a:avLst/>
          </a:prstGeom>
        </p:spPr>
      </p:pic>
    </p:spTree>
    <p:extLst>
      <p:ext uri="{BB962C8B-B14F-4D97-AF65-F5344CB8AC3E}">
        <p14:creationId xmlns:p14="http://schemas.microsoft.com/office/powerpoint/2010/main" val="42191013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Fearing God in a World That Doesn’t</a:t>
            </a:r>
            <a:endParaRPr lang="en-US" dirty="0">
              <a:solidFill>
                <a:srgbClr val="00CC00"/>
              </a:solidFill>
            </a:endParaRPr>
          </a:p>
        </p:txBody>
      </p:sp>
    </p:spTree>
    <p:extLst>
      <p:ext uri="{BB962C8B-B14F-4D97-AF65-F5344CB8AC3E}">
        <p14:creationId xmlns:p14="http://schemas.microsoft.com/office/powerpoint/2010/main" val="2968401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F</a:t>
            </a:r>
            <a:r>
              <a:rPr lang="en-US" sz="3200" dirty="0" smtClean="0"/>
              <a:t>earing God is not the same as being religious.</a:t>
            </a:r>
          </a:p>
          <a:p>
            <a:r>
              <a:rPr lang="en-US" sz="3200" dirty="0" smtClean="0"/>
              <a:t>It is being submitting to, and walking in relationship with the God who has revealed himself in the Bible.</a:t>
            </a:r>
          </a:p>
          <a:p>
            <a:r>
              <a:rPr lang="en-US" sz="3200" dirty="0" smtClean="0"/>
              <a:t>This can be hard for some people to accept.</a:t>
            </a:r>
          </a:p>
          <a:p>
            <a:endParaRPr lang="en-US" sz="3200" dirty="0" smtClean="0"/>
          </a:p>
        </p:txBody>
      </p:sp>
    </p:spTree>
    <p:extLst>
      <p:ext uri="{BB962C8B-B14F-4D97-AF65-F5344CB8AC3E}">
        <p14:creationId xmlns:p14="http://schemas.microsoft.com/office/powerpoint/2010/main" val="15005757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We, in our culture, display an interesting paradox.</a:t>
            </a:r>
          </a:p>
          <a:p>
            <a:r>
              <a:rPr lang="en-US" sz="3200" dirty="0" smtClean="0"/>
              <a:t>We desire complete freedom.</a:t>
            </a:r>
          </a:p>
          <a:p>
            <a:r>
              <a:rPr lang="en-US" sz="3200" dirty="0" smtClean="0"/>
              <a:t>We also seem to question whether free will </a:t>
            </a:r>
            <a:r>
              <a:rPr lang="en-US" sz="3200" dirty="0" smtClean="0"/>
              <a:t>and personal </a:t>
            </a:r>
            <a:r>
              <a:rPr lang="en-US" sz="3200" dirty="0" smtClean="0"/>
              <a:t>responsibility </a:t>
            </a:r>
            <a:r>
              <a:rPr lang="en-US" sz="3200" dirty="0" smtClean="0"/>
              <a:t>are </a:t>
            </a:r>
            <a:r>
              <a:rPr lang="en-US" sz="3200" dirty="0" smtClean="0"/>
              <a:t>even possible.</a:t>
            </a:r>
            <a:endParaRPr lang="en-US" sz="3200" dirty="0" smtClean="0"/>
          </a:p>
        </p:txBody>
      </p:sp>
    </p:spTree>
    <p:extLst>
      <p:ext uri="{BB962C8B-B14F-4D97-AF65-F5344CB8AC3E}">
        <p14:creationId xmlns:p14="http://schemas.microsoft.com/office/powerpoint/2010/main" val="1677919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a:xfrm>
            <a:off x="838200" y="1825625"/>
            <a:ext cx="6622143" cy="4351338"/>
          </a:xfrm>
        </p:spPr>
        <p:txBody>
          <a:bodyPr>
            <a:normAutofit/>
          </a:bodyPr>
          <a:lstStyle/>
          <a:p>
            <a:pPr marL="0" indent="0">
              <a:buNone/>
            </a:pPr>
            <a:r>
              <a:rPr lang="en-US" sz="3200" i="1" dirty="0" smtClean="0">
                <a:solidFill>
                  <a:srgbClr val="00CC00"/>
                </a:solidFill>
              </a:rPr>
              <a:t>My </a:t>
            </a:r>
            <a:r>
              <a:rPr lang="en-US" sz="3200" i="1" dirty="0">
                <a:solidFill>
                  <a:srgbClr val="00CC00"/>
                </a:solidFill>
              </a:rPr>
              <a:t>behavior at any given moment has been nothing more than the product of my genetic endowment, my personal history, and the current setting</a:t>
            </a:r>
            <a:r>
              <a:rPr lang="en-US" sz="3200" i="1" dirty="0" smtClean="0">
                <a:solidFill>
                  <a:srgbClr val="00CC00"/>
                </a:solidFill>
              </a:rPr>
              <a:t>.</a:t>
            </a:r>
          </a:p>
          <a:p>
            <a:pPr marL="0" indent="0" algn="r">
              <a:buNone/>
            </a:pPr>
            <a:r>
              <a:rPr lang="en-US" sz="3200" i="1" dirty="0" smtClean="0">
                <a:solidFill>
                  <a:srgbClr val="00CC00"/>
                </a:solidFill>
              </a:rPr>
              <a:t>– B</a:t>
            </a:r>
            <a:r>
              <a:rPr lang="en-US" sz="3200" i="1" dirty="0">
                <a:solidFill>
                  <a:srgbClr val="00CC00"/>
                </a:solidFill>
              </a:rPr>
              <a:t>. F. </a:t>
            </a:r>
            <a:r>
              <a:rPr lang="en-US" sz="3200" i="1" dirty="0" smtClean="0">
                <a:solidFill>
                  <a:srgbClr val="00CC00"/>
                </a:solidFill>
              </a:rPr>
              <a:t>Skinner </a:t>
            </a:r>
            <a:r>
              <a:rPr lang="en-US" sz="3200" i="1" dirty="0">
                <a:solidFill>
                  <a:srgbClr val="00CC00"/>
                </a:solidFill>
              </a:rPr>
              <a:t>(1904 – 1990</a:t>
            </a:r>
            <a:r>
              <a:rPr lang="en-US" sz="3200" i="1" dirty="0" smtClean="0">
                <a:solidFill>
                  <a:srgbClr val="00CC00"/>
                </a:solidFill>
              </a:rPr>
              <a:t>)</a:t>
            </a:r>
          </a:p>
          <a:p>
            <a:pPr marL="0" indent="0" algn="r">
              <a:buNone/>
            </a:pPr>
            <a:r>
              <a:rPr lang="en-US" sz="3200" i="1" dirty="0" smtClean="0">
                <a:solidFill>
                  <a:srgbClr val="00CC00"/>
                </a:solidFill>
              </a:rPr>
              <a:t>Harvard Professor of Psychology</a:t>
            </a:r>
          </a:p>
          <a:p>
            <a:pPr marL="0" indent="0" algn="r">
              <a:buNone/>
            </a:pPr>
            <a:endParaRPr lang="en-US" sz="3200" i="1" dirty="0">
              <a:solidFill>
                <a:srgbClr val="00CC00"/>
              </a:solidFill>
            </a:endParaRPr>
          </a:p>
          <a:p>
            <a:pPr marL="0" indent="0">
              <a:buNone/>
            </a:pPr>
            <a:endParaRPr lang="en-US" sz="3600" i="1" dirty="0">
              <a:solidFill>
                <a:srgbClr val="00CC00"/>
              </a:solidFill>
            </a:endParaRPr>
          </a:p>
        </p:txBody>
      </p:sp>
      <p:pic>
        <p:nvPicPr>
          <p:cNvPr id="4" name="Picture 3"/>
          <p:cNvPicPr>
            <a:picLocks noChangeAspect="1"/>
          </p:cNvPicPr>
          <p:nvPr/>
        </p:nvPicPr>
        <p:blipFill>
          <a:blip r:embed="rId2"/>
          <a:stretch>
            <a:fillRect/>
          </a:stretch>
        </p:blipFill>
        <p:spPr>
          <a:xfrm>
            <a:off x="7634515" y="1690688"/>
            <a:ext cx="3719286" cy="3688162"/>
          </a:xfrm>
          <a:prstGeom prst="rect">
            <a:avLst/>
          </a:prstGeom>
          <a:scene3d>
            <a:camera prst="orthographicFront">
              <a:rot lat="0" lon="10799999" rev="0"/>
            </a:camera>
            <a:lightRig rig="threePt" dir="t"/>
          </a:scene3d>
        </p:spPr>
      </p:pic>
    </p:spTree>
    <p:extLst>
      <p:ext uri="{BB962C8B-B14F-4D97-AF65-F5344CB8AC3E}">
        <p14:creationId xmlns:p14="http://schemas.microsoft.com/office/powerpoint/2010/main" val="20766707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Let’s assume Dr. Skinner was right.</a:t>
            </a:r>
          </a:p>
          <a:p>
            <a:r>
              <a:rPr lang="en-US" sz="3200" dirty="0" smtClean="0"/>
              <a:t>He claimed, </a:t>
            </a:r>
            <a:r>
              <a:rPr lang="en-US" sz="3200" dirty="0" smtClean="0">
                <a:solidFill>
                  <a:srgbClr val="00B0F0"/>
                </a:solidFill>
              </a:rPr>
              <a:t>“F</a:t>
            </a:r>
            <a:r>
              <a:rPr lang="en-US" sz="3200" dirty="0" smtClean="0">
                <a:solidFill>
                  <a:srgbClr val="00B0F0"/>
                </a:solidFill>
              </a:rPr>
              <a:t>ree </a:t>
            </a:r>
            <a:r>
              <a:rPr lang="en-US" sz="3200" dirty="0">
                <a:solidFill>
                  <a:srgbClr val="00B0F0"/>
                </a:solidFill>
              </a:rPr>
              <a:t>will is but an </a:t>
            </a:r>
            <a:r>
              <a:rPr lang="en-US" sz="3200" dirty="0" smtClean="0">
                <a:solidFill>
                  <a:srgbClr val="00B0F0"/>
                </a:solidFill>
              </a:rPr>
              <a:t>illusion."</a:t>
            </a:r>
            <a:endParaRPr lang="en-US" sz="3200" dirty="0" smtClean="0">
              <a:solidFill>
                <a:srgbClr val="00B0F0"/>
              </a:solidFill>
            </a:endParaRPr>
          </a:p>
          <a:p>
            <a:r>
              <a:rPr lang="en-US" sz="3200" dirty="0" smtClean="0"/>
              <a:t>We are the mere product of our genetics and environment.</a:t>
            </a:r>
          </a:p>
        </p:txBody>
      </p:sp>
    </p:spTree>
    <p:extLst>
      <p:ext uri="{BB962C8B-B14F-4D97-AF65-F5344CB8AC3E}">
        <p14:creationId xmlns:p14="http://schemas.microsoft.com/office/powerpoint/2010/main" val="5797971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Then </a:t>
            </a:r>
            <a:r>
              <a:rPr lang="en-US" sz="3200" dirty="0" smtClean="0"/>
              <a:t>all of Skinner’s writing must </a:t>
            </a:r>
            <a:r>
              <a:rPr lang="en-US" sz="3200" dirty="0"/>
              <a:t>be </a:t>
            </a:r>
            <a:r>
              <a:rPr lang="en-US" sz="3200" dirty="0" smtClean="0"/>
              <a:t>like that too.  </a:t>
            </a:r>
          </a:p>
          <a:p>
            <a:r>
              <a:rPr lang="en-US" sz="3200" dirty="0" smtClean="0"/>
              <a:t>He </a:t>
            </a:r>
            <a:r>
              <a:rPr lang="en-US" sz="3200" dirty="0"/>
              <a:t>could not have arrived at </a:t>
            </a:r>
            <a:r>
              <a:rPr lang="en-US" sz="3200" dirty="0" smtClean="0"/>
              <a:t>his ideas </a:t>
            </a:r>
            <a:r>
              <a:rPr lang="en-US" sz="3200" dirty="0"/>
              <a:t>freely.</a:t>
            </a:r>
          </a:p>
          <a:p>
            <a:r>
              <a:rPr lang="en-US" sz="3200" dirty="0"/>
              <a:t>It was the product of his genetics and environment as </a:t>
            </a:r>
            <a:r>
              <a:rPr lang="en-US" sz="3200" dirty="0" smtClean="0"/>
              <a:t>displayed in the neurons of his </a:t>
            </a:r>
            <a:r>
              <a:rPr lang="en-US" sz="3200" dirty="0"/>
              <a:t>brain.</a:t>
            </a:r>
          </a:p>
        </p:txBody>
      </p:sp>
    </p:spTree>
    <p:extLst>
      <p:ext uri="{BB962C8B-B14F-4D97-AF65-F5344CB8AC3E}">
        <p14:creationId xmlns:p14="http://schemas.microsoft.com/office/powerpoint/2010/main" val="16540560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Job would not agree with B.F. Skinner.  </a:t>
            </a:r>
          </a:p>
          <a:p>
            <a:r>
              <a:rPr lang="en-US" sz="3200" dirty="0" smtClean="0"/>
              <a:t>Job is telling us to seek and find God.</a:t>
            </a:r>
          </a:p>
          <a:p>
            <a:r>
              <a:rPr lang="en-US" sz="3200" dirty="0" smtClean="0"/>
              <a:t>And in fearing God – the God of the Bible – we will find wisdom.</a:t>
            </a:r>
            <a:endParaRPr lang="en-US" sz="3200" dirty="0"/>
          </a:p>
        </p:txBody>
      </p:sp>
    </p:spTree>
    <p:extLst>
      <p:ext uri="{BB962C8B-B14F-4D97-AF65-F5344CB8AC3E}">
        <p14:creationId xmlns:p14="http://schemas.microsoft.com/office/powerpoint/2010/main" val="1286762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By the way, in 1981, at age 77, Skinner did an interview with the </a:t>
            </a:r>
            <a:r>
              <a:rPr lang="en-US" sz="3200" i="1" dirty="0" smtClean="0"/>
              <a:t>NY Times</a:t>
            </a:r>
            <a:r>
              <a:rPr lang="en-US" sz="3200" dirty="0" smtClean="0"/>
              <a:t>.  The title of the article says a lot:</a:t>
            </a:r>
          </a:p>
          <a:p>
            <a:r>
              <a:rPr lang="en-US" sz="3200" dirty="0" smtClean="0">
                <a:solidFill>
                  <a:srgbClr val="00B0F0"/>
                </a:solidFill>
              </a:rPr>
              <a:t>B.F</a:t>
            </a:r>
            <a:r>
              <a:rPr lang="en-US" sz="3200" dirty="0">
                <a:solidFill>
                  <a:srgbClr val="00B0F0"/>
                </a:solidFill>
              </a:rPr>
              <a:t>. SKINNER NOW SEES LITTLE HOPE FOR THE WORLD'S </a:t>
            </a:r>
            <a:r>
              <a:rPr lang="en-US" sz="3200" dirty="0" smtClean="0">
                <a:solidFill>
                  <a:srgbClr val="00B0F0"/>
                </a:solidFill>
              </a:rPr>
              <a:t>SALVATION</a:t>
            </a:r>
          </a:p>
          <a:p>
            <a:r>
              <a:rPr lang="en-US" sz="3200" dirty="0" smtClean="0"/>
              <a:t>In the last line, he says, it is </a:t>
            </a:r>
            <a:r>
              <a:rPr lang="en-US" sz="3200" dirty="0" smtClean="0">
                <a:solidFill>
                  <a:srgbClr val="00B0F0"/>
                </a:solidFill>
              </a:rPr>
              <a:t>'</a:t>
            </a:r>
            <a:r>
              <a:rPr lang="en-US" sz="3200" dirty="0">
                <a:solidFill>
                  <a:srgbClr val="00B0F0"/>
                </a:solidFill>
              </a:rPr>
              <a:t>'too late - I don't see any hope for it.'' </a:t>
            </a:r>
          </a:p>
        </p:txBody>
      </p:sp>
    </p:spTree>
    <p:extLst>
      <p:ext uri="{BB962C8B-B14F-4D97-AF65-F5344CB8AC3E}">
        <p14:creationId xmlns:p14="http://schemas.microsoft.com/office/powerpoint/2010/main" val="2884113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What about other religions?</a:t>
            </a:r>
          </a:p>
          <a:p>
            <a:endParaRPr lang="en-US" sz="3200" dirty="0"/>
          </a:p>
        </p:txBody>
      </p:sp>
    </p:spTree>
    <p:extLst>
      <p:ext uri="{BB962C8B-B14F-4D97-AF65-F5344CB8AC3E}">
        <p14:creationId xmlns:p14="http://schemas.microsoft.com/office/powerpoint/2010/main" val="2126242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What about other religions?</a:t>
            </a:r>
          </a:p>
          <a:p>
            <a:r>
              <a:rPr lang="en-US" sz="3200" dirty="0" smtClean="0"/>
              <a:t>Job was not an Israelite.</a:t>
            </a:r>
          </a:p>
          <a:p>
            <a:r>
              <a:rPr lang="en-US" sz="3200" dirty="0" smtClean="0"/>
              <a:t>All indications are that he live in an earlier time.</a:t>
            </a:r>
          </a:p>
          <a:p>
            <a:r>
              <a:rPr lang="en-US" sz="3200" dirty="0" smtClean="0"/>
              <a:t>He is not advocating devotion to the Lord as an Egyptian, Babylonian or Canaanite would advocate his own gods.</a:t>
            </a:r>
          </a:p>
          <a:p>
            <a:endParaRPr lang="en-US" sz="3200" dirty="0"/>
          </a:p>
        </p:txBody>
      </p:sp>
    </p:spTree>
    <p:extLst>
      <p:ext uri="{BB962C8B-B14F-4D97-AF65-F5344CB8AC3E}">
        <p14:creationId xmlns:p14="http://schemas.microsoft.com/office/powerpoint/2010/main" val="1627209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Fearing God in a World That Doesn’t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What about other religions?</a:t>
            </a:r>
          </a:p>
          <a:p>
            <a:r>
              <a:rPr lang="en-US" sz="3200" dirty="0" smtClean="0"/>
              <a:t>Job is not saying to be true to the religion of your people.</a:t>
            </a:r>
          </a:p>
          <a:p>
            <a:r>
              <a:rPr lang="en-US" sz="3200" dirty="0" smtClean="0"/>
              <a:t>He is commending the God of the Bible to anyone who will hear him.</a:t>
            </a:r>
            <a:endParaRPr lang="en-US" sz="3200" dirty="0"/>
          </a:p>
        </p:txBody>
      </p:sp>
    </p:spTree>
    <p:extLst>
      <p:ext uri="{BB962C8B-B14F-4D97-AF65-F5344CB8AC3E}">
        <p14:creationId xmlns:p14="http://schemas.microsoft.com/office/powerpoint/2010/main" val="10737894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6841486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a:t>T</a:t>
            </a:r>
            <a:r>
              <a:rPr lang="en-US" sz="3200" dirty="0" smtClean="0"/>
              <a:t>he </a:t>
            </a:r>
            <a:r>
              <a:rPr lang="en-US" sz="3200" dirty="0"/>
              <a:t>first step toward true wisdom is a </a:t>
            </a:r>
            <a:r>
              <a:rPr lang="en-US" sz="3200" dirty="0" smtClean="0"/>
              <a:t>humble, reverent </a:t>
            </a:r>
            <a:r>
              <a:rPr lang="en-US" sz="3200" dirty="0"/>
              <a:t>and respectful attitude toward </a:t>
            </a:r>
            <a:r>
              <a:rPr lang="en-US" sz="3200" dirty="0" smtClean="0"/>
              <a:t>God</a:t>
            </a:r>
            <a:r>
              <a:rPr lang="en-US" sz="3200" dirty="0"/>
              <a:t>.</a:t>
            </a:r>
            <a:endParaRPr lang="en-US" sz="3200" i="1" dirty="0" smtClean="0"/>
          </a:p>
          <a:p>
            <a:r>
              <a:rPr lang="en-US" sz="3200" dirty="0" smtClean="0"/>
              <a:t>It </a:t>
            </a:r>
            <a:r>
              <a:rPr lang="en-US" sz="3200" dirty="0"/>
              <a:t>is not enough </a:t>
            </a:r>
            <a:r>
              <a:rPr lang="en-US" sz="3200" dirty="0" smtClean="0"/>
              <a:t>to study about God, to listen to sermons or come to church.</a:t>
            </a:r>
          </a:p>
          <a:p>
            <a:r>
              <a:rPr lang="en-US" sz="3200" dirty="0" smtClean="0"/>
              <a:t>We </a:t>
            </a:r>
            <a:r>
              <a:rPr lang="en-US" sz="3200" dirty="0"/>
              <a:t>must also </a:t>
            </a:r>
            <a:r>
              <a:rPr lang="en-US" sz="3200" dirty="0" smtClean="0"/>
              <a:t>walk in obedience – turning away from evil.</a:t>
            </a:r>
          </a:p>
        </p:txBody>
      </p:sp>
    </p:spTree>
    <p:extLst>
      <p:ext uri="{BB962C8B-B14F-4D97-AF65-F5344CB8AC3E}">
        <p14:creationId xmlns:p14="http://schemas.microsoft.com/office/powerpoint/2010/main" val="30203803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Godly wisdom </a:t>
            </a:r>
            <a:r>
              <a:rPr lang="en-US" sz="3200" dirty="0"/>
              <a:t>is not </a:t>
            </a:r>
            <a:r>
              <a:rPr lang="en-US" sz="3200" dirty="0" smtClean="0"/>
              <a:t>at all abstract</a:t>
            </a:r>
            <a:r>
              <a:rPr lang="en-US" sz="3200" dirty="0"/>
              <a:t>; it </a:t>
            </a:r>
            <a:r>
              <a:rPr lang="en-US" sz="3200" dirty="0" smtClean="0"/>
              <a:t>is extremely </a:t>
            </a:r>
            <a:r>
              <a:rPr lang="en-US" sz="3200" dirty="0"/>
              <a:t>personal and </a:t>
            </a:r>
            <a:r>
              <a:rPr lang="en-US" sz="3200" dirty="0" smtClean="0"/>
              <a:t>totally </a:t>
            </a:r>
            <a:r>
              <a:rPr lang="en-US" sz="3200" dirty="0"/>
              <a:t>practical</a:t>
            </a:r>
            <a:r>
              <a:rPr lang="en-US" sz="3200" dirty="0" smtClean="0"/>
              <a:t>.</a:t>
            </a:r>
          </a:p>
          <a:p>
            <a:r>
              <a:rPr lang="en-US" sz="3200" dirty="0" smtClean="0"/>
              <a:t>Remember what God said about Job at the beginning?</a:t>
            </a:r>
          </a:p>
          <a:p>
            <a:r>
              <a:rPr lang="en-US" sz="3200" dirty="0" smtClean="0"/>
              <a:t>Look back at </a:t>
            </a:r>
            <a:r>
              <a:rPr lang="en-US" sz="3200" dirty="0" smtClean="0">
                <a:solidFill>
                  <a:srgbClr val="FFFF00"/>
                </a:solidFill>
              </a:rPr>
              <a:t>Job 1:1 </a:t>
            </a:r>
            <a:r>
              <a:rPr lang="en-US" sz="3200" dirty="0" smtClean="0"/>
              <a:t>&amp; </a:t>
            </a:r>
            <a:r>
              <a:rPr lang="en-US" sz="3200" dirty="0" smtClean="0">
                <a:solidFill>
                  <a:srgbClr val="FFFF00"/>
                </a:solidFill>
              </a:rPr>
              <a:t>1:8</a:t>
            </a:r>
            <a:r>
              <a:rPr lang="en-US" sz="3200" dirty="0" smtClean="0"/>
              <a:t>.</a:t>
            </a:r>
            <a:endParaRPr lang="en-US" sz="3200" dirty="0" smtClean="0"/>
          </a:p>
        </p:txBody>
      </p:sp>
    </p:spTree>
    <p:extLst>
      <p:ext uri="{BB962C8B-B14F-4D97-AF65-F5344CB8AC3E}">
        <p14:creationId xmlns:p14="http://schemas.microsoft.com/office/powerpoint/2010/main" val="9948852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Wisdom     </a:t>
            </a:r>
            <a:r>
              <a:rPr lang="en-US" dirty="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Let’s also take a look at these few verses:</a:t>
            </a:r>
          </a:p>
          <a:p>
            <a:pPr lvl="1"/>
            <a:r>
              <a:rPr lang="en-US" sz="3200" dirty="0" smtClean="0">
                <a:solidFill>
                  <a:srgbClr val="FFFF00"/>
                </a:solidFill>
              </a:rPr>
              <a:t>Ps 111:10</a:t>
            </a:r>
          </a:p>
          <a:p>
            <a:pPr lvl="1"/>
            <a:r>
              <a:rPr lang="en-US" sz="3200" dirty="0" smtClean="0">
                <a:solidFill>
                  <a:srgbClr val="FFFF00"/>
                </a:solidFill>
              </a:rPr>
              <a:t>Proverbs </a:t>
            </a:r>
            <a:r>
              <a:rPr lang="en-US" sz="3200" dirty="0" smtClean="0">
                <a:solidFill>
                  <a:srgbClr val="FFFF00"/>
                </a:solidFill>
              </a:rPr>
              <a:t>9:10</a:t>
            </a:r>
          </a:p>
          <a:p>
            <a:pPr lvl="1"/>
            <a:r>
              <a:rPr lang="en-US" sz="3200" dirty="0" smtClean="0">
                <a:solidFill>
                  <a:srgbClr val="FFFF00"/>
                </a:solidFill>
              </a:rPr>
              <a:t>Col 2:1-3</a:t>
            </a:r>
          </a:p>
        </p:txBody>
      </p:sp>
    </p:spTree>
    <p:extLst>
      <p:ext uri="{BB962C8B-B14F-4D97-AF65-F5344CB8AC3E}">
        <p14:creationId xmlns:p14="http://schemas.microsoft.com/office/powerpoint/2010/main" val="3856495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Christ is the source of all wisdom and knowledge.</a:t>
            </a:r>
          </a:p>
          <a:p>
            <a:r>
              <a:rPr lang="en-US" sz="3200" dirty="0" smtClean="0"/>
              <a:t>The </a:t>
            </a:r>
            <a:r>
              <a:rPr lang="en-US" sz="3200" dirty="0"/>
              <a:t>better we know </a:t>
            </a:r>
            <a:r>
              <a:rPr lang="en-US" sz="3200" dirty="0" smtClean="0"/>
              <a:t>Christ, the </a:t>
            </a:r>
            <a:r>
              <a:rPr lang="en-US" sz="3200" dirty="0"/>
              <a:t>more we </a:t>
            </a:r>
            <a:r>
              <a:rPr lang="en-US" sz="3200" dirty="0" smtClean="0"/>
              <a:t>will desire to become like him.  </a:t>
            </a:r>
          </a:p>
          <a:p>
            <a:r>
              <a:rPr lang="en-US" sz="3200" dirty="0" smtClean="0"/>
              <a:t>As we become like him</a:t>
            </a:r>
            <a:r>
              <a:rPr lang="en-US" sz="3200" dirty="0"/>
              <a:t>, </a:t>
            </a:r>
            <a:r>
              <a:rPr lang="en-US" sz="3200" dirty="0" smtClean="0"/>
              <a:t>we </a:t>
            </a:r>
            <a:r>
              <a:rPr lang="en-US" sz="3200" dirty="0"/>
              <a:t>will </a:t>
            </a:r>
            <a:r>
              <a:rPr lang="en-US" sz="3200" dirty="0" smtClean="0"/>
              <a:t>be turning away from evil, walking in </a:t>
            </a:r>
            <a:r>
              <a:rPr lang="en-US" sz="3200" dirty="0"/>
              <a:t>wisdom and </a:t>
            </a:r>
            <a:r>
              <a:rPr lang="en-US" sz="3200" dirty="0" smtClean="0"/>
              <a:t>growing in our grasp of God’s will. </a:t>
            </a:r>
          </a:p>
        </p:txBody>
      </p:sp>
    </p:spTree>
    <p:extLst>
      <p:ext uri="{BB962C8B-B14F-4D97-AF65-F5344CB8AC3E}">
        <p14:creationId xmlns:p14="http://schemas.microsoft.com/office/powerpoint/2010/main" val="11750738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Wisdom     </a:t>
            </a:r>
            <a:r>
              <a:rPr lang="en-US" dirty="0" smtClean="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We find wisdom when we find Christ.</a:t>
            </a:r>
          </a:p>
          <a:p>
            <a:r>
              <a:rPr lang="en-US" sz="3200" dirty="0" smtClean="0">
                <a:solidFill>
                  <a:srgbClr val="00CC00"/>
                </a:solidFill>
              </a:rPr>
              <a:t>Wisdom is getting to know him and learning to walk more faithfully with him.</a:t>
            </a:r>
          </a:p>
          <a:p>
            <a:r>
              <a:rPr lang="en-US" sz="3200" dirty="0" smtClean="0"/>
              <a:t>This </a:t>
            </a:r>
            <a:r>
              <a:rPr lang="en-US" sz="3200" dirty="0"/>
              <a:t>is </a:t>
            </a:r>
            <a:r>
              <a:rPr lang="en-US" sz="3200" dirty="0" smtClean="0"/>
              <a:t>what it is to fear the </a:t>
            </a:r>
            <a:r>
              <a:rPr lang="en-US" sz="3200" dirty="0"/>
              <a:t>Lord.  </a:t>
            </a:r>
            <a:endParaRPr lang="en-US" sz="3200" dirty="0" smtClean="0"/>
          </a:p>
          <a:p>
            <a:r>
              <a:rPr lang="en-US" sz="3200" dirty="0" smtClean="0"/>
              <a:t>This </a:t>
            </a:r>
            <a:r>
              <a:rPr lang="en-US" sz="3200" dirty="0"/>
              <a:t>is </a:t>
            </a:r>
            <a:r>
              <a:rPr lang="en-US" sz="3200" dirty="0" smtClean="0"/>
              <a:t>what it takes to depart </a:t>
            </a:r>
            <a:r>
              <a:rPr lang="en-US" sz="3200" dirty="0"/>
              <a:t>from evil.  </a:t>
            </a:r>
            <a:endParaRPr lang="en-US" sz="3200" dirty="0" smtClean="0"/>
          </a:p>
          <a:p>
            <a:r>
              <a:rPr lang="en-US" sz="3200" dirty="0" smtClean="0"/>
              <a:t>This </a:t>
            </a:r>
            <a:r>
              <a:rPr lang="en-US" sz="3200" dirty="0"/>
              <a:t>is what we need </a:t>
            </a:r>
            <a:r>
              <a:rPr lang="en-US" sz="3200" dirty="0" smtClean="0"/>
              <a:t>in order to </a:t>
            </a:r>
            <a:r>
              <a:rPr lang="en-US" sz="3200" dirty="0"/>
              <a:t>look back someday on a life well-lived.</a:t>
            </a:r>
          </a:p>
        </p:txBody>
      </p:sp>
    </p:spTree>
    <p:extLst>
      <p:ext uri="{BB962C8B-B14F-4D97-AF65-F5344CB8AC3E}">
        <p14:creationId xmlns:p14="http://schemas.microsoft.com/office/powerpoint/2010/main" val="1885768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docProps/app.xml><?xml version="1.0" encoding="utf-8"?>
<Properties xmlns="http://schemas.openxmlformats.org/officeDocument/2006/extended-properties" xmlns:vt="http://schemas.openxmlformats.org/officeDocument/2006/docPropsVTypes">
  <Template>Sunday Morning</Template>
  <TotalTime>7221</TotalTime>
  <Words>1389</Words>
  <Application>Microsoft Office PowerPoint</Application>
  <PresentationFormat>Widescreen</PresentationFormat>
  <Paragraphs>134</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Sunday Morning</vt:lpstr>
      <vt:lpstr>Finding Wisdom</vt:lpstr>
      <vt:lpstr>Finding Wisdom     Introduction</vt:lpstr>
      <vt:lpstr>Finding Wisdom     Introduction</vt:lpstr>
      <vt:lpstr>Finding Wisdom     Introduction</vt:lpstr>
      <vt:lpstr>Finding Wisdom     Introduction</vt:lpstr>
      <vt:lpstr>Finding Wisdom     Introduction</vt:lpstr>
      <vt:lpstr>Finding Wisdom     Introduction</vt:lpstr>
      <vt:lpstr>Finding Wisdom     Introduction</vt:lpstr>
      <vt:lpstr>Wisdom – What is it?</vt:lpstr>
      <vt:lpstr>Wisdom – What is it?</vt:lpstr>
      <vt:lpstr>Wisdom – What is it?</vt:lpstr>
      <vt:lpstr>Finding Wisdom     Job 28:1-11</vt:lpstr>
      <vt:lpstr>Finding Wisdom     Job 28:1-11</vt:lpstr>
      <vt:lpstr>Finding Wisdom     Job 28:1-11</vt:lpstr>
      <vt:lpstr>Finding Wisdom     Job 28:12-19</vt:lpstr>
      <vt:lpstr>Finding Wisdom     Job 28:12-19</vt:lpstr>
      <vt:lpstr>Finding Wisdom     Job 28:20-22</vt:lpstr>
      <vt:lpstr>Finding Wisdom     Job 28:20-22</vt:lpstr>
      <vt:lpstr>Finding Wisdom     Job 28:23-28</vt:lpstr>
      <vt:lpstr>Finding Wisdom     Job 28:23-28</vt:lpstr>
      <vt:lpstr>Finding Wisdom     Job 28:23-28</vt:lpstr>
      <vt:lpstr>Finding Wisdom     Job 28:28</vt:lpstr>
      <vt:lpstr>Finding Wisdom     Job 28:28</vt:lpstr>
      <vt:lpstr>Finding Wisdom     Job 28:28</vt:lpstr>
      <vt:lpstr>Finding Wisdom     Job 28:28</vt:lpstr>
      <vt:lpstr>Fearing God in a World That Doesn’t</vt:lpstr>
      <vt:lpstr>Fearing God in a World That Doesn’t</vt:lpstr>
      <vt:lpstr>Fearing God in a World That Doesn’t</vt:lpstr>
      <vt:lpstr>Fearing God in a World That Doesn’t</vt:lpstr>
      <vt:lpstr>Fearing God in a World That Doesn’t</vt:lpstr>
      <vt:lpstr>Fearing God in a World That Doesn’t</vt:lpstr>
      <vt:lpstr>Fearing God in a World That Doesn’t</vt:lpstr>
      <vt:lpstr>Fearing God in a World That Doesn’t</vt:lpstr>
      <vt:lpstr>Fearing God in a World That Doesn’t</vt:lpstr>
      <vt:lpstr>Fearing God in a World That Doesn’t</vt:lpstr>
      <vt:lpstr>Fearing God in a World That Doesn’t</vt:lpstr>
      <vt:lpstr>Finding Wisdom     Conclusions</vt:lpstr>
      <vt:lpstr>Finding Wisdom     Conclusions</vt:lpstr>
      <vt:lpstr>Finding Wisdom     Conclusions</vt:lpstr>
      <vt:lpstr>Finding Wisdom     Conclusions</vt:lpstr>
      <vt:lpstr>Finding Wisdom     Conclusions</vt:lpstr>
      <vt:lpstr>Finding Wisdom     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99</cp:revision>
  <dcterms:created xsi:type="dcterms:W3CDTF">2015-03-26T14:00:45Z</dcterms:created>
  <dcterms:modified xsi:type="dcterms:W3CDTF">2015-04-12T12:22:35Z</dcterms:modified>
</cp:coreProperties>
</file>