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4" r:id="rId4"/>
    <p:sldId id="270" r:id="rId5"/>
    <p:sldId id="289" r:id="rId6"/>
    <p:sldId id="291" r:id="rId7"/>
    <p:sldId id="290" r:id="rId8"/>
    <p:sldId id="271" r:id="rId9"/>
    <p:sldId id="286" r:id="rId10"/>
    <p:sldId id="259" r:id="rId11"/>
    <p:sldId id="292" r:id="rId12"/>
    <p:sldId id="276" r:id="rId13"/>
    <p:sldId id="275" r:id="rId14"/>
    <p:sldId id="277" r:id="rId15"/>
    <p:sldId id="258" r:id="rId16"/>
    <p:sldId id="260" r:id="rId17"/>
    <p:sldId id="264" r:id="rId18"/>
    <p:sldId id="261" r:id="rId19"/>
    <p:sldId id="265" r:id="rId20"/>
    <p:sldId id="262" r:id="rId21"/>
    <p:sldId id="266" r:id="rId22"/>
    <p:sldId id="278" r:id="rId23"/>
    <p:sldId id="279" r:id="rId24"/>
    <p:sldId id="263" r:id="rId25"/>
    <p:sldId id="267" r:id="rId26"/>
    <p:sldId id="280" r:id="rId27"/>
    <p:sldId id="281" r:id="rId28"/>
    <p:sldId id="269" r:id="rId29"/>
    <p:sldId id="283" r:id="rId30"/>
    <p:sldId id="268" r:id="rId31"/>
    <p:sldId id="272" r:id="rId32"/>
    <p:sldId id="284" r:id="rId33"/>
    <p:sldId id="287" r:id="rId34"/>
    <p:sldId id="288" r:id="rId35"/>
    <p:sldId id="285" r:id="rId36"/>
    <p:sldId id="273" r:id="rId37"/>
    <p:sldId id="28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62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9DEC-0118-443C-A70E-818A90EA2DBB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1B429-3EC7-454B-9A4D-06222B906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583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9DEC-0118-443C-A70E-818A90EA2DBB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1B429-3EC7-454B-9A4D-06222B906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57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9DEC-0118-443C-A70E-818A90EA2DBB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1B429-3EC7-454B-9A4D-06222B906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9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9DEC-0118-443C-A70E-818A90EA2DBB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1B429-3EC7-454B-9A4D-06222B906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168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9DEC-0118-443C-A70E-818A90EA2DBB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1B429-3EC7-454B-9A4D-06222B906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01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9DEC-0118-443C-A70E-818A90EA2DBB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1B429-3EC7-454B-9A4D-06222B906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9DEC-0118-443C-A70E-818A90EA2DBB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1B429-3EC7-454B-9A4D-06222B906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66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9DEC-0118-443C-A70E-818A90EA2DBB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1B429-3EC7-454B-9A4D-06222B906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578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9DEC-0118-443C-A70E-818A90EA2DBB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1B429-3EC7-454B-9A4D-06222B906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50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9DEC-0118-443C-A70E-818A90EA2DBB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1B429-3EC7-454B-9A4D-06222B906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241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9DEC-0118-443C-A70E-818A90EA2DBB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1B429-3EC7-454B-9A4D-06222B906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326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59DEC-0118-443C-A70E-818A90EA2DBB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1B429-3EC7-454B-9A4D-06222B906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265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Good Works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Nehemiah 1 – 2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6621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Sometimes </a:t>
            </a:r>
            <a:r>
              <a:rPr lang="en-US" sz="3200" dirty="0" smtClean="0"/>
              <a:t>Christians have </a:t>
            </a:r>
            <a:r>
              <a:rPr lang="en-US" sz="3200" dirty="0" smtClean="0"/>
              <a:t>public relations problem.</a:t>
            </a:r>
          </a:p>
          <a:p>
            <a:r>
              <a:rPr lang="en-US" sz="3200" dirty="0" smtClean="0"/>
              <a:t>Sometimes that problem </a:t>
            </a:r>
            <a:r>
              <a:rPr lang="en-US" sz="3200" dirty="0" smtClean="0"/>
              <a:t>is not justified.  </a:t>
            </a:r>
            <a:endParaRPr lang="en-US" sz="3200" dirty="0" smtClean="0"/>
          </a:p>
          <a:p>
            <a:r>
              <a:rPr lang="en-US" sz="3200" dirty="0" smtClean="0"/>
              <a:t>But sometimes it </a:t>
            </a:r>
            <a:r>
              <a:rPr lang="en-US" sz="3200" dirty="0" smtClean="0"/>
              <a:t>is.</a:t>
            </a:r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1686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9114" y="1690687"/>
            <a:ext cx="7024686" cy="4281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I </a:t>
            </a:r>
            <a:r>
              <a:rPr lang="en-US" sz="3200" i="1" dirty="0">
                <a:solidFill>
                  <a:srgbClr val="00CC00"/>
                </a:solidFill>
              </a:rPr>
              <a:t>have a great respect for </a:t>
            </a:r>
            <a:r>
              <a:rPr lang="en-US" sz="3200" i="1" dirty="0" smtClean="0">
                <a:solidFill>
                  <a:srgbClr val="00CC00"/>
                </a:solidFill>
              </a:rPr>
              <a:t>Christianity</a:t>
            </a:r>
            <a:r>
              <a:rPr lang="en-US" sz="3200" i="1" dirty="0">
                <a:solidFill>
                  <a:srgbClr val="00CC00"/>
                </a:solidFill>
              </a:rPr>
              <a:t> </a:t>
            </a:r>
            <a:r>
              <a:rPr lang="en-US" sz="3200" i="1" dirty="0" smtClean="0">
                <a:solidFill>
                  <a:srgbClr val="00CC00"/>
                </a:solidFill>
              </a:rPr>
              <a:t>... </a:t>
            </a:r>
            <a:br>
              <a:rPr lang="en-US" sz="3200" i="1" dirty="0" smtClean="0">
                <a:solidFill>
                  <a:srgbClr val="00CC00"/>
                </a:solidFill>
              </a:rPr>
            </a:br>
            <a:r>
              <a:rPr lang="en-US" sz="3200" i="1" dirty="0" smtClean="0">
                <a:solidFill>
                  <a:srgbClr val="00CC00"/>
                </a:solidFill>
              </a:rPr>
              <a:t>In </a:t>
            </a:r>
            <a:r>
              <a:rPr lang="en-US" sz="3200" i="1" dirty="0">
                <a:solidFill>
                  <a:srgbClr val="00CC00"/>
                </a:solidFill>
              </a:rPr>
              <a:t>fact, there is nothing wrong with Christianity, but the trouble is with you Christians. You do not begin to live up to your own teachings</a:t>
            </a:r>
            <a:r>
              <a:rPr lang="en-US" sz="3200" i="1" dirty="0" smtClean="0">
                <a:solidFill>
                  <a:srgbClr val="00CC00"/>
                </a:solidFill>
              </a:rPr>
              <a:t>.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</a:t>
            </a:r>
            <a:r>
              <a:rPr lang="en-US" sz="3200" i="1" dirty="0" err="1" smtClean="0">
                <a:solidFill>
                  <a:srgbClr val="00CC00"/>
                </a:solidFill>
              </a:rPr>
              <a:t>Ghandi</a:t>
            </a:r>
            <a:r>
              <a:rPr lang="en-US" sz="3200" i="1" dirty="0" smtClean="0">
                <a:solidFill>
                  <a:srgbClr val="00CC00"/>
                </a:solidFill>
              </a:rPr>
              <a:t>, in conversation with </a:t>
            </a:r>
            <a:br>
              <a:rPr lang="en-US" sz="3200" i="1" dirty="0" smtClean="0">
                <a:solidFill>
                  <a:srgbClr val="00CC00"/>
                </a:solidFill>
              </a:rPr>
            </a:br>
            <a:r>
              <a:rPr lang="en-US" sz="3200" i="1" dirty="0" smtClean="0">
                <a:solidFill>
                  <a:srgbClr val="00CC00"/>
                </a:solidFill>
              </a:rPr>
              <a:t>James E. </a:t>
            </a:r>
            <a:r>
              <a:rPr lang="en-US" sz="3200" i="1" dirty="0" err="1" smtClean="0">
                <a:solidFill>
                  <a:srgbClr val="00CC00"/>
                </a:solidFill>
              </a:rPr>
              <a:t>McEldowney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3195637" cy="319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4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 the early 20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Century a separation </a:t>
            </a:r>
            <a:r>
              <a:rPr lang="en-US" sz="3200" dirty="0" smtClean="0"/>
              <a:t>took </a:t>
            </a:r>
            <a:r>
              <a:rPr lang="en-US" sz="3200" dirty="0" smtClean="0"/>
              <a:t>place among American churches.</a:t>
            </a:r>
          </a:p>
          <a:p>
            <a:r>
              <a:rPr lang="en-US" sz="3200" dirty="0" smtClean="0"/>
              <a:t>Some of them began to loosen up doctrinally to emphasize good works, calling this </a:t>
            </a:r>
            <a:r>
              <a:rPr lang="en-US" sz="3200" dirty="0" smtClean="0">
                <a:solidFill>
                  <a:srgbClr val="00B0F0"/>
                </a:solidFill>
              </a:rPr>
              <a:t>the “Social Gospel.”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33597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Others, </a:t>
            </a:r>
            <a:r>
              <a:rPr lang="en-US" sz="3200" dirty="0">
                <a:solidFill>
                  <a:srgbClr val="00B0F0"/>
                </a:solidFill>
              </a:rPr>
              <a:t>“the Fundamentalists,” </a:t>
            </a:r>
            <a:r>
              <a:rPr lang="en-US" sz="3200" dirty="0"/>
              <a:t>responded by tightening up on doctrine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Their concern was that the Christianity of the Social Gospel was becoming Christian in name only – which it was.</a:t>
            </a:r>
          </a:p>
          <a:p>
            <a:r>
              <a:rPr lang="en-US" sz="3200" dirty="0" smtClean="0"/>
              <a:t>Items like the inspiration of Scripture, the virgin birth and Christ’s atonement were at the center of this debate.</a:t>
            </a:r>
          </a:p>
        </p:txBody>
      </p:sp>
    </p:spTree>
    <p:extLst>
      <p:ext uri="{BB962C8B-B14F-4D97-AF65-F5344CB8AC3E}">
        <p14:creationId xmlns:p14="http://schemas.microsoft.com/office/powerpoint/2010/main" val="12630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Carl F. H. Henry was the founding editor of the magazine </a:t>
            </a:r>
            <a:r>
              <a:rPr lang="en-US" sz="3200" i="1" dirty="0" smtClean="0"/>
              <a:t>Christianity Today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An avowed Fundamentalist, he noticed an unfortunate side effect of this ever-widening division.</a:t>
            </a:r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0954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05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Fundamentalism in revolting against the Social Gospel seemed also to revolt against the Christian social imperative.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Carl F. H. Henry, </a:t>
            </a:r>
            <a:br>
              <a:rPr lang="en-US" sz="3200" i="1" dirty="0" smtClean="0">
                <a:solidFill>
                  <a:srgbClr val="00CC00"/>
                </a:solidFill>
              </a:rPr>
            </a:br>
            <a:r>
              <a:rPr lang="en-US" sz="3200" i="1" dirty="0" smtClean="0">
                <a:solidFill>
                  <a:srgbClr val="00CC00"/>
                </a:solidFill>
              </a:rPr>
              <a:t>The Uneasy Conscience of Modern Fundamentalism (1947)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1825625"/>
            <a:ext cx="2667000" cy="434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26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05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The evangelical task is primarily the preaching of the Gospel … </a:t>
            </a:r>
            <a:r>
              <a:rPr lang="en-US" sz="3200" i="1" dirty="0" smtClean="0">
                <a:solidFill>
                  <a:srgbClr val="00CC00"/>
                </a:solidFill>
              </a:rPr>
              <a:t>[but] … </a:t>
            </a:r>
            <a:endParaRPr lang="en-US" sz="3200" i="1" dirty="0" smtClean="0">
              <a:solidFill>
                <a:srgbClr val="00CC00"/>
              </a:solidFill>
            </a:endParaRPr>
          </a:p>
          <a:p>
            <a:pPr marL="0" indent="0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The corporate testimony of believers … should provide for the world an example of the divine dynamic to overcome evils in every realm.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Carl F. H. Henry, </a:t>
            </a:r>
            <a:br>
              <a:rPr lang="en-US" sz="3200" i="1" dirty="0" smtClean="0">
                <a:solidFill>
                  <a:srgbClr val="00CC00"/>
                </a:solidFill>
              </a:rPr>
            </a:br>
            <a:r>
              <a:rPr lang="en-US" sz="3200" i="1" dirty="0" smtClean="0">
                <a:solidFill>
                  <a:srgbClr val="00CC00"/>
                </a:solidFill>
              </a:rPr>
              <a:t>The Uneasy Conscience of Modern Fundamentalism (1947)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1825625"/>
            <a:ext cx="2667000" cy="434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2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Nehemiah </a:t>
            </a:r>
            <a:r>
              <a:rPr lang="en-US" sz="3200" dirty="0" smtClean="0"/>
              <a:t>never </a:t>
            </a:r>
            <a:r>
              <a:rPr lang="en-US" sz="3200" dirty="0"/>
              <a:t>had a “religious” position, but he was </a:t>
            </a:r>
            <a:r>
              <a:rPr lang="en-US" sz="3200" dirty="0" smtClean="0"/>
              <a:t>a faithful </a:t>
            </a:r>
            <a:r>
              <a:rPr lang="en-US" sz="3200" dirty="0"/>
              <a:t>believer in the God of </a:t>
            </a:r>
            <a:r>
              <a:rPr lang="en-US" sz="3200" dirty="0" smtClean="0"/>
              <a:t>Israel.</a:t>
            </a:r>
          </a:p>
          <a:p>
            <a:r>
              <a:rPr lang="en-US" sz="3200" dirty="0" smtClean="0"/>
              <a:t>If the term existed, he would have been a Fundamentalist.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6672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Nehemiah had a wonderful secular job in the king’s court.</a:t>
            </a:r>
          </a:p>
          <a:p>
            <a:r>
              <a:rPr lang="en-US" sz="3200" dirty="0" smtClean="0"/>
              <a:t>He left it to become a secular governor</a:t>
            </a:r>
            <a:r>
              <a:rPr lang="en-US" sz="3200" dirty="0" smtClean="0"/>
              <a:t>.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69739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He </a:t>
            </a:r>
            <a:r>
              <a:rPr lang="en-US" sz="3200" dirty="0"/>
              <a:t>made a </a:t>
            </a:r>
            <a:r>
              <a:rPr lang="en-US" sz="3200" dirty="0" smtClean="0"/>
              <a:t>difference by serving </a:t>
            </a:r>
            <a:r>
              <a:rPr lang="en-US" sz="3200" dirty="0"/>
              <a:t>God in the secular arena.  </a:t>
            </a:r>
          </a:p>
          <a:p>
            <a:r>
              <a:rPr lang="en-US" sz="3200" dirty="0"/>
              <a:t>His </a:t>
            </a:r>
            <a:r>
              <a:rPr lang="en-US" sz="3200" dirty="0" smtClean="0"/>
              <a:t>was </a:t>
            </a:r>
            <a:r>
              <a:rPr lang="en-US" sz="3200" dirty="0"/>
              <a:t>a life full of good works that benefitted </a:t>
            </a:r>
            <a:r>
              <a:rPr lang="en-US" sz="3200" dirty="0" smtClean="0"/>
              <a:t>others, regardless of where they stood doctrinally.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0652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In </a:t>
            </a:r>
            <a:r>
              <a:rPr lang="en-US" sz="3200" dirty="0" smtClean="0">
                <a:solidFill>
                  <a:srgbClr val="FFFF00"/>
                </a:solidFill>
              </a:rPr>
              <a:t>Nehemiah 1 – 2 </a:t>
            </a:r>
            <a:r>
              <a:rPr lang="en-US" sz="3200" dirty="0" smtClean="0"/>
              <a:t>we will see that: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3466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In </a:t>
            </a:r>
            <a:r>
              <a:rPr lang="en-US" sz="3200" dirty="0" smtClean="0">
                <a:solidFill>
                  <a:srgbClr val="FFFF00"/>
                </a:solidFill>
              </a:rPr>
              <a:t>Nehemiah 1 – 2 </a:t>
            </a:r>
            <a:r>
              <a:rPr lang="en-US" sz="3200" dirty="0" smtClean="0"/>
              <a:t>we will see </a:t>
            </a:r>
            <a:r>
              <a:rPr lang="en-US" sz="3200" dirty="0" smtClean="0"/>
              <a:t>that for the faithful:</a:t>
            </a:r>
            <a:endParaRPr lang="en-US" sz="3200" dirty="0" smtClean="0"/>
          </a:p>
          <a:p>
            <a:pPr>
              <a:buClr>
                <a:srgbClr val="00B0F0"/>
              </a:buClr>
            </a:pPr>
            <a:r>
              <a:rPr lang="en-US" sz="3200" dirty="0" smtClean="0"/>
              <a:t>Knowledge leads to godly concern.</a:t>
            </a:r>
          </a:p>
          <a:p>
            <a:pPr>
              <a:buClr>
                <a:srgbClr val="00B0F0"/>
              </a:buClr>
            </a:pPr>
            <a:r>
              <a:rPr lang="en-US" sz="3200" dirty="0" smtClean="0"/>
              <a:t>Concern leads to confession and prayer.</a:t>
            </a:r>
          </a:p>
          <a:p>
            <a:pPr>
              <a:buClr>
                <a:srgbClr val="00B0F0"/>
              </a:buClr>
            </a:pPr>
            <a:r>
              <a:rPr lang="en-US" sz="3200" dirty="0" smtClean="0"/>
              <a:t>Prayer leads to holy awareness.</a:t>
            </a:r>
          </a:p>
          <a:p>
            <a:pPr>
              <a:buClr>
                <a:srgbClr val="00B0F0"/>
              </a:buClr>
            </a:pPr>
            <a:r>
              <a:rPr lang="en-US" sz="3200" dirty="0" smtClean="0"/>
              <a:t>Awareness makes us ready to act.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705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faithful </a:t>
            </a:r>
            <a:r>
              <a:rPr lang="en-US" sz="3200" dirty="0" smtClean="0"/>
              <a:t>care </a:t>
            </a:r>
            <a:r>
              <a:rPr lang="en-US" sz="3200" dirty="0" smtClean="0"/>
              <a:t>about issues beyond themselves.</a:t>
            </a:r>
          </a:p>
          <a:p>
            <a:r>
              <a:rPr lang="en-US" sz="3200" dirty="0" smtClean="0"/>
              <a:t>The faithful address </a:t>
            </a:r>
            <a:r>
              <a:rPr lang="en-US" sz="3200" dirty="0" smtClean="0"/>
              <a:t>those issues in confession and prayer.</a:t>
            </a:r>
          </a:p>
          <a:p>
            <a:r>
              <a:rPr lang="en-US" sz="3200" dirty="0" smtClean="0"/>
              <a:t>The faithful are </a:t>
            </a:r>
            <a:r>
              <a:rPr lang="en-US" sz="3200" dirty="0" smtClean="0"/>
              <a:t>willing to act to resolve those issues.</a:t>
            </a:r>
          </a:p>
          <a:p>
            <a:r>
              <a:rPr lang="en-US" sz="3200" dirty="0" smtClean="0">
                <a:solidFill>
                  <a:srgbClr val="00CC00"/>
                </a:solidFill>
              </a:rPr>
              <a:t>Good doctrine doesn’t </a:t>
            </a:r>
            <a:r>
              <a:rPr lang="en-US" sz="3200" dirty="0" smtClean="0">
                <a:solidFill>
                  <a:srgbClr val="00CC00"/>
                </a:solidFill>
              </a:rPr>
              <a:t>just stand there and lament the world’s evils. Good </a:t>
            </a:r>
            <a:r>
              <a:rPr lang="en-US" sz="3200" dirty="0" smtClean="0">
                <a:solidFill>
                  <a:srgbClr val="00CC00"/>
                </a:solidFill>
              </a:rPr>
              <a:t>doctrine leads to good works.</a:t>
            </a:r>
            <a:endParaRPr lang="en-US" sz="3200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15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leads to godly concern</a:t>
            </a:r>
            <a:r>
              <a:rPr lang="en-US" dirty="0" smtClean="0"/>
              <a:t>.  </a:t>
            </a:r>
            <a:r>
              <a:rPr lang="en-US" dirty="0" smtClean="0">
                <a:solidFill>
                  <a:srgbClr val="FFFF00"/>
                </a:solidFill>
              </a:rPr>
              <a:t>1:1-4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1836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leads to godly concern</a:t>
            </a:r>
            <a:r>
              <a:rPr lang="en-US" dirty="0" smtClean="0"/>
              <a:t>.  </a:t>
            </a:r>
            <a:r>
              <a:rPr lang="en-US" dirty="0" smtClean="0">
                <a:solidFill>
                  <a:srgbClr val="FFFF00"/>
                </a:solidFill>
              </a:rPr>
              <a:t>1:1-4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Nehemiah had a respectable position </a:t>
            </a:r>
            <a:r>
              <a:rPr lang="en-US" sz="3200" dirty="0" smtClean="0"/>
              <a:t>personally serving </a:t>
            </a:r>
            <a:r>
              <a:rPr lang="en-US" sz="3200" dirty="0" smtClean="0"/>
              <a:t>the king in the very courts of power in the Persian Empire.</a:t>
            </a:r>
          </a:p>
          <a:p>
            <a:r>
              <a:rPr lang="en-US" sz="3200" dirty="0" smtClean="0"/>
              <a:t>He didn’t </a:t>
            </a:r>
            <a:r>
              <a:rPr lang="en-US" sz="3200" dirty="0"/>
              <a:t>have to care about Jerusalem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But he did.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5970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Concern leads to confession and prayer</a:t>
            </a:r>
            <a:r>
              <a:rPr lang="en-US" sz="4000" dirty="0" smtClean="0"/>
              <a:t>.  </a:t>
            </a:r>
            <a:r>
              <a:rPr lang="en-US" sz="4000" dirty="0" smtClean="0">
                <a:solidFill>
                  <a:srgbClr val="FFFF00"/>
                </a:solidFill>
              </a:rPr>
              <a:t>1:4-11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9069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Concern leads to confession and prayer</a:t>
            </a:r>
            <a:r>
              <a:rPr lang="en-US" sz="4000" dirty="0" smtClean="0"/>
              <a:t>.  </a:t>
            </a:r>
            <a:r>
              <a:rPr lang="en-US" sz="4000" dirty="0" smtClean="0">
                <a:solidFill>
                  <a:srgbClr val="FFFF00"/>
                </a:solidFill>
              </a:rPr>
              <a:t>1:4-11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 don’t know anything bad about Nehemiah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He is obviously a faithful believer in the God of the Bible.</a:t>
            </a:r>
            <a:endParaRPr lang="en-US" sz="3200" dirty="0" smtClean="0"/>
          </a:p>
          <a:p>
            <a:r>
              <a:rPr lang="en-US" sz="3200" dirty="0" smtClean="0"/>
              <a:t>Still, his prayer is full of confession and admission of guilt.</a:t>
            </a:r>
          </a:p>
          <a:p>
            <a:r>
              <a:rPr lang="en-US" sz="3200" dirty="0" smtClean="0">
                <a:solidFill>
                  <a:srgbClr val="00CC00"/>
                </a:solidFill>
              </a:rPr>
              <a:t>It’s right to start there before moving on to how God might use us.</a:t>
            </a:r>
            <a:endParaRPr lang="en-US" sz="3200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18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leads to holy awareness</a:t>
            </a:r>
            <a:r>
              <a:rPr lang="en-US" dirty="0" smtClean="0"/>
              <a:t>.     </a:t>
            </a:r>
            <a:r>
              <a:rPr lang="en-US" dirty="0" smtClean="0">
                <a:solidFill>
                  <a:srgbClr val="FFFF00"/>
                </a:solidFill>
              </a:rPr>
              <a:t>2:1-5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493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leads to holy awareness</a:t>
            </a:r>
            <a:r>
              <a:rPr lang="en-US" dirty="0" smtClean="0"/>
              <a:t>.     </a:t>
            </a:r>
            <a:r>
              <a:rPr lang="en-US" dirty="0" smtClean="0">
                <a:solidFill>
                  <a:srgbClr val="FFFF00"/>
                </a:solidFill>
              </a:rPr>
              <a:t>2:1-5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2:1</a:t>
            </a:r>
            <a:r>
              <a:rPr lang="en-US" sz="3200" dirty="0" smtClean="0"/>
              <a:t>     </a:t>
            </a:r>
            <a:r>
              <a:rPr lang="en-US" sz="3200" dirty="0" smtClean="0">
                <a:solidFill>
                  <a:srgbClr val="00B0F0"/>
                </a:solidFill>
              </a:rPr>
              <a:t>Nisan</a:t>
            </a:r>
            <a:r>
              <a:rPr lang="en-US" sz="3200" dirty="0" smtClean="0"/>
              <a:t>     Four months have passed since </a:t>
            </a:r>
            <a:r>
              <a:rPr lang="en-US" sz="3200" dirty="0" err="1" smtClean="0">
                <a:solidFill>
                  <a:srgbClr val="00B0F0"/>
                </a:solidFill>
              </a:rPr>
              <a:t>Chislev</a:t>
            </a:r>
            <a:r>
              <a:rPr lang="en-US" sz="3200" dirty="0" smtClean="0"/>
              <a:t> in </a:t>
            </a:r>
            <a:r>
              <a:rPr lang="en-US" sz="3200" dirty="0" smtClean="0">
                <a:solidFill>
                  <a:srgbClr val="FFFF00"/>
                </a:solidFill>
              </a:rPr>
              <a:t>1:1</a:t>
            </a:r>
            <a:r>
              <a:rPr lang="en-US" sz="3200" dirty="0" smtClean="0"/>
              <a:t>.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2:2</a:t>
            </a:r>
            <a:r>
              <a:rPr lang="en-US" sz="3200" dirty="0" smtClean="0"/>
              <a:t>     </a:t>
            </a:r>
            <a:r>
              <a:rPr lang="en-US" sz="3200" dirty="0" smtClean="0">
                <a:solidFill>
                  <a:srgbClr val="00B0F0"/>
                </a:solidFill>
              </a:rPr>
              <a:t>very much afraid     </a:t>
            </a:r>
            <a:r>
              <a:rPr lang="en-US" sz="3200" dirty="0" smtClean="0"/>
              <a:t>The king’s servants were not supposed to be unhappy while in the king’s presence.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0794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leads to holy awareness</a:t>
            </a:r>
            <a:r>
              <a:rPr lang="en-US" dirty="0" smtClean="0"/>
              <a:t>.     </a:t>
            </a:r>
            <a:r>
              <a:rPr lang="en-US" dirty="0" smtClean="0">
                <a:solidFill>
                  <a:srgbClr val="FFFF00"/>
                </a:solidFill>
              </a:rPr>
              <a:t>2:1-5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2:4</a:t>
            </a:r>
            <a:r>
              <a:rPr lang="en-US" sz="3200" dirty="0" smtClean="0"/>
              <a:t>     </a:t>
            </a:r>
            <a:r>
              <a:rPr lang="en-US" sz="3200" dirty="0">
                <a:solidFill>
                  <a:srgbClr val="00B0F0"/>
                </a:solidFill>
              </a:rPr>
              <a:t>S</a:t>
            </a:r>
            <a:r>
              <a:rPr lang="en-US" sz="3200" dirty="0" smtClean="0">
                <a:solidFill>
                  <a:srgbClr val="00B0F0"/>
                </a:solidFill>
              </a:rPr>
              <a:t>o </a:t>
            </a:r>
            <a:r>
              <a:rPr lang="en-US" sz="3200" dirty="0" smtClean="0">
                <a:solidFill>
                  <a:srgbClr val="00B0F0"/>
                </a:solidFill>
              </a:rPr>
              <a:t>I prayed to the God of heaven</a:t>
            </a:r>
            <a:r>
              <a:rPr lang="en-US" sz="3200" dirty="0" smtClean="0"/>
              <a:t>     </a:t>
            </a:r>
          </a:p>
          <a:p>
            <a:r>
              <a:rPr lang="en-US" sz="3200" dirty="0" smtClean="0"/>
              <a:t>Nehemiah was an expert in speed-dial prayers.</a:t>
            </a:r>
          </a:p>
          <a:p>
            <a:r>
              <a:rPr lang="en-US" sz="3200" dirty="0" smtClean="0"/>
              <a:t>Many of his prayers are just one or two sentences.</a:t>
            </a:r>
          </a:p>
          <a:p>
            <a:r>
              <a:rPr lang="en-US" sz="3200" dirty="0" smtClean="0"/>
              <a:t>Don’t forget that four months of fasting, prayer and serious thought led up to this moment.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175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leads to holy awareness</a:t>
            </a:r>
            <a:r>
              <a:rPr lang="en-US" dirty="0" smtClean="0"/>
              <a:t>.     </a:t>
            </a:r>
            <a:r>
              <a:rPr lang="en-US" dirty="0" smtClean="0">
                <a:solidFill>
                  <a:srgbClr val="FFFF00"/>
                </a:solidFill>
              </a:rPr>
              <a:t>2:1-5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It took a good deal of prayerful preparation to get ready for this perfect moment.</a:t>
            </a:r>
          </a:p>
          <a:p>
            <a:r>
              <a:rPr lang="en-US" sz="3200" dirty="0" smtClean="0"/>
              <a:t>Nehemiah’s everyday prayer life led to this moment of holy awareness.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803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Awareness makes us ready to act</a:t>
            </a:r>
            <a:r>
              <a:rPr lang="en-US" dirty="0" smtClean="0"/>
              <a:t>.     </a:t>
            </a:r>
            <a:r>
              <a:rPr lang="en-US" dirty="0" smtClean="0">
                <a:solidFill>
                  <a:srgbClr val="FFFF00"/>
                </a:solidFill>
              </a:rPr>
              <a:t>2:6-20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9944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Awareness makes us ready to act</a:t>
            </a:r>
            <a:r>
              <a:rPr lang="en-US" dirty="0" smtClean="0"/>
              <a:t>.     </a:t>
            </a:r>
            <a:r>
              <a:rPr lang="en-US" dirty="0" smtClean="0">
                <a:solidFill>
                  <a:srgbClr val="FFFF00"/>
                </a:solidFill>
              </a:rPr>
              <a:t>2:6-20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Nehemiah was </a:t>
            </a:r>
            <a:r>
              <a:rPr lang="en-US" sz="3200" dirty="0" smtClean="0"/>
              <a:t>a man of deep faith who was ready </a:t>
            </a:r>
            <a:r>
              <a:rPr lang="en-US" sz="3200" dirty="0" smtClean="0"/>
              <a:t>to take on some </a:t>
            </a:r>
            <a:r>
              <a:rPr lang="en-US" sz="3200" dirty="0" smtClean="0"/>
              <a:t>huge</a:t>
            </a:r>
            <a:r>
              <a:rPr lang="en-US" sz="3200" dirty="0" smtClean="0"/>
              <a:t> </a:t>
            </a:r>
            <a:r>
              <a:rPr lang="en-US" sz="3200" dirty="0" smtClean="0"/>
              <a:t>challenges.</a:t>
            </a:r>
          </a:p>
          <a:p>
            <a:r>
              <a:rPr lang="en-US" sz="3200" dirty="0" smtClean="0"/>
              <a:t>While his work is secular work, his thoughts are permeated with the idea that God is with him and behind his plans.</a:t>
            </a:r>
          </a:p>
          <a:p>
            <a:pPr lvl="1"/>
            <a:r>
              <a:rPr lang="en-US" sz="3200" dirty="0" smtClean="0">
                <a:solidFill>
                  <a:srgbClr val="FFFF00"/>
                </a:solidFill>
              </a:rPr>
              <a:t>2:8</a:t>
            </a:r>
          </a:p>
          <a:p>
            <a:pPr lvl="1"/>
            <a:r>
              <a:rPr lang="en-US" sz="3200" dirty="0" smtClean="0">
                <a:solidFill>
                  <a:srgbClr val="FFFF00"/>
                </a:solidFill>
              </a:rPr>
              <a:t>2:12</a:t>
            </a:r>
          </a:p>
          <a:p>
            <a:pPr lvl="1"/>
            <a:r>
              <a:rPr lang="en-US" sz="3200" dirty="0" smtClean="0">
                <a:solidFill>
                  <a:srgbClr val="FFFF00"/>
                </a:solidFill>
              </a:rPr>
              <a:t>2:18</a:t>
            </a:r>
          </a:p>
          <a:p>
            <a:pPr lvl="1"/>
            <a:r>
              <a:rPr lang="en-US" sz="3200" dirty="0" smtClean="0">
                <a:solidFill>
                  <a:srgbClr val="FFFF00"/>
                </a:solidFill>
              </a:rPr>
              <a:t>2:20</a:t>
            </a:r>
          </a:p>
        </p:txBody>
      </p:sp>
    </p:spTree>
    <p:extLst>
      <p:ext uri="{BB962C8B-B14F-4D97-AF65-F5344CB8AC3E}">
        <p14:creationId xmlns:p14="http://schemas.microsoft.com/office/powerpoint/2010/main" val="397519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Awareness makes us ready to act</a:t>
            </a:r>
            <a:r>
              <a:rPr lang="en-US" dirty="0" smtClean="0"/>
              <a:t>.     </a:t>
            </a:r>
            <a:r>
              <a:rPr lang="en-US" dirty="0" smtClean="0">
                <a:solidFill>
                  <a:srgbClr val="FFFF00"/>
                </a:solidFill>
              </a:rPr>
              <a:t>2:6-20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God may be giving you </a:t>
            </a:r>
            <a:r>
              <a:rPr lang="en-US" sz="3200" dirty="0" smtClean="0"/>
              <a:t>impressive ideas </a:t>
            </a:r>
            <a:r>
              <a:rPr lang="en-US" sz="3200" dirty="0" smtClean="0"/>
              <a:t>and they may not look very religious.</a:t>
            </a:r>
          </a:p>
          <a:p>
            <a:r>
              <a:rPr lang="en-US" sz="3200" dirty="0" smtClean="0"/>
              <a:t>Nonetheless, any number of people may benefit from whatever it is he wants you to do.</a:t>
            </a:r>
          </a:p>
          <a:p>
            <a:r>
              <a:rPr lang="en-US" sz="3200" dirty="0" smtClean="0">
                <a:solidFill>
                  <a:srgbClr val="00CC00"/>
                </a:solidFill>
              </a:rPr>
              <a:t>Is your faith </a:t>
            </a:r>
            <a:r>
              <a:rPr lang="en-US" sz="3200" dirty="0" smtClean="0">
                <a:solidFill>
                  <a:srgbClr val="00CC00"/>
                </a:solidFill>
              </a:rPr>
              <a:t>ready </a:t>
            </a:r>
            <a:r>
              <a:rPr lang="en-US" sz="3200" dirty="0" smtClean="0">
                <a:solidFill>
                  <a:srgbClr val="00CC00"/>
                </a:solidFill>
              </a:rPr>
              <a:t>to accept those challenges?</a:t>
            </a:r>
          </a:p>
        </p:txBody>
      </p:sp>
    </p:spTree>
    <p:extLst>
      <p:ext uri="{BB962C8B-B14F-4D97-AF65-F5344CB8AC3E}">
        <p14:creationId xmlns:p14="http://schemas.microsoft.com/office/powerpoint/2010/main" val="89922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Awareness makes us ready to act.     </a:t>
            </a:r>
            <a:r>
              <a:rPr lang="en-US" dirty="0">
                <a:solidFill>
                  <a:srgbClr val="FFFF00"/>
                </a:solidFill>
              </a:rPr>
              <a:t>2:6-20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faithful care about issues beyond themselves.</a:t>
            </a:r>
          </a:p>
          <a:p>
            <a:r>
              <a:rPr lang="en-US" sz="3200" dirty="0"/>
              <a:t>The faithful address those issues in confession and prayer.</a:t>
            </a:r>
          </a:p>
          <a:p>
            <a:r>
              <a:rPr lang="en-US" sz="3200" dirty="0"/>
              <a:t>The faithful are willing to act to resolve those issues.</a:t>
            </a:r>
          </a:p>
          <a:p>
            <a:r>
              <a:rPr lang="en-US" sz="3200" dirty="0">
                <a:solidFill>
                  <a:srgbClr val="00CC00"/>
                </a:solidFill>
              </a:rPr>
              <a:t>Good doctrine doesn’t just stand there and lament the world’s evils. Good doctrine leads to good works.</a:t>
            </a:r>
            <a:endParaRPr lang="en-US" sz="3200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03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CC00"/>
                </a:solidFill>
              </a:rPr>
              <a:t>New Testament Emphasis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825625"/>
            <a:ext cx="3976687" cy="43513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19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CC00"/>
                </a:solidFill>
              </a:rPr>
              <a:t>New Testament Emphasis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3562350" cy="4351338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Matthew 5:14-16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Ephesians 2:10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1 Timothy 6:17-19</a:t>
            </a:r>
          </a:p>
          <a:p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14887" y="1690688"/>
            <a:ext cx="2971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rgbClr val="FFFF00"/>
                </a:solidFill>
              </a:rPr>
              <a:t>Titus 2:7-8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Titus 2:9-10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Titus 2:11-14</a:t>
            </a:r>
          </a:p>
          <a:p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201025" y="1690688"/>
            <a:ext cx="31527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rgbClr val="FFFF00"/>
                </a:solidFill>
              </a:rPr>
              <a:t>Titus 3:8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Titus 3:14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Hebrews 10:24</a:t>
            </a:r>
          </a:p>
          <a:p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63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7484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Nehemiah had a respectable position serving the king in the very courts of power in the Persian Empire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He gave it up for a life of secular self-sacrifice that would benefit others.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97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He didn’t have to care about Jerusalem.</a:t>
            </a:r>
          </a:p>
          <a:p>
            <a:r>
              <a:rPr lang="en-US" sz="3200" dirty="0"/>
              <a:t>But he did.</a:t>
            </a:r>
          </a:p>
        </p:txBody>
      </p:sp>
    </p:spTree>
    <p:extLst>
      <p:ext uri="{BB962C8B-B14F-4D97-AF65-F5344CB8AC3E}">
        <p14:creationId xmlns:p14="http://schemas.microsoft.com/office/powerpoint/2010/main" val="16830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Works     </a:t>
            </a:r>
            <a:r>
              <a:rPr lang="en-US" dirty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05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The evangelicals have a conviction of absoluteness concerning their message, and not to proclaim it, in the assault on social evils, is sheer inconsistency.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Carl F. H. Henry, </a:t>
            </a:r>
            <a:br>
              <a:rPr lang="en-US" sz="3200" i="1" dirty="0" smtClean="0">
                <a:solidFill>
                  <a:srgbClr val="00CC00"/>
                </a:solidFill>
              </a:rPr>
            </a:br>
            <a:r>
              <a:rPr lang="en-US" sz="3200" i="1" dirty="0" smtClean="0">
                <a:solidFill>
                  <a:srgbClr val="00CC00"/>
                </a:solidFill>
              </a:rPr>
              <a:t>The Uneasy Conscience of Modern Fundamentalism (1947)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1825625"/>
            <a:ext cx="2667000" cy="434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6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Works     </a:t>
            </a:r>
            <a:r>
              <a:rPr lang="en-US" dirty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05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>
                <a:solidFill>
                  <a:srgbClr val="00CC00"/>
                </a:solidFill>
              </a:rPr>
              <a:t>The evangelical task is primarily the preaching of the Gospel … [but] … </a:t>
            </a:r>
          </a:p>
          <a:p>
            <a:pPr marL="0" indent="0">
              <a:buNone/>
            </a:pPr>
            <a:r>
              <a:rPr lang="en-US" sz="3200" i="1" smtClean="0">
                <a:solidFill>
                  <a:srgbClr val="00CC00"/>
                </a:solidFill>
              </a:rPr>
              <a:t>The </a:t>
            </a:r>
            <a:r>
              <a:rPr lang="en-US" sz="3200" i="1" dirty="0" smtClean="0">
                <a:solidFill>
                  <a:srgbClr val="00CC00"/>
                </a:solidFill>
              </a:rPr>
              <a:t>corporate testimony of believers … should provide for the world an example of the divine dynamic to overcome evils in every realm.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Carl F. H. Henry, </a:t>
            </a:r>
            <a:br>
              <a:rPr lang="en-US" sz="3200" i="1" dirty="0" smtClean="0">
                <a:solidFill>
                  <a:srgbClr val="00CC00"/>
                </a:solidFill>
              </a:rPr>
            </a:br>
            <a:r>
              <a:rPr lang="en-US" sz="3200" i="1" dirty="0" smtClean="0">
                <a:solidFill>
                  <a:srgbClr val="00CC00"/>
                </a:solidFill>
              </a:rPr>
              <a:t>The Uneasy Conscience of Modern Fundamentalism (1947)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1825625"/>
            <a:ext cx="2667000" cy="434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3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Works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Questions to ask ourselves:</a:t>
            </a:r>
          </a:p>
          <a:p>
            <a:pPr lvl="1">
              <a:buClr>
                <a:srgbClr val="00CC00"/>
              </a:buClr>
            </a:pPr>
            <a:r>
              <a:rPr lang="en-US" sz="3200" dirty="0" smtClean="0"/>
              <a:t>How might God want to use my natural gifts and abilities?</a:t>
            </a:r>
          </a:p>
          <a:p>
            <a:pPr lvl="1">
              <a:buClr>
                <a:srgbClr val="00CC00"/>
              </a:buClr>
            </a:pPr>
            <a:r>
              <a:rPr lang="en-US" sz="3200" dirty="0" smtClean="0"/>
              <a:t>How might he use me in my day-to-day efforts?</a:t>
            </a:r>
          </a:p>
          <a:p>
            <a:pPr lvl="1">
              <a:buClr>
                <a:srgbClr val="00CC00"/>
              </a:buClr>
            </a:pPr>
            <a:r>
              <a:rPr lang="en-US" sz="3200" dirty="0" smtClean="0"/>
              <a:t>What needs are out there that no one is meeting?</a:t>
            </a:r>
          </a:p>
          <a:p>
            <a:pPr lvl="1">
              <a:buClr>
                <a:srgbClr val="00CC00"/>
              </a:buClr>
            </a:pPr>
            <a:r>
              <a:rPr lang="en-US" sz="3200" dirty="0" smtClean="0"/>
              <a:t>What people or situations do I need to pray about?</a:t>
            </a:r>
          </a:p>
          <a:p>
            <a:pPr lvl="1">
              <a:buClr>
                <a:srgbClr val="00CC00"/>
              </a:buClr>
            </a:pPr>
            <a:r>
              <a:rPr lang="en-US" sz="3200" dirty="0" smtClean="0"/>
              <a:t>How are my prayers making me more aware or ready for action?</a:t>
            </a:r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3383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Works     </a:t>
            </a:r>
            <a:r>
              <a:rPr lang="en-US" dirty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Clr>
                <a:srgbClr val="00CC00"/>
              </a:buClr>
              <a:buNone/>
            </a:pPr>
            <a:r>
              <a:rPr lang="en-US" sz="3200" smtClean="0">
                <a:solidFill>
                  <a:srgbClr val="00CC00"/>
                </a:solidFill>
              </a:rPr>
              <a:t>Faithful Christians living </a:t>
            </a:r>
            <a:r>
              <a:rPr lang="en-US" sz="3200" dirty="0" smtClean="0">
                <a:solidFill>
                  <a:srgbClr val="00CC00"/>
                </a:solidFill>
              </a:rPr>
              <a:t>up to our own teachings:</a:t>
            </a:r>
          </a:p>
          <a:p>
            <a:pPr>
              <a:buClr>
                <a:srgbClr val="00CC00"/>
              </a:buClr>
            </a:pPr>
            <a:r>
              <a:rPr lang="en-US" sz="3200" dirty="0" smtClean="0"/>
              <a:t>Knowledge </a:t>
            </a:r>
            <a:r>
              <a:rPr lang="en-US" sz="3200" dirty="0"/>
              <a:t>leads to godly concern.</a:t>
            </a:r>
          </a:p>
          <a:p>
            <a:pPr>
              <a:buClr>
                <a:srgbClr val="00CC00"/>
              </a:buClr>
            </a:pPr>
            <a:r>
              <a:rPr lang="en-US" sz="3200" dirty="0"/>
              <a:t>Concern leads to confession and prayer.</a:t>
            </a:r>
          </a:p>
          <a:p>
            <a:pPr>
              <a:buClr>
                <a:srgbClr val="00CC00"/>
              </a:buClr>
            </a:pPr>
            <a:r>
              <a:rPr lang="en-US" sz="3200" dirty="0"/>
              <a:t>Prayer leads to holy awareness.</a:t>
            </a:r>
          </a:p>
          <a:p>
            <a:pPr>
              <a:buClr>
                <a:srgbClr val="00CC00"/>
              </a:buClr>
            </a:pPr>
            <a:r>
              <a:rPr lang="en-US" sz="3200" dirty="0"/>
              <a:t>Awareness makes us ready to act.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8845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Works     </a:t>
            </a:r>
            <a:r>
              <a:rPr lang="en-US" dirty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faithful care about issues beyond themselves.</a:t>
            </a:r>
          </a:p>
          <a:p>
            <a:r>
              <a:rPr lang="en-US" sz="3200" dirty="0"/>
              <a:t>The faithful address those issues in confession and prayer.</a:t>
            </a:r>
          </a:p>
          <a:p>
            <a:r>
              <a:rPr lang="en-US" sz="3200" dirty="0"/>
              <a:t>The faithful are willing to act to resolve those issues.</a:t>
            </a:r>
          </a:p>
          <a:p>
            <a:r>
              <a:rPr lang="en-US" sz="3200" dirty="0">
                <a:solidFill>
                  <a:srgbClr val="00CC00"/>
                </a:solidFill>
              </a:rPr>
              <a:t>Good doctrine doesn’t just stand there and lament the world’s evils. Good doctrine leads to good works.</a:t>
            </a:r>
            <a:endParaRPr lang="en-US" sz="3200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20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day Morning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nday Morning" id="{E76BC85A-46D3-45E2-B0B8-F2AA117A06FE}" vid="{7A2ACC9B-04DF-4AB2-9E50-8F1955708C9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Sunday Morning</Template>
  <TotalTime>420</TotalTime>
  <Words>1184</Words>
  <Application>Microsoft Office PowerPoint</Application>
  <PresentationFormat>Widescreen</PresentationFormat>
  <Paragraphs>134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Sunday Morning</vt:lpstr>
      <vt:lpstr>Good Works</vt:lpstr>
      <vt:lpstr>Good Works     Introduction</vt:lpstr>
      <vt:lpstr>Good Works     Introduction</vt:lpstr>
      <vt:lpstr>Good Works     Introduction</vt:lpstr>
      <vt:lpstr>Good Works     Introduction</vt:lpstr>
      <vt:lpstr>Good Works     Introduction</vt:lpstr>
      <vt:lpstr>Good Works     Introduction</vt:lpstr>
      <vt:lpstr>Good Works     Introduction</vt:lpstr>
      <vt:lpstr>Good Works     Introduction</vt:lpstr>
      <vt:lpstr>Good Works     Introduction</vt:lpstr>
      <vt:lpstr>Good Works     Introduction</vt:lpstr>
      <vt:lpstr>Good Works     Introduction</vt:lpstr>
      <vt:lpstr>Good Works     Introduction</vt:lpstr>
      <vt:lpstr>Good Works     Introduction</vt:lpstr>
      <vt:lpstr>Good Works     Introduction</vt:lpstr>
      <vt:lpstr>Knowledge leads to godly concern.  1:1-4</vt:lpstr>
      <vt:lpstr>Knowledge leads to godly concern.  1:1-4</vt:lpstr>
      <vt:lpstr>Concern leads to confession and prayer.  1:4-11</vt:lpstr>
      <vt:lpstr>Concern leads to confession and prayer.  1:4-11</vt:lpstr>
      <vt:lpstr>Prayer leads to holy awareness.     2:1-5 </vt:lpstr>
      <vt:lpstr>Prayer leads to holy awareness.     2:1-5 </vt:lpstr>
      <vt:lpstr>Prayer leads to holy awareness.     2:1-5 </vt:lpstr>
      <vt:lpstr>Prayer leads to holy awareness.     2:1-5 </vt:lpstr>
      <vt:lpstr>Awareness makes us ready to act.     2:6-20</vt:lpstr>
      <vt:lpstr>Awareness makes us ready to act.     2:6-20</vt:lpstr>
      <vt:lpstr>Awareness makes us ready to act.     2:6-20</vt:lpstr>
      <vt:lpstr>Awareness makes us ready to act.     2:6-20</vt:lpstr>
      <vt:lpstr>Good Works     New Testament Emphasis</vt:lpstr>
      <vt:lpstr>Good Works     New Testament Emphasis</vt:lpstr>
      <vt:lpstr>Good Works     Conclusions</vt:lpstr>
      <vt:lpstr>Good Works     Conclusions</vt:lpstr>
      <vt:lpstr>Good Works     Conclusions</vt:lpstr>
      <vt:lpstr>Good Works     Conclusions</vt:lpstr>
      <vt:lpstr>Good Works     Conclusions</vt:lpstr>
      <vt:lpstr>Good Works     Conclusions</vt:lpstr>
      <vt:lpstr>Good Works     Conclusions</vt:lpstr>
      <vt:lpstr>Good Works     Conclusions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Kosobucki</dc:creator>
  <cp:lastModifiedBy>David Kosobucki</cp:lastModifiedBy>
  <cp:revision>33</cp:revision>
  <dcterms:created xsi:type="dcterms:W3CDTF">2015-02-20T16:09:21Z</dcterms:created>
  <dcterms:modified xsi:type="dcterms:W3CDTF">2015-02-22T13:14:12Z</dcterms:modified>
</cp:coreProperties>
</file>