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87" r:id="rId4"/>
    <p:sldId id="261" r:id="rId5"/>
    <p:sldId id="288" r:id="rId6"/>
    <p:sldId id="289" r:id="rId7"/>
    <p:sldId id="290" r:id="rId8"/>
    <p:sldId id="262" r:id="rId9"/>
    <p:sldId id="263" r:id="rId10"/>
    <p:sldId id="264" r:id="rId11"/>
    <p:sldId id="266" r:id="rId12"/>
    <p:sldId id="257" r:id="rId13"/>
    <p:sldId id="278" r:id="rId14"/>
    <p:sldId id="293" r:id="rId15"/>
    <p:sldId id="265" r:id="rId16"/>
    <p:sldId id="272" r:id="rId17"/>
    <p:sldId id="268" r:id="rId18"/>
    <p:sldId id="270" r:id="rId19"/>
    <p:sldId id="271" r:id="rId20"/>
    <p:sldId id="281" r:id="rId21"/>
    <p:sldId id="280" r:id="rId22"/>
    <p:sldId id="275" r:id="rId23"/>
    <p:sldId id="294" r:id="rId24"/>
    <p:sldId id="267" r:id="rId25"/>
    <p:sldId id="269" r:id="rId26"/>
    <p:sldId id="276" r:id="rId27"/>
    <p:sldId id="279" r:id="rId28"/>
    <p:sldId id="273" r:id="rId29"/>
    <p:sldId id="292" r:id="rId30"/>
    <p:sldId id="300" r:id="rId31"/>
    <p:sldId id="291" r:id="rId32"/>
    <p:sldId id="296" r:id="rId33"/>
    <p:sldId id="277" r:id="rId34"/>
    <p:sldId id="258" r:id="rId35"/>
    <p:sldId id="286" r:id="rId36"/>
    <p:sldId id="259" r:id="rId37"/>
    <p:sldId id="284" r:id="rId38"/>
    <p:sldId id="282" r:id="rId39"/>
    <p:sldId id="285" r:id="rId40"/>
    <p:sldId id="283" r:id="rId41"/>
    <p:sldId id="297" r:id="rId42"/>
    <p:sldId id="298" r:id="rId43"/>
    <p:sldId id="299" r:id="rId44"/>
    <p:sldId id="295"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434" autoAdjust="0"/>
  </p:normalViewPr>
  <p:slideViewPr>
    <p:cSldViewPr snapToGrid="0">
      <p:cViewPr varScale="1">
        <p:scale>
          <a:sx n="67" d="100"/>
          <a:sy n="67" d="100"/>
        </p:scale>
        <p:origin x="756" y="60"/>
      </p:cViewPr>
      <p:guideLst/>
    </p:cSldViewPr>
  </p:slideViewPr>
  <p:outlineViewPr>
    <p:cViewPr>
      <p:scale>
        <a:sx n="33" d="100"/>
        <a:sy n="33" d="100"/>
      </p:scale>
      <p:origin x="0" y="-234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20C750-E2A5-458A-A75B-8705A6FF6F19}"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1838790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20C750-E2A5-458A-A75B-8705A6FF6F19}"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373926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20C750-E2A5-458A-A75B-8705A6FF6F19}"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184904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20C750-E2A5-458A-A75B-8705A6FF6F19}" type="datetimeFigureOut">
              <a:rPr lang="en-US" smtClean="0"/>
              <a:t>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349275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20C750-E2A5-458A-A75B-8705A6FF6F19}" type="datetimeFigureOut">
              <a:rPr lang="en-US" smtClean="0"/>
              <a:t>1/25/2015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3587435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20C750-E2A5-458A-A75B-8705A6FF6F19}" type="datetimeFigureOut">
              <a:rPr lang="en-US" smtClean="0"/>
              <a:t>1/25/2015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2123919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0C750-E2A5-458A-A75B-8705A6FF6F19}" type="datetimeFigureOut">
              <a:rPr lang="en-US" smtClean="0"/>
              <a:t>1/25/2015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1983805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20C750-E2A5-458A-A75B-8705A6FF6F19}" type="datetimeFigureOut">
              <a:rPr lang="en-US" smtClean="0"/>
              <a:t>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3512279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20C750-E2A5-458A-A75B-8705A6FF6F19}" type="datetimeFigureOut">
              <a:rPr lang="en-US" smtClean="0"/>
              <a:t>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260523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20C750-E2A5-458A-A75B-8705A6FF6F19}"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2486135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20C750-E2A5-458A-A75B-8705A6FF6F19}"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18A4A-0E53-4563-981B-5A2A4C747103}" type="slidenum">
              <a:rPr lang="en-US" smtClean="0"/>
              <a:t>‹#›</a:t>
            </a:fld>
            <a:endParaRPr lang="en-US"/>
          </a:p>
        </p:txBody>
      </p:sp>
    </p:spTree>
    <p:extLst>
      <p:ext uri="{BB962C8B-B14F-4D97-AF65-F5344CB8AC3E}">
        <p14:creationId xmlns:p14="http://schemas.microsoft.com/office/powerpoint/2010/main" val="1664518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0C750-E2A5-458A-A75B-8705A6FF6F19}" type="datetimeFigureOut">
              <a:rPr lang="en-US" smtClean="0"/>
              <a:t>1/25/2015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C18A4A-0E53-4563-981B-5A2A4C747103}" type="slidenum">
              <a:rPr lang="en-US" smtClean="0"/>
              <a:t>‹#›</a:t>
            </a:fld>
            <a:endParaRPr lang="en-US"/>
          </a:p>
        </p:txBody>
      </p:sp>
    </p:spTree>
    <p:extLst>
      <p:ext uri="{BB962C8B-B14F-4D97-AF65-F5344CB8AC3E}">
        <p14:creationId xmlns:p14="http://schemas.microsoft.com/office/powerpoint/2010/main" val="1175461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 Ordinary Hero</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2 Chronicles 17 – 20</a:t>
            </a:r>
            <a:endParaRPr lang="en-US" sz="3200" dirty="0">
              <a:solidFill>
                <a:srgbClr val="FFFF00"/>
              </a:solidFill>
            </a:endParaRPr>
          </a:p>
        </p:txBody>
      </p:sp>
    </p:spTree>
    <p:extLst>
      <p:ext uri="{BB962C8B-B14F-4D97-AF65-F5344CB8AC3E}">
        <p14:creationId xmlns:p14="http://schemas.microsoft.com/office/powerpoint/2010/main" val="56785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a:t>
            </a:r>
            <a:r>
              <a:rPr lang="en-US" dirty="0" smtClean="0"/>
              <a:t>Hero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032173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a:t>
            </a:r>
            <a:r>
              <a:rPr lang="en-US" dirty="0" smtClean="0"/>
              <a:t>Hero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The Bible is very realistic about its heroes and villains.</a:t>
            </a:r>
          </a:p>
          <a:p>
            <a:r>
              <a:rPr lang="en-US" sz="3200" dirty="0" smtClean="0"/>
              <a:t>The human characters are very human – people we can usually identify with.</a:t>
            </a:r>
          </a:p>
        </p:txBody>
      </p:sp>
    </p:spTree>
    <p:extLst>
      <p:ext uri="{BB962C8B-B14F-4D97-AF65-F5344CB8AC3E}">
        <p14:creationId xmlns:p14="http://schemas.microsoft.com/office/powerpoint/2010/main" val="1400695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a:t>King Jehoshaphat is one of those.</a:t>
            </a:r>
          </a:p>
          <a:p>
            <a:r>
              <a:rPr lang="en-US" sz="3200" dirty="0" smtClean="0"/>
              <a:t>Jehoshaphat goes down as a good king, but one whose legacy was imperfect.  </a:t>
            </a:r>
          </a:p>
        </p:txBody>
      </p:sp>
    </p:spTree>
    <p:extLst>
      <p:ext uri="{BB962C8B-B14F-4D97-AF65-F5344CB8AC3E}">
        <p14:creationId xmlns:p14="http://schemas.microsoft.com/office/powerpoint/2010/main" val="2745069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a:t>The Bible presents him as good man who made a few big mistakes that </a:t>
            </a:r>
            <a:r>
              <a:rPr lang="en-US" sz="3200" dirty="0" smtClean="0"/>
              <a:t>somewhat tarnished </a:t>
            </a:r>
            <a:r>
              <a:rPr lang="en-US" sz="3200" dirty="0"/>
              <a:t>his legacy.</a:t>
            </a:r>
          </a:p>
          <a:p>
            <a:r>
              <a:rPr lang="en-US" sz="3200" dirty="0"/>
              <a:t>Still, overall, he gets </a:t>
            </a:r>
            <a:r>
              <a:rPr lang="en-US" sz="3200" dirty="0" smtClean="0"/>
              <a:t>good </a:t>
            </a:r>
            <a:r>
              <a:rPr lang="en-US" sz="3200" dirty="0"/>
              <a:t>reviews.</a:t>
            </a:r>
          </a:p>
          <a:p>
            <a:endParaRPr lang="en-US" sz="3200" dirty="0"/>
          </a:p>
        </p:txBody>
      </p:sp>
    </p:spTree>
    <p:extLst>
      <p:ext uri="{BB962C8B-B14F-4D97-AF65-F5344CB8AC3E}">
        <p14:creationId xmlns:p14="http://schemas.microsoft.com/office/powerpoint/2010/main" val="3943201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smtClean="0">
                <a:solidFill>
                  <a:srgbClr val="00CC00"/>
                </a:solidFill>
              </a:rPr>
              <a:t>Two big lessons from the life of Jehoshaphat (I was trying to make it just one, but couldn’t decide):</a:t>
            </a:r>
          </a:p>
          <a:p>
            <a:pPr marL="514350" indent="-514350">
              <a:buClr>
                <a:srgbClr val="00CC00"/>
              </a:buClr>
              <a:buFont typeface="+mj-lt"/>
              <a:buAutoNum type="arabicPeriod"/>
            </a:pPr>
            <a:r>
              <a:rPr lang="en-US" sz="3200" dirty="0" smtClean="0"/>
              <a:t>A generally good life can be seriously tarnished by terrible mistakes if we aren’t careful.</a:t>
            </a:r>
          </a:p>
          <a:p>
            <a:pPr marL="514350" indent="-514350">
              <a:buClr>
                <a:srgbClr val="00CC00"/>
              </a:buClr>
              <a:buFont typeface="+mj-lt"/>
              <a:buAutoNum type="arabicPeriod"/>
            </a:pPr>
            <a:r>
              <a:rPr lang="en-US" sz="3200" dirty="0" smtClean="0"/>
              <a:t>Even if we’ve made some terrible mistakes, persistently trying to please the Lord can lead to some serious blessing.</a:t>
            </a:r>
            <a:endParaRPr lang="en-US" sz="3200" dirty="0"/>
          </a:p>
        </p:txBody>
      </p:sp>
    </p:spTree>
    <p:extLst>
      <p:ext uri="{BB962C8B-B14F-4D97-AF65-F5344CB8AC3E}">
        <p14:creationId xmlns:p14="http://schemas.microsoft.com/office/powerpoint/2010/main" val="1081319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smtClean="0">
                <a:solidFill>
                  <a:srgbClr val="00CC00"/>
                </a:solidFill>
              </a:rPr>
              <a:t>One thing we don’t see in the Bible:</a:t>
            </a:r>
          </a:p>
          <a:p>
            <a:r>
              <a:rPr lang="en-US" sz="3200" dirty="0" smtClean="0"/>
              <a:t>Jehoshaphat</a:t>
            </a:r>
            <a:r>
              <a:rPr lang="en-US" sz="3200" dirty="0"/>
              <a:t> </a:t>
            </a:r>
            <a:r>
              <a:rPr lang="en-US" sz="3200" dirty="0" smtClean="0"/>
              <a:t>never seems to jump.  Sorry. </a:t>
            </a:r>
            <a:r>
              <a:rPr lang="en-US" sz="3200" dirty="0" smtClean="0">
                <a:solidFill>
                  <a:srgbClr val="FFFF00"/>
                </a:solidFill>
                <a:sym typeface="Wingdings" panose="05000000000000000000" pitchFamily="2" charset="2"/>
              </a:rPr>
              <a:t></a:t>
            </a:r>
            <a:endParaRPr lang="en-US" sz="3200" dirty="0" smtClean="0">
              <a:solidFill>
                <a:srgbClr val="FFFF00"/>
              </a:solidFill>
            </a:endParaRPr>
          </a:p>
          <a:p>
            <a:r>
              <a:rPr lang="en-US" sz="3200" dirty="0" smtClean="0">
                <a:solidFill>
                  <a:srgbClr val="00B0F0"/>
                </a:solidFill>
              </a:rPr>
              <a:t>Wikipedia</a:t>
            </a:r>
            <a:r>
              <a:rPr lang="en-US" sz="3200" dirty="0" smtClean="0"/>
              <a:t> says the phrase </a:t>
            </a:r>
            <a:r>
              <a:rPr lang="en-US" sz="3200" dirty="0" smtClean="0">
                <a:solidFill>
                  <a:srgbClr val="00B0F0"/>
                </a:solidFill>
              </a:rPr>
              <a:t>“</a:t>
            </a:r>
            <a:r>
              <a:rPr lang="en-US" sz="3200" dirty="0" err="1" smtClean="0">
                <a:solidFill>
                  <a:srgbClr val="00B0F0"/>
                </a:solidFill>
              </a:rPr>
              <a:t>Jumpin</a:t>
            </a:r>
            <a:r>
              <a:rPr lang="en-US" sz="3200" dirty="0" smtClean="0">
                <a:solidFill>
                  <a:srgbClr val="00B0F0"/>
                </a:solidFill>
              </a:rPr>
              <a:t>’ Jehoshaphat!” </a:t>
            </a:r>
            <a:r>
              <a:rPr lang="en-US" sz="3200" dirty="0" smtClean="0"/>
              <a:t>first appears in an 1866 novel set in Texas.  (I had to check.)</a:t>
            </a:r>
            <a:endParaRPr lang="en-US" sz="3200" dirty="0"/>
          </a:p>
        </p:txBody>
      </p:sp>
    </p:spTree>
    <p:extLst>
      <p:ext uri="{BB962C8B-B14F-4D97-AF65-F5344CB8AC3E}">
        <p14:creationId xmlns:p14="http://schemas.microsoft.com/office/powerpoint/2010/main" val="2683630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a:t>
            </a:r>
            <a:r>
              <a:rPr lang="en-US" dirty="0" smtClean="0"/>
              <a:t>Hero     </a:t>
            </a:r>
            <a:r>
              <a:rPr lang="en-US" dirty="0" smtClean="0">
                <a:solidFill>
                  <a:srgbClr val="FFFF00"/>
                </a:solidFill>
              </a:rPr>
              <a:t>Chapter 17</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78967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17</a:t>
            </a:r>
          </a:p>
        </p:txBody>
      </p:sp>
      <p:sp>
        <p:nvSpPr>
          <p:cNvPr id="3" name="Content Placeholder 2"/>
          <p:cNvSpPr>
            <a:spLocks noGrp="1"/>
          </p:cNvSpPr>
          <p:nvPr>
            <p:ph idx="1"/>
          </p:nvPr>
        </p:nvSpPr>
        <p:spPr/>
        <p:txBody>
          <a:bodyPr>
            <a:normAutofit/>
          </a:bodyPr>
          <a:lstStyle/>
          <a:p>
            <a:r>
              <a:rPr lang="en-US" sz="3200" dirty="0" smtClean="0">
                <a:solidFill>
                  <a:srgbClr val="FFFF00"/>
                </a:solidFill>
              </a:rPr>
              <a:t>17:3-4</a:t>
            </a:r>
            <a:r>
              <a:rPr lang="en-US" sz="3200" dirty="0" smtClean="0"/>
              <a:t>     </a:t>
            </a:r>
            <a:r>
              <a:rPr lang="en-US" sz="3200" dirty="0" smtClean="0">
                <a:solidFill>
                  <a:srgbClr val="00B0F0"/>
                </a:solidFill>
              </a:rPr>
              <a:t>He did not seek the </a:t>
            </a:r>
            <a:r>
              <a:rPr lang="en-US" sz="3200" dirty="0" err="1" smtClean="0">
                <a:solidFill>
                  <a:srgbClr val="00B0F0"/>
                </a:solidFill>
              </a:rPr>
              <a:t>Baals</a:t>
            </a:r>
            <a:r>
              <a:rPr lang="en-US" sz="3200" dirty="0" smtClean="0">
                <a:solidFill>
                  <a:srgbClr val="00B0F0"/>
                </a:solidFill>
              </a:rPr>
              <a:t>, but sought the God of his father … not according to the practices of Israel.</a:t>
            </a:r>
          </a:p>
          <a:p>
            <a:r>
              <a:rPr lang="en-US" sz="3200" dirty="0" smtClean="0"/>
              <a:t>Jehoshaphat’s faithfulness in Judah is highlighted by the unfaithfulness of Ahab and Israel at this time.</a:t>
            </a:r>
          </a:p>
          <a:p>
            <a:r>
              <a:rPr lang="en-US" sz="3200" dirty="0" smtClean="0"/>
              <a:t>Jehoshaphat’s rejection of idolatry went against the current of his time.</a:t>
            </a:r>
            <a:endParaRPr lang="en-US" sz="3200" dirty="0"/>
          </a:p>
        </p:txBody>
      </p:sp>
    </p:spTree>
    <p:extLst>
      <p:ext uri="{BB962C8B-B14F-4D97-AF65-F5344CB8AC3E}">
        <p14:creationId xmlns:p14="http://schemas.microsoft.com/office/powerpoint/2010/main" val="2305119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17</a:t>
            </a:r>
          </a:p>
        </p:txBody>
      </p:sp>
      <p:sp>
        <p:nvSpPr>
          <p:cNvPr id="3" name="Content Placeholder 2"/>
          <p:cNvSpPr>
            <a:spLocks noGrp="1"/>
          </p:cNvSpPr>
          <p:nvPr>
            <p:ph idx="1"/>
          </p:nvPr>
        </p:nvSpPr>
        <p:spPr/>
        <p:txBody>
          <a:bodyPr>
            <a:normAutofit/>
          </a:bodyPr>
          <a:lstStyle/>
          <a:p>
            <a:r>
              <a:rPr lang="en-US" sz="3200" dirty="0" smtClean="0">
                <a:solidFill>
                  <a:srgbClr val="FFFF00"/>
                </a:solidFill>
              </a:rPr>
              <a:t>17:6</a:t>
            </a:r>
            <a:r>
              <a:rPr lang="en-US" sz="3200" dirty="0" smtClean="0"/>
              <a:t>     </a:t>
            </a:r>
            <a:r>
              <a:rPr lang="en-US" sz="3200" dirty="0">
                <a:solidFill>
                  <a:srgbClr val="00B0F0"/>
                </a:solidFill>
              </a:rPr>
              <a:t>h</a:t>
            </a:r>
            <a:r>
              <a:rPr lang="en-US" sz="3200" dirty="0" smtClean="0">
                <a:solidFill>
                  <a:srgbClr val="00B0F0"/>
                </a:solidFill>
              </a:rPr>
              <a:t>e took the high places and the </a:t>
            </a:r>
            <a:r>
              <a:rPr lang="en-US" sz="3200" dirty="0" err="1" smtClean="0">
                <a:solidFill>
                  <a:srgbClr val="00B0F0"/>
                </a:solidFill>
              </a:rPr>
              <a:t>Asherim</a:t>
            </a:r>
            <a:r>
              <a:rPr lang="en-US" sz="3200" dirty="0" smtClean="0">
                <a:solidFill>
                  <a:srgbClr val="00B0F0"/>
                </a:solidFill>
              </a:rPr>
              <a:t> out of Judah.</a:t>
            </a:r>
          </a:p>
          <a:p>
            <a:r>
              <a:rPr lang="en-US" sz="3200" dirty="0" smtClean="0"/>
              <a:t>Jehoshaphat’s father </a:t>
            </a:r>
            <a:r>
              <a:rPr lang="en-US" sz="3200" dirty="0" err="1" smtClean="0"/>
              <a:t>Asa</a:t>
            </a:r>
            <a:r>
              <a:rPr lang="en-US" sz="3200" dirty="0" smtClean="0"/>
              <a:t> did the same thing in </a:t>
            </a:r>
            <a:r>
              <a:rPr lang="en-US" sz="3200" dirty="0" smtClean="0">
                <a:solidFill>
                  <a:srgbClr val="FFFF00"/>
                </a:solidFill>
              </a:rPr>
              <a:t>14:3-5</a:t>
            </a:r>
            <a:r>
              <a:rPr lang="en-US" sz="3200" dirty="0" smtClean="0"/>
              <a:t>.</a:t>
            </a:r>
          </a:p>
          <a:p>
            <a:r>
              <a:rPr lang="en-US" sz="3200" dirty="0" smtClean="0"/>
              <a:t>It only takes one generation for a nation to fall away.</a:t>
            </a:r>
          </a:p>
          <a:p>
            <a:endParaRPr lang="en-US" sz="3200" dirty="0"/>
          </a:p>
        </p:txBody>
      </p:sp>
    </p:spTree>
    <p:extLst>
      <p:ext uri="{BB962C8B-B14F-4D97-AF65-F5344CB8AC3E}">
        <p14:creationId xmlns:p14="http://schemas.microsoft.com/office/powerpoint/2010/main" val="3050293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17</a:t>
            </a:r>
          </a:p>
        </p:txBody>
      </p:sp>
      <p:sp>
        <p:nvSpPr>
          <p:cNvPr id="3" name="Content Placeholder 2"/>
          <p:cNvSpPr>
            <a:spLocks noGrp="1"/>
          </p:cNvSpPr>
          <p:nvPr>
            <p:ph idx="1"/>
          </p:nvPr>
        </p:nvSpPr>
        <p:spPr/>
        <p:txBody>
          <a:bodyPr>
            <a:normAutofit/>
          </a:bodyPr>
          <a:lstStyle/>
          <a:p>
            <a:r>
              <a:rPr lang="en-US" sz="3200" dirty="0" smtClean="0">
                <a:solidFill>
                  <a:srgbClr val="FFFF00"/>
                </a:solidFill>
              </a:rPr>
              <a:t>17:7-9</a:t>
            </a:r>
            <a:r>
              <a:rPr lang="en-US" sz="3200" dirty="0" smtClean="0"/>
              <a:t>     </a:t>
            </a:r>
            <a:r>
              <a:rPr lang="en-US" sz="3200" dirty="0">
                <a:solidFill>
                  <a:srgbClr val="00B0F0"/>
                </a:solidFill>
              </a:rPr>
              <a:t>h</a:t>
            </a:r>
            <a:r>
              <a:rPr lang="en-US" sz="3200" dirty="0" smtClean="0">
                <a:solidFill>
                  <a:srgbClr val="00B0F0"/>
                </a:solidFill>
              </a:rPr>
              <a:t>e sent his officials … And they taught in Judah, having the Book of the Law of the Lord with them.</a:t>
            </a:r>
          </a:p>
          <a:p>
            <a:r>
              <a:rPr lang="en-US" sz="3200" dirty="0" smtClean="0"/>
              <a:t>This is one of the best things Jehoshaphat ever did.</a:t>
            </a:r>
          </a:p>
          <a:p>
            <a:r>
              <a:rPr lang="en-US" sz="3200" dirty="0" smtClean="0"/>
              <a:t>He found teachers to give instruction in God’s Word and sent them to all the cities in his kingdom.</a:t>
            </a:r>
          </a:p>
          <a:p>
            <a:endParaRPr lang="en-US" sz="3200" dirty="0"/>
          </a:p>
        </p:txBody>
      </p:sp>
    </p:spTree>
    <p:extLst>
      <p:ext uri="{BB962C8B-B14F-4D97-AF65-F5344CB8AC3E}">
        <p14:creationId xmlns:p14="http://schemas.microsoft.com/office/powerpoint/2010/main" val="2980337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17</a:t>
            </a:r>
            <a:endParaRPr lang="en-US" dirty="0"/>
          </a:p>
        </p:txBody>
      </p:sp>
      <p:sp>
        <p:nvSpPr>
          <p:cNvPr id="6" name="Content Placeholder 5"/>
          <p:cNvSpPr>
            <a:spLocks noGrp="1"/>
          </p:cNvSpPr>
          <p:nvPr>
            <p:ph idx="1"/>
          </p:nvPr>
        </p:nvSpPr>
        <p:spPr>
          <a:xfrm>
            <a:off x="5186363" y="1825625"/>
            <a:ext cx="6167437" cy="4364986"/>
          </a:xfrm>
        </p:spPr>
        <p:txBody>
          <a:bodyPr>
            <a:normAutofit/>
          </a:bodyPr>
          <a:lstStyle/>
          <a:p>
            <a:pPr marL="0" indent="0">
              <a:buNone/>
            </a:pPr>
            <a:r>
              <a:rPr lang="en-US" sz="3200" i="1" dirty="0" smtClean="0">
                <a:solidFill>
                  <a:srgbClr val="00CC00"/>
                </a:solidFill>
              </a:rPr>
              <a:t>The study of the Word would prepare them and inspire them to true worship, and true worship is always the answer to idolatry.</a:t>
            </a:r>
          </a:p>
          <a:p>
            <a:pPr marL="0" indent="0" algn="r">
              <a:buNone/>
            </a:pPr>
            <a:r>
              <a:rPr lang="en-US" sz="3200" i="1" dirty="0" smtClean="0">
                <a:solidFill>
                  <a:srgbClr val="00CC00"/>
                </a:solidFill>
              </a:rPr>
              <a:t>– </a:t>
            </a:r>
            <a:r>
              <a:rPr lang="en-US" sz="3200" dirty="0" smtClean="0">
                <a:solidFill>
                  <a:srgbClr val="00CC00"/>
                </a:solidFill>
              </a:rPr>
              <a:t>Chuck Smith (1927 – 2013)</a:t>
            </a:r>
            <a:endParaRPr lang="en-US" sz="3200" dirty="0">
              <a:solidFill>
                <a:srgbClr val="00CC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825625"/>
            <a:ext cx="4214469" cy="4364986"/>
          </a:xfrm>
          <a:prstGeom prst="rect">
            <a:avLst/>
          </a:prstGeom>
        </p:spPr>
      </p:pic>
    </p:spTree>
    <p:extLst>
      <p:ext uri="{BB962C8B-B14F-4D97-AF65-F5344CB8AC3E}">
        <p14:creationId xmlns:p14="http://schemas.microsoft.com/office/powerpoint/2010/main" val="183153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17</a:t>
            </a:r>
            <a:endParaRPr lang="en-US" dirty="0"/>
          </a:p>
        </p:txBody>
      </p:sp>
      <p:sp>
        <p:nvSpPr>
          <p:cNvPr id="6" name="Content Placeholder 5"/>
          <p:cNvSpPr>
            <a:spLocks noGrp="1"/>
          </p:cNvSpPr>
          <p:nvPr>
            <p:ph idx="1"/>
          </p:nvPr>
        </p:nvSpPr>
        <p:spPr>
          <a:xfrm>
            <a:off x="3900487" y="1825625"/>
            <a:ext cx="7453313" cy="4364986"/>
          </a:xfrm>
        </p:spPr>
        <p:txBody>
          <a:bodyPr>
            <a:normAutofit/>
          </a:bodyPr>
          <a:lstStyle/>
          <a:p>
            <a:pPr marL="0" indent="0">
              <a:buNone/>
            </a:pPr>
            <a:r>
              <a:rPr lang="en-US" sz="3200" i="1" dirty="0" smtClean="0">
                <a:solidFill>
                  <a:srgbClr val="00CC00"/>
                </a:solidFill>
              </a:rPr>
              <a:t>Here is the secret for a revival, viz.: the instruction of the people in the Bible by the best men of the church.  This is worth tons of sermons on civic righteousness and reforms, and no end of so-called evangelistic campaigns and religious “movements,” which have so much of man in them and so little of God.</a:t>
            </a:r>
          </a:p>
          <a:p>
            <a:pPr marL="0" indent="0" algn="r">
              <a:buNone/>
            </a:pPr>
            <a:r>
              <a:rPr lang="en-US" sz="3200" i="1" dirty="0" smtClean="0">
                <a:solidFill>
                  <a:srgbClr val="00CC00"/>
                </a:solidFill>
              </a:rPr>
              <a:t>– </a:t>
            </a:r>
            <a:r>
              <a:rPr lang="en-US" sz="3200" dirty="0" smtClean="0">
                <a:solidFill>
                  <a:srgbClr val="00CC00"/>
                </a:solidFill>
              </a:rPr>
              <a:t>James M. Gray (1851 – 1935)</a:t>
            </a:r>
            <a:endParaRPr lang="en-US" sz="3200" dirty="0">
              <a:solidFill>
                <a:srgbClr val="00CC0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825624"/>
            <a:ext cx="2905126" cy="4364989"/>
          </a:xfrm>
          <a:prstGeom prst="rect">
            <a:avLst/>
          </a:prstGeom>
        </p:spPr>
      </p:pic>
    </p:spTree>
    <p:extLst>
      <p:ext uri="{BB962C8B-B14F-4D97-AF65-F5344CB8AC3E}">
        <p14:creationId xmlns:p14="http://schemas.microsoft.com/office/powerpoint/2010/main" val="2025081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17</a:t>
            </a:r>
          </a:p>
        </p:txBody>
      </p:sp>
      <p:sp>
        <p:nvSpPr>
          <p:cNvPr id="3" name="Content Placeholder 2"/>
          <p:cNvSpPr>
            <a:spLocks noGrp="1"/>
          </p:cNvSpPr>
          <p:nvPr>
            <p:ph idx="1"/>
          </p:nvPr>
        </p:nvSpPr>
        <p:spPr/>
        <p:txBody>
          <a:bodyPr>
            <a:normAutofit/>
          </a:bodyPr>
          <a:lstStyle/>
          <a:p>
            <a:r>
              <a:rPr lang="en-US" sz="3200" dirty="0">
                <a:solidFill>
                  <a:srgbClr val="00CC00"/>
                </a:solidFill>
              </a:rPr>
              <a:t>Two big lessons from the life of </a:t>
            </a:r>
            <a:r>
              <a:rPr lang="en-US" sz="3200" dirty="0" smtClean="0">
                <a:solidFill>
                  <a:srgbClr val="00CC00"/>
                </a:solidFill>
              </a:rPr>
              <a:t>Jehoshaphat:</a:t>
            </a:r>
            <a:endParaRPr lang="en-US" sz="3200" dirty="0">
              <a:solidFill>
                <a:srgbClr val="00CC00"/>
              </a:solidFill>
            </a:endParaRPr>
          </a:p>
          <a:p>
            <a:pPr marL="514350" indent="-514350">
              <a:buClr>
                <a:srgbClr val="00CC00"/>
              </a:buClr>
              <a:buFont typeface="+mj-lt"/>
              <a:buAutoNum type="arabicPeriod"/>
            </a:pPr>
            <a:r>
              <a:rPr lang="en-US" sz="3200" dirty="0"/>
              <a:t>A generally good life can be seriously tarnished by terrible mistakes if we aren’t careful.</a:t>
            </a:r>
          </a:p>
          <a:p>
            <a:pPr marL="514350" indent="-514350">
              <a:buClr>
                <a:srgbClr val="00CC00"/>
              </a:buClr>
              <a:buFont typeface="+mj-lt"/>
              <a:buAutoNum type="arabicPeriod"/>
            </a:pPr>
            <a:r>
              <a:rPr lang="en-US" sz="3200" dirty="0"/>
              <a:t>Even if we’ve made some terrible mistakes, persistently trying to please the Lord can lead to some serious blessing.</a:t>
            </a:r>
          </a:p>
        </p:txBody>
      </p:sp>
    </p:spTree>
    <p:extLst>
      <p:ext uri="{BB962C8B-B14F-4D97-AF65-F5344CB8AC3E}">
        <p14:creationId xmlns:p14="http://schemas.microsoft.com/office/powerpoint/2010/main" val="3152771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a:t>
            </a:r>
            <a:r>
              <a:rPr lang="en-US" dirty="0" smtClean="0">
                <a:solidFill>
                  <a:srgbClr val="FFFF00"/>
                </a:solidFill>
              </a:rPr>
              <a:t>18</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4031573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18</a:t>
            </a:r>
          </a:p>
        </p:txBody>
      </p:sp>
      <p:sp>
        <p:nvSpPr>
          <p:cNvPr id="3" name="Content Placeholder 2"/>
          <p:cNvSpPr>
            <a:spLocks noGrp="1"/>
          </p:cNvSpPr>
          <p:nvPr>
            <p:ph idx="1"/>
          </p:nvPr>
        </p:nvSpPr>
        <p:spPr/>
        <p:txBody>
          <a:bodyPr>
            <a:normAutofit/>
          </a:bodyPr>
          <a:lstStyle/>
          <a:p>
            <a:r>
              <a:rPr lang="en-US" sz="3200" dirty="0" smtClean="0">
                <a:solidFill>
                  <a:srgbClr val="FFFF00"/>
                </a:solidFill>
              </a:rPr>
              <a:t>18:1</a:t>
            </a:r>
            <a:r>
              <a:rPr lang="en-US" sz="3200" dirty="0" smtClean="0"/>
              <a:t>     </a:t>
            </a:r>
            <a:r>
              <a:rPr lang="en-US" sz="3200" dirty="0" smtClean="0">
                <a:solidFill>
                  <a:srgbClr val="00B0F0"/>
                </a:solidFill>
              </a:rPr>
              <a:t>Jehoshaphat … made a marriage alliance with Ahab.</a:t>
            </a:r>
          </a:p>
          <a:p>
            <a:r>
              <a:rPr lang="en-US" sz="3200" dirty="0" smtClean="0"/>
              <a:t>This may have been J.’s biggest mistake – one which had lasting consequences.</a:t>
            </a:r>
            <a:endParaRPr lang="en-US" sz="3200" dirty="0"/>
          </a:p>
        </p:txBody>
      </p:sp>
    </p:spTree>
    <p:extLst>
      <p:ext uri="{BB962C8B-B14F-4D97-AF65-F5344CB8AC3E}">
        <p14:creationId xmlns:p14="http://schemas.microsoft.com/office/powerpoint/2010/main" val="3666721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18</a:t>
            </a:r>
          </a:p>
        </p:txBody>
      </p:sp>
      <p:sp>
        <p:nvSpPr>
          <p:cNvPr id="3" name="Content Placeholder 2"/>
          <p:cNvSpPr>
            <a:spLocks noGrp="1"/>
          </p:cNvSpPr>
          <p:nvPr>
            <p:ph idx="1"/>
          </p:nvPr>
        </p:nvSpPr>
        <p:spPr/>
        <p:txBody>
          <a:bodyPr>
            <a:normAutofit/>
          </a:bodyPr>
          <a:lstStyle/>
          <a:p>
            <a:r>
              <a:rPr lang="en-US" sz="3200" dirty="0" smtClean="0">
                <a:solidFill>
                  <a:srgbClr val="FFFF00"/>
                </a:solidFill>
              </a:rPr>
              <a:t>18:2-3</a:t>
            </a:r>
            <a:r>
              <a:rPr lang="en-US" sz="3200" dirty="0" smtClean="0"/>
              <a:t>     This chapter recounts Jehoshaphat’s alliance with Ahab and Ahab’s death in battle.</a:t>
            </a:r>
          </a:p>
          <a:p>
            <a:r>
              <a:rPr lang="en-US" sz="3200" dirty="0" smtClean="0"/>
              <a:t>We went over this when we looked at </a:t>
            </a:r>
            <a:r>
              <a:rPr lang="en-US" sz="3200" dirty="0" smtClean="0">
                <a:solidFill>
                  <a:srgbClr val="FFFF00"/>
                </a:solidFill>
              </a:rPr>
              <a:t>1 Kings 22</a:t>
            </a:r>
            <a:r>
              <a:rPr lang="en-US" sz="3200" dirty="0" smtClean="0"/>
              <a:t>.</a:t>
            </a:r>
          </a:p>
          <a:p>
            <a:r>
              <a:rPr lang="en-US" sz="3200" dirty="0" smtClean="0"/>
              <a:t>Find it online at </a:t>
            </a:r>
            <a:r>
              <a:rPr lang="en-US" sz="3200" dirty="0" smtClean="0">
                <a:solidFill>
                  <a:srgbClr val="00B0F0"/>
                </a:solidFill>
              </a:rPr>
              <a:t>horizoncentral.net</a:t>
            </a:r>
            <a:r>
              <a:rPr lang="en-US" sz="3200" dirty="0" smtClean="0"/>
              <a:t> or </a:t>
            </a:r>
            <a:r>
              <a:rPr lang="en-US" sz="3200" dirty="0" smtClean="0">
                <a:solidFill>
                  <a:srgbClr val="00B0F0"/>
                </a:solidFill>
              </a:rPr>
              <a:t>dckoso.wordpress.com</a:t>
            </a:r>
            <a:endParaRPr lang="en-US" sz="3200" dirty="0">
              <a:solidFill>
                <a:srgbClr val="00B0F0"/>
              </a:solidFill>
            </a:endParaRPr>
          </a:p>
        </p:txBody>
      </p:sp>
    </p:spTree>
    <p:extLst>
      <p:ext uri="{BB962C8B-B14F-4D97-AF65-F5344CB8AC3E}">
        <p14:creationId xmlns:p14="http://schemas.microsoft.com/office/powerpoint/2010/main" val="2131911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a:t>
            </a:r>
            <a:r>
              <a:rPr lang="en-US" dirty="0" smtClean="0">
                <a:solidFill>
                  <a:srgbClr val="FFFF00"/>
                </a:solidFill>
              </a:rPr>
              <a:t>19</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724765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19</a:t>
            </a:r>
          </a:p>
        </p:txBody>
      </p:sp>
      <p:sp>
        <p:nvSpPr>
          <p:cNvPr id="3" name="Content Placeholder 2"/>
          <p:cNvSpPr>
            <a:spLocks noGrp="1"/>
          </p:cNvSpPr>
          <p:nvPr>
            <p:ph idx="1"/>
          </p:nvPr>
        </p:nvSpPr>
        <p:spPr/>
        <p:txBody>
          <a:bodyPr>
            <a:normAutofit/>
          </a:bodyPr>
          <a:lstStyle/>
          <a:p>
            <a:r>
              <a:rPr lang="en-US" sz="3200" dirty="0" smtClean="0">
                <a:solidFill>
                  <a:srgbClr val="FFFF00"/>
                </a:solidFill>
              </a:rPr>
              <a:t>19:1-3</a:t>
            </a:r>
            <a:r>
              <a:rPr lang="en-US" sz="3200" dirty="0" smtClean="0"/>
              <a:t>     </a:t>
            </a:r>
            <a:r>
              <a:rPr lang="en-US" sz="3200" dirty="0" smtClean="0">
                <a:solidFill>
                  <a:srgbClr val="00B0F0"/>
                </a:solidFill>
              </a:rPr>
              <a:t>Should you help the wicked and love those who hate the Lord?</a:t>
            </a:r>
          </a:p>
          <a:p>
            <a:r>
              <a:rPr lang="en-US" sz="3200" dirty="0" smtClean="0"/>
              <a:t>J. no doubt felt committed because of that marriage alliance. </a:t>
            </a:r>
          </a:p>
          <a:p>
            <a:r>
              <a:rPr lang="en-US" sz="3200" dirty="0" smtClean="0"/>
              <a:t>He now felt a personal obligation to fight Ahab’s enemies.</a:t>
            </a:r>
            <a:endParaRPr lang="en-US" sz="3200" dirty="0"/>
          </a:p>
        </p:txBody>
      </p:sp>
    </p:spTree>
    <p:extLst>
      <p:ext uri="{BB962C8B-B14F-4D97-AF65-F5344CB8AC3E}">
        <p14:creationId xmlns:p14="http://schemas.microsoft.com/office/powerpoint/2010/main" val="3037744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19</a:t>
            </a:r>
          </a:p>
        </p:txBody>
      </p:sp>
      <p:sp>
        <p:nvSpPr>
          <p:cNvPr id="3" name="Content Placeholder 2"/>
          <p:cNvSpPr>
            <a:spLocks noGrp="1"/>
          </p:cNvSpPr>
          <p:nvPr>
            <p:ph idx="1"/>
          </p:nvPr>
        </p:nvSpPr>
        <p:spPr/>
        <p:txBody>
          <a:bodyPr>
            <a:normAutofit/>
          </a:bodyPr>
          <a:lstStyle/>
          <a:p>
            <a:r>
              <a:rPr lang="en-US" sz="3200" dirty="0" smtClean="0">
                <a:solidFill>
                  <a:srgbClr val="FFFF00"/>
                </a:solidFill>
              </a:rPr>
              <a:t>19:1-3</a:t>
            </a:r>
            <a:r>
              <a:rPr lang="en-US" sz="3200" dirty="0"/>
              <a:t> </a:t>
            </a:r>
            <a:r>
              <a:rPr lang="en-US" sz="3200" dirty="0" smtClean="0"/>
              <a:t>    We may be reminded of what Paul said to the Corinthian </a:t>
            </a:r>
            <a:r>
              <a:rPr lang="en-US" sz="3200" dirty="0"/>
              <a:t>church, </a:t>
            </a:r>
            <a:endParaRPr lang="en-US" sz="3200" dirty="0" smtClean="0"/>
          </a:p>
          <a:p>
            <a:r>
              <a:rPr lang="en-US" sz="3200" dirty="0" smtClean="0">
                <a:solidFill>
                  <a:srgbClr val="FFFF00"/>
                </a:solidFill>
              </a:rPr>
              <a:t>1 </a:t>
            </a:r>
            <a:r>
              <a:rPr lang="en-US" sz="3200" dirty="0">
                <a:solidFill>
                  <a:srgbClr val="FFFF00"/>
                </a:solidFill>
              </a:rPr>
              <a:t>Corinthians </a:t>
            </a:r>
            <a:r>
              <a:rPr lang="en-US" sz="3200" dirty="0" smtClean="0">
                <a:solidFill>
                  <a:srgbClr val="FFFF00"/>
                </a:solidFill>
              </a:rPr>
              <a:t>15:33-34     </a:t>
            </a:r>
            <a:r>
              <a:rPr lang="en-US" sz="3200" baseline="30000" dirty="0" smtClean="0">
                <a:solidFill>
                  <a:srgbClr val="00B0F0"/>
                </a:solidFill>
              </a:rPr>
              <a:t>33</a:t>
            </a:r>
            <a:r>
              <a:rPr lang="en-US" sz="3200" dirty="0" smtClean="0">
                <a:solidFill>
                  <a:srgbClr val="00B0F0"/>
                </a:solidFill>
              </a:rPr>
              <a:t>Do </a:t>
            </a:r>
            <a:r>
              <a:rPr lang="en-US" sz="3200" dirty="0">
                <a:solidFill>
                  <a:srgbClr val="00B0F0"/>
                </a:solidFill>
              </a:rPr>
              <a:t>not be deceived: “Bad company ruins good morals</a:t>
            </a:r>
            <a:r>
              <a:rPr lang="en-US" sz="3200" dirty="0" smtClean="0">
                <a:solidFill>
                  <a:srgbClr val="00B0F0"/>
                </a:solidFill>
              </a:rPr>
              <a:t>.”</a:t>
            </a:r>
            <a:r>
              <a:rPr lang="en-US" sz="3200" baseline="30000" dirty="0" smtClean="0">
                <a:solidFill>
                  <a:srgbClr val="00B0F0"/>
                </a:solidFill>
              </a:rPr>
              <a:t> </a:t>
            </a:r>
            <a:r>
              <a:rPr lang="en-US" sz="3200" dirty="0" smtClean="0">
                <a:solidFill>
                  <a:srgbClr val="00B0F0"/>
                </a:solidFill>
              </a:rPr>
              <a:t> </a:t>
            </a:r>
            <a:r>
              <a:rPr lang="en-US" sz="3200" baseline="30000" dirty="0" smtClean="0">
                <a:solidFill>
                  <a:srgbClr val="00B0F0"/>
                </a:solidFill>
              </a:rPr>
              <a:t>34</a:t>
            </a:r>
            <a:r>
              <a:rPr lang="en-US" sz="3200" dirty="0" smtClean="0">
                <a:solidFill>
                  <a:srgbClr val="00B0F0"/>
                </a:solidFill>
              </a:rPr>
              <a:t>Wake </a:t>
            </a:r>
            <a:r>
              <a:rPr lang="en-US" sz="3200" dirty="0">
                <a:solidFill>
                  <a:srgbClr val="00B0F0"/>
                </a:solidFill>
              </a:rPr>
              <a:t>up from your drunken stupor, as is right, and do not go on sinning. For some have no knowledge of God. I say this to your shame. </a:t>
            </a:r>
          </a:p>
        </p:txBody>
      </p:sp>
    </p:spTree>
    <p:extLst>
      <p:ext uri="{BB962C8B-B14F-4D97-AF65-F5344CB8AC3E}">
        <p14:creationId xmlns:p14="http://schemas.microsoft.com/office/powerpoint/2010/main" val="4196861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19</a:t>
            </a:r>
          </a:p>
        </p:txBody>
      </p:sp>
      <p:sp>
        <p:nvSpPr>
          <p:cNvPr id="3" name="Content Placeholder 2"/>
          <p:cNvSpPr>
            <a:spLocks noGrp="1"/>
          </p:cNvSpPr>
          <p:nvPr>
            <p:ph idx="1"/>
          </p:nvPr>
        </p:nvSpPr>
        <p:spPr>
          <a:xfrm>
            <a:off x="838200" y="1785938"/>
            <a:ext cx="7134225" cy="4351338"/>
          </a:xfrm>
        </p:spPr>
        <p:txBody>
          <a:bodyPr>
            <a:normAutofit/>
          </a:bodyPr>
          <a:lstStyle/>
          <a:p>
            <a:pPr marL="0" indent="0">
              <a:buNone/>
            </a:pPr>
            <a:r>
              <a:rPr lang="en-US" sz="3200" i="1" dirty="0">
                <a:solidFill>
                  <a:srgbClr val="00CC00"/>
                </a:solidFill>
              </a:rPr>
              <a:t>There is a great tendency in the present day to boast in the closeness with which we can approach the world without </a:t>
            </a:r>
            <a:r>
              <a:rPr lang="en-US" sz="3200" i="1" dirty="0" smtClean="0">
                <a:solidFill>
                  <a:srgbClr val="00CC00"/>
                </a:solidFill>
              </a:rPr>
              <a:t>injury … The </a:t>
            </a:r>
            <a:r>
              <a:rPr lang="en-US" sz="3200" i="1" dirty="0">
                <a:solidFill>
                  <a:srgbClr val="00CC00"/>
                </a:solidFill>
              </a:rPr>
              <a:t>real difficulty lies away back in our want of </a:t>
            </a:r>
            <a:r>
              <a:rPr lang="en-US" sz="3200" i="1" dirty="0" err="1">
                <a:solidFill>
                  <a:srgbClr val="00CC00"/>
                </a:solidFill>
              </a:rPr>
              <a:t>engagedness</a:t>
            </a:r>
            <a:r>
              <a:rPr lang="en-US" sz="3200" i="1" dirty="0">
                <a:solidFill>
                  <a:srgbClr val="00CC00"/>
                </a:solidFill>
              </a:rPr>
              <a:t> with Christ. It is of little use to find fault with the outward, as long as the heart is wayward</a:t>
            </a:r>
            <a:r>
              <a:rPr lang="en-US" sz="3200" i="1" dirty="0" smtClean="0">
                <a:solidFill>
                  <a:srgbClr val="00CC00"/>
                </a:solidFill>
              </a:rPr>
              <a:t>.</a:t>
            </a:r>
          </a:p>
          <a:p>
            <a:pPr marL="0" indent="0" algn="r">
              <a:buNone/>
            </a:pPr>
            <a:r>
              <a:rPr lang="en-US" sz="3200" i="1" dirty="0" smtClean="0">
                <a:solidFill>
                  <a:srgbClr val="00CC00"/>
                </a:solidFill>
              </a:rPr>
              <a:t>– </a:t>
            </a:r>
            <a:r>
              <a:rPr lang="en-US" sz="3200" dirty="0" smtClean="0">
                <a:solidFill>
                  <a:srgbClr val="00CC00"/>
                </a:solidFill>
              </a:rPr>
              <a:t>F. B. Meyer (1847 – 1929)</a:t>
            </a:r>
            <a:endParaRPr lang="en-US" sz="3200"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9493" y="1690688"/>
            <a:ext cx="3244307" cy="3924300"/>
          </a:xfrm>
          <a:prstGeom prst="rect">
            <a:avLst/>
          </a:prstGeom>
        </p:spPr>
      </p:pic>
    </p:spTree>
    <p:extLst>
      <p:ext uri="{BB962C8B-B14F-4D97-AF65-F5344CB8AC3E}">
        <p14:creationId xmlns:p14="http://schemas.microsoft.com/office/powerpoint/2010/main" val="1930384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19</a:t>
            </a:r>
          </a:p>
        </p:txBody>
      </p:sp>
      <p:sp>
        <p:nvSpPr>
          <p:cNvPr id="3" name="Content Placeholder 2"/>
          <p:cNvSpPr>
            <a:spLocks noGrp="1"/>
          </p:cNvSpPr>
          <p:nvPr>
            <p:ph idx="1"/>
          </p:nvPr>
        </p:nvSpPr>
        <p:spPr/>
        <p:txBody>
          <a:bodyPr>
            <a:normAutofit/>
          </a:bodyPr>
          <a:lstStyle/>
          <a:p>
            <a:r>
              <a:rPr lang="en-US" sz="3200" dirty="0" smtClean="0">
                <a:solidFill>
                  <a:srgbClr val="FFFF00"/>
                </a:solidFill>
              </a:rPr>
              <a:t>19:4-11     </a:t>
            </a:r>
            <a:r>
              <a:rPr lang="en-US" sz="3200" dirty="0" smtClean="0"/>
              <a:t>J. reminds the judges that they are standing in God’s place and doing God’s work.</a:t>
            </a:r>
          </a:p>
          <a:p>
            <a:r>
              <a:rPr lang="en-US" sz="3200" dirty="0" smtClean="0"/>
              <a:t>A fair and just legal system is serious business.  It was a huge responsibility and J. took it seriously.</a:t>
            </a:r>
            <a:endParaRPr lang="en-US" sz="3200" dirty="0"/>
          </a:p>
        </p:txBody>
      </p:sp>
    </p:spTree>
    <p:extLst>
      <p:ext uri="{BB962C8B-B14F-4D97-AF65-F5344CB8AC3E}">
        <p14:creationId xmlns:p14="http://schemas.microsoft.com/office/powerpoint/2010/main" val="4143636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19</a:t>
            </a:r>
          </a:p>
        </p:txBody>
      </p:sp>
      <p:sp>
        <p:nvSpPr>
          <p:cNvPr id="3" name="Content Placeholder 2"/>
          <p:cNvSpPr>
            <a:spLocks noGrp="1"/>
          </p:cNvSpPr>
          <p:nvPr>
            <p:ph idx="1"/>
          </p:nvPr>
        </p:nvSpPr>
        <p:spPr/>
        <p:txBody>
          <a:bodyPr>
            <a:normAutofit/>
          </a:bodyPr>
          <a:lstStyle/>
          <a:p>
            <a:r>
              <a:rPr lang="en-US" sz="3200" dirty="0">
                <a:solidFill>
                  <a:srgbClr val="00CC00"/>
                </a:solidFill>
              </a:rPr>
              <a:t>Two big lessons from the life of </a:t>
            </a:r>
            <a:r>
              <a:rPr lang="en-US" sz="3200" dirty="0" smtClean="0">
                <a:solidFill>
                  <a:srgbClr val="00CC00"/>
                </a:solidFill>
              </a:rPr>
              <a:t>Jehoshaphat:</a:t>
            </a:r>
            <a:endParaRPr lang="en-US" sz="3200" dirty="0">
              <a:solidFill>
                <a:srgbClr val="00CC00"/>
              </a:solidFill>
            </a:endParaRPr>
          </a:p>
          <a:p>
            <a:pPr marL="514350" indent="-514350">
              <a:buClr>
                <a:srgbClr val="00CC00"/>
              </a:buClr>
              <a:buFont typeface="+mj-lt"/>
              <a:buAutoNum type="arabicPeriod"/>
            </a:pPr>
            <a:r>
              <a:rPr lang="en-US" sz="3200" dirty="0"/>
              <a:t>A generally good life can be seriously tarnished by terrible mistakes if we aren’t careful.</a:t>
            </a:r>
          </a:p>
          <a:p>
            <a:pPr marL="514350" indent="-514350">
              <a:buClr>
                <a:srgbClr val="00CC00"/>
              </a:buClr>
              <a:buFont typeface="+mj-lt"/>
              <a:buAutoNum type="arabicPeriod"/>
            </a:pPr>
            <a:r>
              <a:rPr lang="en-US" sz="3200" dirty="0"/>
              <a:t>Even if we’ve made some terrible mistakes, persistently trying to please the Lord can lead to some serious blessing.</a:t>
            </a:r>
          </a:p>
        </p:txBody>
      </p:sp>
    </p:spTree>
    <p:extLst>
      <p:ext uri="{BB962C8B-B14F-4D97-AF65-F5344CB8AC3E}">
        <p14:creationId xmlns:p14="http://schemas.microsoft.com/office/powerpoint/2010/main" val="1159350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a:t>
            </a:r>
            <a:r>
              <a:rPr lang="en-US" dirty="0" smtClean="0">
                <a:solidFill>
                  <a:srgbClr val="FFFF00"/>
                </a:solidFill>
              </a:rPr>
              <a:t>20</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300747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p:txBody>
          <a:bodyPr>
            <a:normAutofit/>
          </a:bodyPr>
          <a:lstStyle/>
          <a:p>
            <a:r>
              <a:rPr lang="en-US" sz="3200" dirty="0">
                <a:solidFill>
                  <a:srgbClr val="FFFF00"/>
                </a:solidFill>
              </a:rPr>
              <a:t>20:2</a:t>
            </a:r>
            <a:r>
              <a:rPr lang="en-US" sz="3200" dirty="0"/>
              <a:t>     </a:t>
            </a:r>
            <a:r>
              <a:rPr lang="en-US" sz="3200" dirty="0">
                <a:solidFill>
                  <a:srgbClr val="00B0F0"/>
                </a:solidFill>
              </a:rPr>
              <a:t>“the sea” </a:t>
            </a:r>
            <a:r>
              <a:rPr lang="en-US" sz="3200" dirty="0"/>
              <a:t>would be </a:t>
            </a:r>
            <a:r>
              <a:rPr lang="en-US" sz="3200" dirty="0">
                <a:solidFill>
                  <a:srgbClr val="00B0F0"/>
                </a:solidFill>
              </a:rPr>
              <a:t>the Dead Sea </a:t>
            </a:r>
            <a:r>
              <a:rPr lang="en-US" sz="3200" dirty="0"/>
              <a:t>in this case.</a:t>
            </a:r>
          </a:p>
          <a:p>
            <a:r>
              <a:rPr lang="en-US" sz="3200" dirty="0" smtClean="0">
                <a:solidFill>
                  <a:srgbClr val="FFFF00"/>
                </a:solidFill>
              </a:rPr>
              <a:t>20:3-4</a:t>
            </a:r>
            <a:r>
              <a:rPr lang="en-US" sz="3200" dirty="0" smtClean="0"/>
              <a:t>     Everything J. does here is perfect.</a:t>
            </a:r>
          </a:p>
          <a:p>
            <a:r>
              <a:rPr lang="en-US" sz="3200" dirty="0" smtClean="0">
                <a:solidFill>
                  <a:srgbClr val="FFFF00"/>
                </a:solidFill>
              </a:rPr>
              <a:t>20:5-12</a:t>
            </a:r>
            <a:r>
              <a:rPr lang="en-US" sz="3200" dirty="0" smtClean="0"/>
              <a:t>     He then leads his people in a humble prayer, praying God’s promises back to him.</a:t>
            </a:r>
          </a:p>
          <a:p>
            <a:endParaRPr lang="en-US" sz="3200" dirty="0"/>
          </a:p>
        </p:txBody>
      </p:sp>
    </p:spTree>
    <p:extLst>
      <p:ext uri="{BB962C8B-B14F-4D97-AF65-F5344CB8AC3E}">
        <p14:creationId xmlns:p14="http://schemas.microsoft.com/office/powerpoint/2010/main" val="166845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a:xfrm>
            <a:off x="838200" y="1825625"/>
            <a:ext cx="6948488" cy="4351338"/>
          </a:xfrm>
        </p:spPr>
        <p:txBody>
          <a:bodyPr>
            <a:normAutofit/>
          </a:bodyPr>
          <a:lstStyle/>
          <a:p>
            <a:pPr marL="0" indent="0">
              <a:buNone/>
            </a:pPr>
            <a:r>
              <a:rPr lang="en-US" sz="3200" i="1" dirty="0" smtClean="0">
                <a:solidFill>
                  <a:srgbClr val="00CC00"/>
                </a:solidFill>
              </a:rPr>
              <a:t>I like to plunge my hand into the promises – then I find myself able to grasp with a grip of determination the mighty faithfulness of God!</a:t>
            </a:r>
          </a:p>
          <a:p>
            <a:pPr marL="0" indent="0" algn="r">
              <a:buNone/>
            </a:pPr>
            <a:r>
              <a:rPr lang="en-US" sz="3200" i="1" dirty="0" smtClean="0">
                <a:solidFill>
                  <a:srgbClr val="00CC00"/>
                </a:solidFill>
              </a:rPr>
              <a:t>– </a:t>
            </a:r>
            <a:r>
              <a:rPr lang="en-US" sz="3200" dirty="0" smtClean="0">
                <a:solidFill>
                  <a:srgbClr val="00CC00"/>
                </a:solidFill>
              </a:rPr>
              <a:t>Charles Spurgeon (1834 – 1892)</a:t>
            </a:r>
            <a:endParaRPr lang="en-US" sz="3200"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2450" y="1825624"/>
            <a:ext cx="3181351" cy="4117992"/>
          </a:xfrm>
          <a:prstGeom prst="rect">
            <a:avLst/>
          </a:prstGeom>
        </p:spPr>
      </p:pic>
    </p:spTree>
    <p:extLst>
      <p:ext uri="{BB962C8B-B14F-4D97-AF65-F5344CB8AC3E}">
        <p14:creationId xmlns:p14="http://schemas.microsoft.com/office/powerpoint/2010/main" val="1564343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endParaRPr lang="en-US" dirty="0"/>
          </a:p>
        </p:txBody>
      </p:sp>
      <p:sp>
        <p:nvSpPr>
          <p:cNvPr id="6" name="Content Placeholder 5"/>
          <p:cNvSpPr>
            <a:spLocks noGrp="1"/>
          </p:cNvSpPr>
          <p:nvPr>
            <p:ph idx="1"/>
          </p:nvPr>
        </p:nvSpPr>
        <p:spPr>
          <a:xfrm>
            <a:off x="5186363" y="1825625"/>
            <a:ext cx="6167437" cy="4364986"/>
          </a:xfrm>
        </p:spPr>
        <p:txBody>
          <a:bodyPr>
            <a:normAutofit fontScale="92500"/>
          </a:bodyPr>
          <a:lstStyle/>
          <a:p>
            <a:pPr marL="0" indent="0">
              <a:buNone/>
            </a:pPr>
            <a:r>
              <a:rPr lang="en-US" sz="3200" i="1" dirty="0" smtClean="0">
                <a:solidFill>
                  <a:srgbClr val="00CC00"/>
                </a:solidFill>
              </a:rPr>
              <a:t>When I am overwhelmed and outnumbered by the enemy, when it looks like I am going down in certain defeat, it is great to know that God is fighting for me.  I don’t need to strive or panic.  I don’t need to turn and run.  I just stand in my position of my relationship with Jesus Christ and He will fight for me and He will win.</a:t>
            </a:r>
          </a:p>
          <a:p>
            <a:pPr marL="0" indent="0" algn="r">
              <a:buNone/>
            </a:pPr>
            <a:r>
              <a:rPr lang="en-US" sz="3200" i="1" dirty="0" smtClean="0">
                <a:solidFill>
                  <a:srgbClr val="00CC00"/>
                </a:solidFill>
              </a:rPr>
              <a:t>– </a:t>
            </a:r>
            <a:r>
              <a:rPr lang="en-US" sz="3200" dirty="0" smtClean="0">
                <a:solidFill>
                  <a:srgbClr val="00CC00"/>
                </a:solidFill>
              </a:rPr>
              <a:t>Chuck Smith (1927 – 2013)</a:t>
            </a:r>
            <a:endParaRPr lang="en-US" sz="3200" dirty="0">
              <a:solidFill>
                <a:srgbClr val="00CC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825625"/>
            <a:ext cx="4214469" cy="4364986"/>
          </a:xfrm>
          <a:prstGeom prst="rect">
            <a:avLst/>
          </a:prstGeom>
        </p:spPr>
      </p:pic>
    </p:spTree>
    <p:extLst>
      <p:ext uri="{BB962C8B-B14F-4D97-AF65-F5344CB8AC3E}">
        <p14:creationId xmlns:p14="http://schemas.microsoft.com/office/powerpoint/2010/main" val="2444527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p:txBody>
          <a:bodyPr>
            <a:normAutofit/>
          </a:bodyPr>
          <a:lstStyle/>
          <a:p>
            <a:r>
              <a:rPr lang="en-US" sz="3200" dirty="0" smtClean="0">
                <a:solidFill>
                  <a:srgbClr val="FFFF00"/>
                </a:solidFill>
              </a:rPr>
              <a:t>20:15     </a:t>
            </a:r>
            <a:r>
              <a:rPr lang="en-US" sz="3200" dirty="0" smtClean="0"/>
              <a:t>This may be J.’s life verse – key to his whole life story.</a:t>
            </a:r>
            <a:endParaRPr lang="en-US" sz="3200" dirty="0" smtClean="0">
              <a:solidFill>
                <a:srgbClr val="FFFF00"/>
              </a:solidFill>
            </a:endParaRPr>
          </a:p>
        </p:txBody>
      </p:sp>
    </p:spTree>
    <p:extLst>
      <p:ext uri="{BB962C8B-B14F-4D97-AF65-F5344CB8AC3E}">
        <p14:creationId xmlns:p14="http://schemas.microsoft.com/office/powerpoint/2010/main" val="2288697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p:txBody>
          <a:bodyPr>
            <a:normAutofit/>
          </a:bodyPr>
          <a:lstStyle/>
          <a:p>
            <a:r>
              <a:rPr lang="en-US" sz="3200" dirty="0" smtClean="0">
                <a:solidFill>
                  <a:srgbClr val="FFFF00"/>
                </a:solidFill>
              </a:rPr>
              <a:t>20:27-30</a:t>
            </a:r>
            <a:r>
              <a:rPr lang="en-US" sz="3200" dirty="0" smtClean="0"/>
              <a:t>     </a:t>
            </a:r>
            <a:r>
              <a:rPr lang="en-US" sz="3200" dirty="0"/>
              <a:t>There is a remarkably happy ending for J. and the Kingdom of Judah.</a:t>
            </a:r>
          </a:p>
          <a:p>
            <a:r>
              <a:rPr lang="en-US" sz="3200" dirty="0" smtClean="0">
                <a:solidFill>
                  <a:srgbClr val="FFFF00"/>
                </a:solidFill>
              </a:rPr>
              <a:t>20:31-32</a:t>
            </a:r>
            <a:r>
              <a:rPr lang="en-US" sz="3200" dirty="0" smtClean="0"/>
              <a:t>     And here is the summary of his life, he </a:t>
            </a:r>
            <a:r>
              <a:rPr lang="en-US" sz="3200" dirty="0" smtClean="0">
                <a:solidFill>
                  <a:srgbClr val="00B0F0"/>
                </a:solidFill>
              </a:rPr>
              <a:t>“did not turn aside … doing what was right in the sight of the Lord.”</a:t>
            </a:r>
          </a:p>
          <a:p>
            <a:r>
              <a:rPr lang="en-US" sz="3200" dirty="0" smtClean="0"/>
              <a:t>By God’s grace, Jehoshaphat gets good reviews.</a:t>
            </a:r>
            <a:endParaRPr lang="en-US" sz="3200" dirty="0"/>
          </a:p>
        </p:txBody>
      </p:sp>
    </p:spTree>
    <p:extLst>
      <p:ext uri="{BB962C8B-B14F-4D97-AF65-F5344CB8AC3E}">
        <p14:creationId xmlns:p14="http://schemas.microsoft.com/office/powerpoint/2010/main" val="27720163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p:txBody>
          <a:bodyPr>
            <a:normAutofit/>
          </a:bodyPr>
          <a:lstStyle/>
          <a:p>
            <a:r>
              <a:rPr lang="en-US" sz="3200" dirty="0" smtClean="0">
                <a:solidFill>
                  <a:srgbClr val="FFFF00"/>
                </a:solidFill>
              </a:rPr>
              <a:t>20:32</a:t>
            </a:r>
            <a:r>
              <a:rPr lang="en-US" sz="3200" dirty="0" smtClean="0"/>
              <a:t>     His sins could be overlooked because of his faith.  </a:t>
            </a:r>
          </a:p>
          <a:p>
            <a:r>
              <a:rPr lang="en-US" sz="3200" dirty="0" smtClean="0"/>
              <a:t>Even as </a:t>
            </a:r>
            <a:r>
              <a:rPr lang="en-US" sz="3200" dirty="0" smtClean="0">
                <a:solidFill>
                  <a:srgbClr val="00CC00"/>
                </a:solidFill>
              </a:rPr>
              <a:t>we look back </a:t>
            </a:r>
            <a:r>
              <a:rPr lang="en-US" sz="3200" dirty="0" smtClean="0"/>
              <a:t>on the cross of Christ, </a:t>
            </a:r>
            <a:r>
              <a:rPr lang="en-US" sz="3200" dirty="0" smtClean="0">
                <a:solidFill>
                  <a:srgbClr val="00CC00"/>
                </a:solidFill>
              </a:rPr>
              <a:t>OT saints could look forward</a:t>
            </a:r>
            <a:r>
              <a:rPr lang="en-US" sz="3200" dirty="0" smtClean="0"/>
              <a:t> to what God was going to do to redeem them.</a:t>
            </a:r>
          </a:p>
          <a:p>
            <a:endParaRPr lang="en-US" sz="3200" dirty="0"/>
          </a:p>
          <a:p>
            <a:pPr marL="0" indent="0">
              <a:buNone/>
            </a:pPr>
            <a:r>
              <a:rPr lang="en-US" sz="3200" dirty="0" smtClean="0"/>
              <a:t>     </a:t>
            </a:r>
            <a:r>
              <a:rPr lang="en-US" sz="3200" dirty="0" smtClean="0">
                <a:solidFill>
                  <a:srgbClr val="00CC00"/>
                </a:solidFill>
              </a:rPr>
              <a:t>The Faith of OT Saints                                 Our Faith</a:t>
            </a:r>
            <a:endParaRPr lang="en-US" sz="3200" dirty="0">
              <a:solidFill>
                <a:srgbClr val="00CC00"/>
              </a:solidFill>
            </a:endParaRPr>
          </a:p>
        </p:txBody>
      </p:sp>
      <p:cxnSp>
        <p:nvCxnSpPr>
          <p:cNvPr id="7" name="Straight Connector 6"/>
          <p:cNvCxnSpPr/>
          <p:nvPr/>
        </p:nvCxnSpPr>
        <p:spPr>
          <a:xfrm>
            <a:off x="6095999" y="3570514"/>
            <a:ext cx="1" cy="2445656"/>
          </a:xfrm>
          <a:prstGeom prst="line">
            <a:avLst/>
          </a:prstGeom>
          <a:ln w="152400">
            <a:solidFill>
              <a:schemeClr val="accent1"/>
            </a:solidFill>
          </a:ln>
          <a:effectLst>
            <a:outerShdw blurRad="50800" dist="50800" dir="5400000" algn="ctr" rotWithShape="0">
              <a:srgbClr val="00B0F0"/>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203371" y="4165600"/>
            <a:ext cx="1785257" cy="14514"/>
          </a:xfrm>
          <a:prstGeom prst="line">
            <a:avLst/>
          </a:prstGeom>
          <a:ln w="152400">
            <a:solidFill>
              <a:schemeClr val="accent1"/>
            </a:solidFill>
          </a:ln>
          <a:effectLst>
            <a:outerShdw blurRad="50800" dist="50800" dir="5400000" algn="ctr" rotWithShape="0">
              <a:srgbClr val="00B0F0"/>
            </a:outerShdw>
          </a:effectLst>
        </p:spPr>
        <p:style>
          <a:lnRef idx="1">
            <a:schemeClr val="accent1"/>
          </a:lnRef>
          <a:fillRef idx="0">
            <a:schemeClr val="accent1"/>
          </a:fillRef>
          <a:effectRef idx="0">
            <a:schemeClr val="accent1"/>
          </a:effectRef>
          <a:fontRef idx="minor">
            <a:schemeClr val="tx1"/>
          </a:fontRef>
        </p:style>
      </p:cxnSp>
      <p:sp>
        <p:nvSpPr>
          <p:cNvPr id="13" name="Right Arrow 12"/>
          <p:cNvSpPr/>
          <p:nvPr/>
        </p:nvSpPr>
        <p:spPr>
          <a:xfrm>
            <a:off x="2204357" y="5109029"/>
            <a:ext cx="2525486" cy="3918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7280729" y="5109029"/>
            <a:ext cx="2888342" cy="39188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15613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p:txBody>
          <a:bodyPr>
            <a:normAutofit/>
          </a:bodyPr>
          <a:lstStyle/>
          <a:p>
            <a:r>
              <a:rPr lang="en-US" sz="3200" dirty="0" smtClean="0">
                <a:solidFill>
                  <a:srgbClr val="FFFF00"/>
                </a:solidFill>
              </a:rPr>
              <a:t>20:33</a:t>
            </a:r>
            <a:r>
              <a:rPr lang="en-US" sz="3200" dirty="0" smtClean="0"/>
              <a:t>     </a:t>
            </a:r>
            <a:r>
              <a:rPr lang="en-US" sz="3200" dirty="0" smtClean="0">
                <a:solidFill>
                  <a:srgbClr val="00B0F0"/>
                </a:solidFill>
              </a:rPr>
              <a:t>The high places, however, were not taken away.</a:t>
            </a:r>
          </a:p>
          <a:p>
            <a:r>
              <a:rPr lang="en-US" sz="3200" dirty="0" smtClean="0"/>
              <a:t>Wait, I thought they were!  What about </a:t>
            </a:r>
            <a:r>
              <a:rPr lang="en-US" sz="3200" dirty="0" smtClean="0">
                <a:solidFill>
                  <a:srgbClr val="FFFF00"/>
                </a:solidFill>
              </a:rPr>
              <a:t>17:6</a:t>
            </a:r>
            <a:r>
              <a:rPr lang="en-US" sz="3200" dirty="0" smtClean="0"/>
              <a:t>?</a:t>
            </a:r>
          </a:p>
          <a:p>
            <a:r>
              <a:rPr lang="en-US" sz="3200" dirty="0" smtClean="0"/>
              <a:t>It only takes one generation for a nation to fall away.</a:t>
            </a:r>
          </a:p>
          <a:p>
            <a:endParaRPr lang="en-US" sz="3200" dirty="0"/>
          </a:p>
        </p:txBody>
      </p:sp>
    </p:spTree>
    <p:extLst>
      <p:ext uri="{BB962C8B-B14F-4D97-AF65-F5344CB8AC3E}">
        <p14:creationId xmlns:p14="http://schemas.microsoft.com/office/powerpoint/2010/main" val="18688903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p:txBody>
          <a:bodyPr>
            <a:normAutofit/>
          </a:bodyPr>
          <a:lstStyle/>
          <a:p>
            <a:r>
              <a:rPr lang="en-US" sz="3200" dirty="0" smtClean="0">
                <a:solidFill>
                  <a:srgbClr val="FFFF00"/>
                </a:solidFill>
              </a:rPr>
              <a:t>20:35-37</a:t>
            </a:r>
            <a:r>
              <a:rPr lang="en-US" sz="3200" dirty="0" smtClean="0"/>
              <a:t>     </a:t>
            </a:r>
            <a:r>
              <a:rPr lang="en-US" sz="3200" dirty="0" smtClean="0">
                <a:solidFill>
                  <a:srgbClr val="00B0F0"/>
                </a:solidFill>
              </a:rPr>
              <a:t>Because you have joined with </a:t>
            </a:r>
            <a:r>
              <a:rPr lang="en-US" sz="3200" dirty="0" err="1" smtClean="0">
                <a:solidFill>
                  <a:srgbClr val="00B0F0"/>
                </a:solidFill>
              </a:rPr>
              <a:t>Ahaziah</a:t>
            </a:r>
            <a:r>
              <a:rPr lang="en-US" sz="3200" dirty="0" smtClean="0">
                <a:solidFill>
                  <a:srgbClr val="00B0F0"/>
                </a:solidFill>
              </a:rPr>
              <a:t>...</a:t>
            </a:r>
          </a:p>
          <a:p>
            <a:r>
              <a:rPr lang="en-US" sz="3200" dirty="0" smtClean="0"/>
              <a:t>Ahab’s son was almost as a big a jerk as his father.</a:t>
            </a:r>
          </a:p>
          <a:p>
            <a:r>
              <a:rPr lang="en-US" sz="3200" dirty="0" smtClean="0"/>
              <a:t>There was no blessing to be found associating with him.</a:t>
            </a:r>
            <a:endParaRPr lang="en-US" sz="3200" dirty="0"/>
          </a:p>
        </p:txBody>
      </p:sp>
    </p:spTree>
    <p:extLst>
      <p:ext uri="{BB962C8B-B14F-4D97-AF65-F5344CB8AC3E}">
        <p14:creationId xmlns:p14="http://schemas.microsoft.com/office/powerpoint/2010/main" val="3062713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FFFF00"/>
                </a:solidFill>
              </a:rPr>
              <a:t>Chapter 20</a:t>
            </a:r>
          </a:p>
        </p:txBody>
      </p:sp>
      <p:sp>
        <p:nvSpPr>
          <p:cNvPr id="3" name="Content Placeholder 2"/>
          <p:cNvSpPr>
            <a:spLocks noGrp="1"/>
          </p:cNvSpPr>
          <p:nvPr>
            <p:ph idx="1"/>
          </p:nvPr>
        </p:nvSpPr>
        <p:spPr>
          <a:xfrm>
            <a:off x="838200" y="1825625"/>
            <a:ext cx="6948488" cy="4351338"/>
          </a:xfrm>
        </p:spPr>
        <p:txBody>
          <a:bodyPr>
            <a:normAutofit lnSpcReduction="10000"/>
          </a:bodyPr>
          <a:lstStyle/>
          <a:p>
            <a:pPr marL="0" indent="0">
              <a:buNone/>
            </a:pPr>
            <a:r>
              <a:rPr lang="en-US" sz="3200" i="1" dirty="0">
                <a:solidFill>
                  <a:srgbClr val="00CC00"/>
                </a:solidFill>
              </a:rPr>
              <a:t>May we have grace to-day, in the remembrance of this text, to bless the Lord for ships broken at </a:t>
            </a:r>
            <a:r>
              <a:rPr lang="en-US" sz="3200" i="1" dirty="0" err="1" smtClean="0">
                <a:solidFill>
                  <a:srgbClr val="00CC00"/>
                </a:solidFill>
              </a:rPr>
              <a:t>Ezion-geber</a:t>
            </a:r>
            <a:r>
              <a:rPr lang="en-US" sz="3200" i="1" dirty="0" smtClean="0">
                <a:solidFill>
                  <a:srgbClr val="00CC00"/>
                </a:solidFill>
              </a:rPr>
              <a:t> … let </a:t>
            </a:r>
            <a:r>
              <a:rPr lang="en-US" sz="3200" i="1" dirty="0">
                <a:solidFill>
                  <a:srgbClr val="00CC00"/>
                </a:solidFill>
              </a:rPr>
              <a:t>us not envy the more successful, nor murmur at our losses as though we were singularly and specially tried. Like Jehoshaphat, we may be precious in the Lord's sight, although our schemes end in disappointment. </a:t>
            </a:r>
            <a:endParaRPr lang="en-US" sz="3200" i="1" dirty="0" smtClean="0">
              <a:solidFill>
                <a:srgbClr val="00CC00"/>
              </a:solidFill>
            </a:endParaRPr>
          </a:p>
          <a:p>
            <a:pPr marL="0" indent="0" algn="r">
              <a:buNone/>
            </a:pPr>
            <a:r>
              <a:rPr lang="en-US" sz="3200" i="1" dirty="0" smtClean="0">
                <a:solidFill>
                  <a:srgbClr val="00CC00"/>
                </a:solidFill>
              </a:rPr>
              <a:t>– </a:t>
            </a:r>
            <a:r>
              <a:rPr lang="en-US" sz="3200" dirty="0" smtClean="0">
                <a:solidFill>
                  <a:srgbClr val="00CC00"/>
                </a:solidFill>
              </a:rPr>
              <a:t>Charles Spurgeon (1834 – 1892)</a:t>
            </a:r>
            <a:endParaRPr lang="en-US" sz="3200"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2450" y="1825624"/>
            <a:ext cx="3181351" cy="4117992"/>
          </a:xfrm>
          <a:prstGeom prst="rect">
            <a:avLst/>
          </a:prstGeom>
        </p:spPr>
      </p:pic>
    </p:spTree>
    <p:extLst>
      <p:ext uri="{BB962C8B-B14F-4D97-AF65-F5344CB8AC3E}">
        <p14:creationId xmlns:p14="http://schemas.microsoft.com/office/powerpoint/2010/main" val="1093108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406639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Jehoshaphat’s Failures:</a:t>
            </a:r>
          </a:p>
          <a:p>
            <a:pPr lvl="1"/>
            <a:r>
              <a:rPr lang="en-US" sz="3200" dirty="0" smtClean="0"/>
              <a:t>Marriage alliance with Ahab</a:t>
            </a:r>
          </a:p>
          <a:p>
            <a:pPr lvl="1"/>
            <a:r>
              <a:rPr lang="en-US" sz="3200" dirty="0" smtClean="0"/>
              <a:t>Uniting with Ahab to fight Ahab’s enemies</a:t>
            </a:r>
          </a:p>
          <a:p>
            <a:pPr lvl="1"/>
            <a:r>
              <a:rPr lang="en-US" sz="3200" dirty="0" smtClean="0"/>
              <a:t>Alliance with </a:t>
            </a:r>
            <a:r>
              <a:rPr lang="en-US" sz="3200" dirty="0" err="1" smtClean="0"/>
              <a:t>Ahaziah</a:t>
            </a:r>
            <a:r>
              <a:rPr lang="en-US" sz="3200" dirty="0" smtClean="0"/>
              <a:t> son of Ahab.</a:t>
            </a:r>
          </a:p>
          <a:p>
            <a:r>
              <a:rPr lang="en-US" sz="3200" dirty="0" smtClean="0">
                <a:solidFill>
                  <a:srgbClr val="00CC00"/>
                </a:solidFill>
              </a:rPr>
              <a:t>Notice the pattern.  All of these involve Ahab.</a:t>
            </a:r>
            <a:endParaRPr lang="en-US" sz="3200" dirty="0">
              <a:solidFill>
                <a:srgbClr val="00CC00"/>
              </a:solidFill>
            </a:endParaRPr>
          </a:p>
        </p:txBody>
      </p:sp>
    </p:spTree>
    <p:extLst>
      <p:ext uri="{BB962C8B-B14F-4D97-AF65-F5344CB8AC3E}">
        <p14:creationId xmlns:p14="http://schemas.microsoft.com/office/powerpoint/2010/main" val="1185493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CC00"/>
                </a:solidFill>
              </a:rPr>
              <a:t>Jehoshaphat’s Successes:</a:t>
            </a:r>
          </a:p>
          <a:p>
            <a:pPr lvl="1"/>
            <a:r>
              <a:rPr lang="en-US" sz="3200" dirty="0" smtClean="0"/>
              <a:t>He rejected idolatry and sought the Lord.</a:t>
            </a:r>
          </a:p>
          <a:p>
            <a:pPr lvl="1"/>
            <a:r>
              <a:rPr lang="en-US" sz="3200" dirty="0" smtClean="0"/>
              <a:t>He sent out teachers to teach the Book of the Law.</a:t>
            </a:r>
          </a:p>
          <a:p>
            <a:pPr lvl="1"/>
            <a:r>
              <a:rPr lang="en-US" sz="3200" dirty="0" smtClean="0"/>
              <a:t>He reminded judges to judge righteously.</a:t>
            </a:r>
          </a:p>
          <a:p>
            <a:pPr lvl="1"/>
            <a:r>
              <a:rPr lang="en-US" sz="3200" dirty="0" smtClean="0"/>
              <a:t>He prayed God’s promises.</a:t>
            </a:r>
          </a:p>
          <a:p>
            <a:pPr lvl="1"/>
            <a:r>
              <a:rPr lang="en-US" sz="3200" dirty="0" smtClean="0"/>
              <a:t>He encouraged trust in and the worship of the Lord.</a:t>
            </a:r>
          </a:p>
          <a:p>
            <a:r>
              <a:rPr lang="en-US" sz="3200" dirty="0" smtClean="0">
                <a:solidFill>
                  <a:srgbClr val="00CC00"/>
                </a:solidFill>
              </a:rPr>
              <a:t>Notice the pattern.  All of these express his deep faith in the God of Israel.</a:t>
            </a:r>
          </a:p>
          <a:p>
            <a:pPr lvl="1"/>
            <a:endParaRPr lang="en-US" sz="3200" dirty="0"/>
          </a:p>
        </p:txBody>
      </p:sp>
    </p:spTree>
    <p:extLst>
      <p:ext uri="{BB962C8B-B14F-4D97-AF65-F5344CB8AC3E}">
        <p14:creationId xmlns:p14="http://schemas.microsoft.com/office/powerpoint/2010/main" val="3040200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p:txBody>
          <a:bodyPr>
            <a:normAutofit/>
          </a:bodyPr>
          <a:lstStyle/>
          <a:p>
            <a:r>
              <a:rPr lang="en-US" sz="3200" dirty="0" smtClean="0"/>
              <a:t>To highlight one failure:  Marriage </a:t>
            </a:r>
            <a:r>
              <a:rPr lang="en-US" sz="3200" dirty="0"/>
              <a:t>A</a:t>
            </a:r>
            <a:r>
              <a:rPr lang="en-US" sz="3200" dirty="0" smtClean="0"/>
              <a:t>lliance with Ahab</a:t>
            </a:r>
          </a:p>
          <a:p>
            <a:r>
              <a:rPr lang="en-US" sz="3200" dirty="0">
                <a:solidFill>
                  <a:srgbClr val="FFFF00"/>
                </a:solidFill>
              </a:rPr>
              <a:t>2 Corinthians 6:14-16     </a:t>
            </a:r>
            <a:r>
              <a:rPr lang="en-US" sz="3200" baseline="30000" dirty="0">
                <a:solidFill>
                  <a:srgbClr val="00B0F0"/>
                </a:solidFill>
              </a:rPr>
              <a:t>14</a:t>
            </a:r>
            <a:r>
              <a:rPr lang="en-US" sz="3200" dirty="0">
                <a:solidFill>
                  <a:srgbClr val="00B0F0"/>
                </a:solidFill>
              </a:rPr>
              <a:t>Do not be unequally yoked with unbelievers. For what partnership has righteousness with lawlessness? Or what fellowship has light with darkness?  </a:t>
            </a:r>
            <a:br>
              <a:rPr lang="en-US" sz="3200" dirty="0">
                <a:solidFill>
                  <a:srgbClr val="00B0F0"/>
                </a:solidFill>
              </a:rPr>
            </a:br>
            <a:r>
              <a:rPr lang="en-US" sz="3200" baseline="30000" dirty="0">
                <a:solidFill>
                  <a:srgbClr val="00B0F0"/>
                </a:solidFill>
              </a:rPr>
              <a:t>15</a:t>
            </a:r>
            <a:r>
              <a:rPr lang="en-US" sz="3200" dirty="0">
                <a:solidFill>
                  <a:srgbClr val="00B0F0"/>
                </a:solidFill>
              </a:rPr>
              <a:t>What accord has Christ with Belial?</a:t>
            </a:r>
            <a:r>
              <a:rPr lang="en-US" sz="3200" baseline="30000" dirty="0">
                <a:solidFill>
                  <a:srgbClr val="00B0F0"/>
                </a:solidFill>
              </a:rPr>
              <a:t> </a:t>
            </a:r>
            <a:r>
              <a:rPr lang="en-US" sz="3200" dirty="0">
                <a:solidFill>
                  <a:srgbClr val="00B0F0"/>
                </a:solidFill>
              </a:rPr>
              <a:t> Or what portion does a believer share with an unbeliever?  </a:t>
            </a:r>
            <a:r>
              <a:rPr lang="en-US" sz="3200" baseline="30000" dirty="0">
                <a:solidFill>
                  <a:srgbClr val="00B0F0"/>
                </a:solidFill>
              </a:rPr>
              <a:t>16</a:t>
            </a:r>
            <a:r>
              <a:rPr lang="en-US" sz="3200" dirty="0">
                <a:solidFill>
                  <a:srgbClr val="00B0F0"/>
                </a:solidFill>
              </a:rPr>
              <a:t>What agreement has the temple of God with idols? For we are the temple of the living God… </a:t>
            </a:r>
          </a:p>
        </p:txBody>
      </p:sp>
    </p:spTree>
    <p:extLst>
      <p:ext uri="{BB962C8B-B14F-4D97-AF65-F5344CB8AC3E}">
        <p14:creationId xmlns:p14="http://schemas.microsoft.com/office/powerpoint/2010/main" val="798722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In Jehoshaphat’s case this unequal yoking exhibited itself in three different ways:</a:t>
            </a:r>
          </a:p>
          <a:p>
            <a:pPr lvl="2"/>
            <a:r>
              <a:rPr lang="en-US" sz="3200" dirty="0" smtClean="0"/>
              <a:t>In the marriage of his son.</a:t>
            </a:r>
          </a:p>
          <a:p>
            <a:pPr lvl="2"/>
            <a:r>
              <a:rPr lang="en-US" sz="3200" dirty="0" smtClean="0"/>
              <a:t>In battle, fighting alongside Ahab.</a:t>
            </a:r>
          </a:p>
          <a:p>
            <a:pPr lvl="2"/>
            <a:r>
              <a:rPr lang="en-US" sz="3200" dirty="0" smtClean="0"/>
              <a:t>In business, building ships to engage in trade.</a:t>
            </a:r>
            <a:endParaRPr lang="en-US" sz="3200" dirty="0"/>
          </a:p>
        </p:txBody>
      </p:sp>
    </p:spTree>
    <p:extLst>
      <p:ext uri="{BB962C8B-B14F-4D97-AF65-F5344CB8AC3E}">
        <p14:creationId xmlns:p14="http://schemas.microsoft.com/office/powerpoint/2010/main" val="805205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We will be wise to avoid similar circumstances:</a:t>
            </a:r>
          </a:p>
          <a:p>
            <a:pPr lvl="2"/>
            <a:r>
              <a:rPr lang="en-US" sz="3200" dirty="0" smtClean="0"/>
              <a:t>In marriage – perhaps the most obvious.</a:t>
            </a:r>
          </a:p>
          <a:p>
            <a:pPr lvl="2"/>
            <a:r>
              <a:rPr lang="en-US" sz="3200" dirty="0" smtClean="0"/>
              <a:t>In battle – or taking up causes that are popular, but not dear to the heart of God.</a:t>
            </a:r>
          </a:p>
          <a:p>
            <a:pPr lvl="2"/>
            <a:r>
              <a:rPr lang="en-US" sz="3200" dirty="0" smtClean="0"/>
              <a:t>In business – where partnerships and alliances can lead us into compromising situations.</a:t>
            </a:r>
            <a:endParaRPr lang="en-US" sz="3200" dirty="0"/>
          </a:p>
        </p:txBody>
      </p:sp>
    </p:spTree>
    <p:extLst>
      <p:ext uri="{BB962C8B-B14F-4D97-AF65-F5344CB8AC3E}">
        <p14:creationId xmlns:p14="http://schemas.microsoft.com/office/powerpoint/2010/main" val="804737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CC00"/>
                </a:solidFill>
              </a:rPr>
              <a:t>To highlight two successes:</a:t>
            </a:r>
          </a:p>
          <a:p>
            <a:pPr lvl="1"/>
            <a:r>
              <a:rPr lang="en-US" sz="3200" dirty="0" smtClean="0"/>
              <a:t>He sent out teachers to teach the Book of the Law.</a:t>
            </a:r>
          </a:p>
          <a:p>
            <a:pPr lvl="1"/>
            <a:r>
              <a:rPr lang="en-US" sz="3200" dirty="0" smtClean="0"/>
              <a:t>He prayed God’s promises.</a:t>
            </a:r>
          </a:p>
        </p:txBody>
      </p:sp>
    </p:spTree>
    <p:extLst>
      <p:ext uri="{BB962C8B-B14F-4D97-AF65-F5344CB8AC3E}">
        <p14:creationId xmlns:p14="http://schemas.microsoft.com/office/powerpoint/2010/main" val="845493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a:xfrm>
            <a:off x="838200" y="1825625"/>
            <a:ext cx="7705725" cy="4351338"/>
          </a:xfrm>
        </p:spPr>
        <p:txBody>
          <a:bodyPr>
            <a:normAutofit/>
          </a:bodyPr>
          <a:lstStyle/>
          <a:p>
            <a:pPr marL="0" indent="0">
              <a:buNone/>
            </a:pPr>
            <a:r>
              <a:rPr lang="en-US" sz="3200" dirty="0" smtClean="0"/>
              <a:t>To quote our friend, Dr. </a:t>
            </a:r>
            <a:r>
              <a:rPr lang="en-US" sz="3200" dirty="0" err="1" smtClean="0"/>
              <a:t>Nupanga</a:t>
            </a:r>
            <a:r>
              <a:rPr lang="en-US" sz="3200" dirty="0" smtClean="0"/>
              <a:t> </a:t>
            </a:r>
            <a:r>
              <a:rPr lang="en-US" sz="3200" dirty="0" err="1" smtClean="0"/>
              <a:t>Weanzana</a:t>
            </a:r>
            <a:r>
              <a:rPr lang="en-US" sz="3200" dirty="0" smtClean="0"/>
              <a:t>,</a:t>
            </a:r>
          </a:p>
          <a:p>
            <a:r>
              <a:rPr lang="en-US" sz="3200" i="1" dirty="0" smtClean="0">
                <a:solidFill>
                  <a:srgbClr val="00CC00"/>
                </a:solidFill>
              </a:rPr>
              <a:t>Jesus</a:t>
            </a:r>
            <a:r>
              <a:rPr lang="en-US" sz="3200" i="1" dirty="0">
                <a:solidFill>
                  <a:srgbClr val="00CC00"/>
                </a:solidFill>
              </a:rPr>
              <a:t>’ final command to his disciples was not only that they should ‘make disciples of all nations’, but also that they should be involved in ‘teaching them to obey everything I have commanded you’ (Matt 28:20). The </a:t>
            </a:r>
            <a:r>
              <a:rPr lang="en-US" sz="3200" i="1" dirty="0" smtClean="0">
                <a:solidFill>
                  <a:srgbClr val="00CC00"/>
                </a:solidFill>
              </a:rPr>
              <a:t>… church </a:t>
            </a:r>
            <a:r>
              <a:rPr lang="en-US" sz="3200" i="1" dirty="0">
                <a:solidFill>
                  <a:srgbClr val="00CC00"/>
                </a:solidFill>
              </a:rPr>
              <a:t>preaches, but too often does not teach.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4425" y="1690688"/>
            <a:ext cx="2619375" cy="2171700"/>
          </a:xfrm>
          <a:prstGeom prst="rect">
            <a:avLst/>
          </a:prstGeom>
        </p:spPr>
      </p:pic>
    </p:spTree>
    <p:extLst>
      <p:ext uri="{BB962C8B-B14F-4D97-AF65-F5344CB8AC3E}">
        <p14:creationId xmlns:p14="http://schemas.microsoft.com/office/powerpoint/2010/main" val="4115375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a:xfrm>
            <a:off x="838200" y="1825625"/>
            <a:ext cx="7705725" cy="4351338"/>
          </a:xfrm>
        </p:spPr>
        <p:txBody>
          <a:bodyPr>
            <a:normAutofit/>
          </a:bodyPr>
          <a:lstStyle/>
          <a:p>
            <a:pPr marL="0" indent="0">
              <a:buNone/>
            </a:pPr>
            <a:r>
              <a:rPr lang="en-US" sz="3200" dirty="0" smtClean="0"/>
              <a:t>To quote our friend, Dr. </a:t>
            </a:r>
            <a:r>
              <a:rPr lang="en-US" sz="3200" dirty="0" err="1" smtClean="0"/>
              <a:t>Nupanga</a:t>
            </a:r>
            <a:r>
              <a:rPr lang="en-US" sz="3200" dirty="0" smtClean="0"/>
              <a:t> </a:t>
            </a:r>
            <a:r>
              <a:rPr lang="en-US" sz="3200" dirty="0" err="1" smtClean="0"/>
              <a:t>Weanzana</a:t>
            </a:r>
            <a:r>
              <a:rPr lang="en-US" sz="3200" dirty="0" smtClean="0"/>
              <a:t>,</a:t>
            </a:r>
          </a:p>
          <a:p>
            <a:r>
              <a:rPr lang="en-US" sz="3200" i="1" dirty="0">
                <a:solidFill>
                  <a:srgbClr val="00CC00"/>
                </a:solidFill>
              </a:rPr>
              <a:t>There is much talk of revival and sometimes the impression is given that revival comes suddenly like a roll of thunder. But the Bible, and the example of Jehoshaphat’s teachers who took with them the Book of the Law of the Lord (17:9), show that teaching is the best way to bring revival to a nation.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4425" y="1690688"/>
            <a:ext cx="2619375" cy="2171700"/>
          </a:xfrm>
          <a:prstGeom prst="rect">
            <a:avLst/>
          </a:prstGeom>
        </p:spPr>
      </p:pic>
    </p:spTree>
    <p:extLst>
      <p:ext uri="{BB962C8B-B14F-4D97-AF65-F5344CB8AC3E}">
        <p14:creationId xmlns:p14="http://schemas.microsoft.com/office/powerpoint/2010/main" val="3553778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p:txBody>
          <a:bodyPr>
            <a:normAutofit/>
          </a:bodyPr>
          <a:lstStyle/>
          <a:p>
            <a:r>
              <a:rPr lang="en-US" sz="3200" dirty="0" smtClean="0"/>
              <a:t>Also, God’s promises are found in God’s Word, the Bible.</a:t>
            </a:r>
          </a:p>
          <a:p>
            <a:r>
              <a:rPr lang="en-US" sz="3200" dirty="0" smtClean="0"/>
              <a:t>We will not be able to pray God’s promises as J. did if we are unfamiliar with them from Scripture.</a:t>
            </a:r>
          </a:p>
          <a:p>
            <a:r>
              <a:rPr lang="en-US" sz="3200" dirty="0" smtClean="0">
                <a:solidFill>
                  <a:srgbClr val="00CC00"/>
                </a:solidFill>
              </a:rPr>
              <a:t>How will we learn them?</a:t>
            </a:r>
          </a:p>
          <a:p>
            <a:r>
              <a:rPr lang="en-US" sz="3200" dirty="0" smtClean="0">
                <a:solidFill>
                  <a:srgbClr val="00CC00"/>
                </a:solidFill>
              </a:rPr>
              <a:t>Through diligent study of God’s Word.</a:t>
            </a:r>
          </a:p>
        </p:txBody>
      </p:sp>
    </p:spTree>
    <p:extLst>
      <p:ext uri="{BB962C8B-B14F-4D97-AF65-F5344CB8AC3E}">
        <p14:creationId xmlns:p14="http://schemas.microsoft.com/office/powerpoint/2010/main" val="1599615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Ordinary Hero     </a:t>
            </a:r>
            <a:r>
              <a:rPr lang="en-US" dirty="0">
                <a:solidFill>
                  <a:srgbClr val="00CC00"/>
                </a:solidFill>
              </a:rPr>
              <a:t>Conclusions</a:t>
            </a:r>
            <a:endParaRPr lang="en-US" dirty="0"/>
          </a:p>
        </p:txBody>
      </p:sp>
      <p:sp>
        <p:nvSpPr>
          <p:cNvPr id="3" name="Content Placeholder 2"/>
          <p:cNvSpPr>
            <a:spLocks noGrp="1"/>
          </p:cNvSpPr>
          <p:nvPr>
            <p:ph idx="1"/>
          </p:nvPr>
        </p:nvSpPr>
        <p:spPr/>
        <p:txBody>
          <a:bodyPr>
            <a:normAutofit/>
          </a:bodyPr>
          <a:lstStyle/>
          <a:p>
            <a:r>
              <a:rPr lang="en-US" sz="3200" dirty="0">
                <a:solidFill>
                  <a:srgbClr val="00CC00"/>
                </a:solidFill>
              </a:rPr>
              <a:t>Two big lessons from the life of </a:t>
            </a:r>
            <a:r>
              <a:rPr lang="en-US" sz="3200" dirty="0" smtClean="0">
                <a:solidFill>
                  <a:srgbClr val="00CC00"/>
                </a:solidFill>
              </a:rPr>
              <a:t>Jehoshaphat:</a:t>
            </a:r>
            <a:endParaRPr lang="en-US" sz="3200" dirty="0">
              <a:solidFill>
                <a:srgbClr val="00CC00"/>
              </a:solidFill>
            </a:endParaRPr>
          </a:p>
          <a:p>
            <a:pPr marL="514350" indent="-514350">
              <a:buClr>
                <a:srgbClr val="00CC00"/>
              </a:buClr>
              <a:buFont typeface="+mj-lt"/>
              <a:buAutoNum type="arabicPeriod"/>
            </a:pPr>
            <a:r>
              <a:rPr lang="en-US" sz="3200" dirty="0"/>
              <a:t>A generally good life can be seriously tarnished by terrible mistakes if we aren’t careful.</a:t>
            </a:r>
          </a:p>
          <a:p>
            <a:pPr marL="514350" indent="-514350">
              <a:buClr>
                <a:srgbClr val="00CC00"/>
              </a:buClr>
              <a:buFont typeface="+mj-lt"/>
              <a:buAutoNum type="arabicPeriod"/>
            </a:pPr>
            <a:r>
              <a:rPr lang="en-US" sz="3200" dirty="0"/>
              <a:t>Even if we’ve made some terrible mistakes, persistently trying to please the Lord can lead to some serious blessing</a:t>
            </a:r>
            <a:r>
              <a:rPr lang="en-US" sz="3200" dirty="0" smtClean="0"/>
              <a:t>.</a:t>
            </a:r>
          </a:p>
          <a:p>
            <a:pPr>
              <a:buClr>
                <a:srgbClr val="00CC00"/>
              </a:buClr>
            </a:pPr>
            <a:r>
              <a:rPr lang="en-US" sz="3200" dirty="0" smtClean="0">
                <a:solidFill>
                  <a:srgbClr val="00CC00"/>
                </a:solidFill>
              </a:rPr>
              <a:t>Faithfulness to the Lord and faithfulness to his Word are pretty much the same thing.</a:t>
            </a:r>
            <a:endParaRPr lang="en-US" sz="3200" dirty="0">
              <a:solidFill>
                <a:srgbClr val="00CC00"/>
              </a:solidFill>
            </a:endParaRPr>
          </a:p>
        </p:txBody>
      </p:sp>
    </p:spTree>
    <p:extLst>
      <p:ext uri="{BB962C8B-B14F-4D97-AF65-F5344CB8AC3E}">
        <p14:creationId xmlns:p14="http://schemas.microsoft.com/office/powerpoint/2010/main" val="3717359992"/>
      </p:ext>
    </p:extLst>
  </p:cSld>
  <p:clrMapOvr>
    <a:masterClrMapping/>
  </p:clrMapOvr>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docProps/app.xml><?xml version="1.0" encoding="utf-8"?>
<Properties xmlns="http://schemas.openxmlformats.org/officeDocument/2006/extended-properties" xmlns:vt="http://schemas.openxmlformats.org/officeDocument/2006/docPropsVTypes">
  <Template>Sunday Morning</Template>
  <TotalTime>838</TotalTime>
  <Words>1891</Words>
  <Application>Microsoft Office PowerPoint</Application>
  <PresentationFormat>Widescreen</PresentationFormat>
  <Paragraphs>150</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Wingdings</vt:lpstr>
      <vt:lpstr>Sunday Morning</vt:lpstr>
      <vt:lpstr>An Ordinary Hero</vt:lpstr>
      <vt:lpstr>An Ordinary Hero     Introduction</vt:lpstr>
      <vt:lpstr>An Ordinary Hero     Introduction</vt:lpstr>
      <vt:lpstr>An Ordinary Hero     Introduction</vt:lpstr>
      <vt:lpstr>An Ordinary Hero     Introduction</vt:lpstr>
      <vt:lpstr>An Ordinary Hero     Introduction</vt:lpstr>
      <vt:lpstr>An Ordinary Hero     Introduction</vt:lpstr>
      <vt:lpstr>An Ordinary Hero     Chapter 17</vt:lpstr>
      <vt:lpstr>An Ordinary Hero     Chapter 17</vt:lpstr>
      <vt:lpstr>An Ordinary Hero     Chapter 17</vt:lpstr>
      <vt:lpstr>An Ordinary Hero     Chapter 17</vt:lpstr>
      <vt:lpstr>An Ordinary Hero     Chapter 17</vt:lpstr>
      <vt:lpstr>An Ordinary Hero     Chapter 17</vt:lpstr>
      <vt:lpstr>An Ordinary Hero     Chapter 17</vt:lpstr>
      <vt:lpstr>An Ordinary Hero     Chapter 18</vt:lpstr>
      <vt:lpstr>An Ordinary Hero     Chapter 18</vt:lpstr>
      <vt:lpstr>An Ordinary Hero     Chapter 18</vt:lpstr>
      <vt:lpstr>An Ordinary Hero     Chapter 19</vt:lpstr>
      <vt:lpstr>An Ordinary Hero     Chapter 19</vt:lpstr>
      <vt:lpstr>An Ordinary Hero     Chapter 19</vt:lpstr>
      <vt:lpstr>An Ordinary Hero     Chapter 19</vt:lpstr>
      <vt:lpstr>An Ordinary Hero     Chapter 19</vt:lpstr>
      <vt:lpstr>An Ordinary Hero     Chapter 19</vt:lpstr>
      <vt:lpstr>An Ordinary Hero     Chapter 20</vt:lpstr>
      <vt:lpstr>An Ordinary Hero     Chapter 20</vt:lpstr>
      <vt:lpstr>An Ordinary Hero     Chapter 20</vt:lpstr>
      <vt:lpstr>An Ordinary Hero     Chapter 20</vt:lpstr>
      <vt:lpstr>An Ordinary Hero     Chapter 20</vt:lpstr>
      <vt:lpstr>An Ordinary Hero     Chapter 20</vt:lpstr>
      <vt:lpstr>An Ordinary Hero     Chapter 20</vt:lpstr>
      <vt:lpstr>An Ordinary Hero     Chapter 20</vt:lpstr>
      <vt:lpstr>An Ordinary Hero     Chapter 20</vt:lpstr>
      <vt:lpstr>An Ordinary Hero     Chapter 20</vt:lpstr>
      <vt:lpstr>An Ordinary Hero     Conclusions</vt:lpstr>
      <vt:lpstr>An Ordinary Hero     Conclusions</vt:lpstr>
      <vt:lpstr>An Ordinary Hero     Conclusions</vt:lpstr>
      <vt:lpstr>An Ordinary Hero     Conclusions</vt:lpstr>
      <vt:lpstr>An Ordinary Hero     Conclusions</vt:lpstr>
      <vt:lpstr>An Ordinary Hero     Conclusions</vt:lpstr>
      <vt:lpstr>An Ordinary Hero     Conclusions</vt:lpstr>
      <vt:lpstr>An Ordinary Hero     Conclusions</vt:lpstr>
      <vt:lpstr>An Ordinary Hero     Conclusions</vt:lpstr>
      <vt:lpstr>An Ordinary Hero     Conclusions</vt:lpstr>
      <vt:lpstr>An Ordinary Hero     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54</cp:revision>
  <dcterms:created xsi:type="dcterms:W3CDTF">2015-01-22T17:48:06Z</dcterms:created>
  <dcterms:modified xsi:type="dcterms:W3CDTF">2015-01-25T20:06:10Z</dcterms:modified>
</cp:coreProperties>
</file>