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91" r:id="rId5"/>
    <p:sldId id="292" r:id="rId6"/>
    <p:sldId id="259" r:id="rId7"/>
    <p:sldId id="275" r:id="rId8"/>
    <p:sldId id="268" r:id="rId9"/>
    <p:sldId id="276" r:id="rId10"/>
    <p:sldId id="290" r:id="rId11"/>
    <p:sldId id="260" r:id="rId12"/>
    <p:sldId id="273" r:id="rId13"/>
    <p:sldId id="274" r:id="rId14"/>
    <p:sldId id="261" r:id="rId15"/>
    <p:sldId id="262" r:id="rId16"/>
    <p:sldId id="278" r:id="rId17"/>
    <p:sldId id="293" r:id="rId18"/>
    <p:sldId id="279" r:id="rId19"/>
    <p:sldId id="280" r:id="rId20"/>
    <p:sldId id="263" r:id="rId21"/>
    <p:sldId id="270" r:id="rId22"/>
    <p:sldId id="271" r:id="rId23"/>
    <p:sldId id="269" r:id="rId24"/>
    <p:sldId id="265" r:id="rId25"/>
    <p:sldId id="282" r:id="rId26"/>
    <p:sldId id="281" r:id="rId27"/>
    <p:sldId id="283" r:id="rId28"/>
    <p:sldId id="264" r:id="rId29"/>
    <p:sldId id="285" r:id="rId30"/>
    <p:sldId id="286" r:id="rId31"/>
    <p:sldId id="295" r:id="rId32"/>
    <p:sldId id="267" r:id="rId33"/>
    <p:sldId id="277" r:id="rId34"/>
    <p:sldId id="284" r:id="rId35"/>
    <p:sldId id="287" r:id="rId36"/>
    <p:sldId id="288" r:id="rId37"/>
    <p:sldId id="289" r:id="rId38"/>
    <p:sldId id="29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434" autoAdjust="0"/>
  </p:normalViewPr>
  <p:slideViewPr>
    <p:cSldViewPr snapToGrid="0">
      <p:cViewPr varScale="1">
        <p:scale>
          <a:sx n="67" d="100"/>
          <a:sy n="67" d="100"/>
        </p:scale>
        <p:origin x="756"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C59E02C-465B-4828-BE43-A1E9EBBE21A7}" type="datetimeFigureOut">
              <a:rPr lang="en-US" smtClean="0"/>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3680865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59E02C-465B-4828-BE43-A1E9EBBE21A7}" type="datetimeFigureOut">
              <a:rPr lang="en-US" smtClean="0"/>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701683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59E02C-465B-4828-BE43-A1E9EBBE21A7}" type="datetimeFigureOut">
              <a:rPr lang="en-US" smtClean="0"/>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38726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59E02C-465B-4828-BE43-A1E9EBBE21A7}" type="datetimeFigureOut">
              <a:rPr lang="en-US" smtClean="0"/>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3091535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59E02C-465B-4828-BE43-A1E9EBBE21A7}" type="datetimeFigureOut">
              <a:rPr lang="en-US" smtClean="0"/>
              <a:t>1/18/2015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1330673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C59E02C-465B-4828-BE43-A1E9EBBE21A7}" type="datetimeFigureOut">
              <a:rPr lang="en-US" smtClean="0"/>
              <a:t>1/18/2015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182527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59E02C-465B-4828-BE43-A1E9EBBE21A7}" type="datetimeFigureOut">
              <a:rPr lang="en-US" smtClean="0"/>
              <a:t>1/18/2015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2976963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59E02C-465B-4828-BE43-A1E9EBBE21A7}" type="datetimeFigureOut">
              <a:rPr lang="en-US" smtClean="0"/>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1033210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59E02C-465B-4828-BE43-A1E9EBBE21A7}" type="datetimeFigureOut">
              <a:rPr lang="en-US" smtClean="0"/>
              <a:t>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1364838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59E02C-465B-4828-BE43-A1E9EBBE21A7}" type="datetimeFigureOut">
              <a:rPr lang="en-US" smtClean="0"/>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843494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59E02C-465B-4828-BE43-A1E9EBBE21A7}" type="datetimeFigureOut">
              <a:rPr lang="en-US" smtClean="0"/>
              <a:t>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2D32C-0FD8-4139-9C52-2A44768A7C7F}" type="slidenum">
              <a:rPr lang="en-US" smtClean="0"/>
              <a:t>‹#›</a:t>
            </a:fld>
            <a:endParaRPr lang="en-US"/>
          </a:p>
        </p:txBody>
      </p:sp>
    </p:spTree>
    <p:extLst>
      <p:ext uri="{BB962C8B-B14F-4D97-AF65-F5344CB8AC3E}">
        <p14:creationId xmlns:p14="http://schemas.microsoft.com/office/powerpoint/2010/main" val="1754436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59E02C-465B-4828-BE43-A1E9EBBE21A7}" type="datetimeFigureOut">
              <a:rPr lang="en-US" smtClean="0"/>
              <a:t>1/18/2015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72D32C-0FD8-4139-9C52-2A44768A7C7F}" type="slidenum">
              <a:rPr lang="en-US" smtClean="0"/>
              <a:t>‹#›</a:t>
            </a:fld>
            <a:endParaRPr lang="en-US"/>
          </a:p>
        </p:txBody>
      </p:sp>
    </p:spTree>
    <p:extLst>
      <p:ext uri="{BB962C8B-B14F-4D97-AF65-F5344CB8AC3E}">
        <p14:creationId xmlns:p14="http://schemas.microsoft.com/office/powerpoint/2010/main" val="178091452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Division and Decline</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FFFF00"/>
                </a:solidFill>
              </a:rPr>
              <a:t>2 Chronicles 10 – 12</a:t>
            </a:r>
            <a:endParaRPr lang="en-US" sz="3200" dirty="0">
              <a:solidFill>
                <a:srgbClr val="FFFF00"/>
              </a:solidFill>
            </a:endParaRPr>
          </a:p>
        </p:txBody>
      </p:sp>
    </p:spTree>
    <p:extLst>
      <p:ext uri="{BB962C8B-B14F-4D97-AF65-F5344CB8AC3E}">
        <p14:creationId xmlns:p14="http://schemas.microsoft.com/office/powerpoint/2010/main" val="3673928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B0F0"/>
                </a:solidFill>
              </a:rPr>
              <a:t>Introduction</a:t>
            </a:r>
            <a:endParaRPr lang="en-US" dirty="0">
              <a:solidFill>
                <a:srgbClr val="00B0F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374384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 and Decline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smtClean="0"/>
              <a:t>When people refuse to submit to God, the inevitable result is a complicated mess.</a:t>
            </a:r>
          </a:p>
          <a:p>
            <a:r>
              <a:rPr lang="en-US" sz="3200" dirty="0" smtClean="0"/>
              <a:t>For example, the church in Corinth was a continuous source of trouble for the Apostle Paul.</a:t>
            </a:r>
          </a:p>
          <a:p>
            <a:r>
              <a:rPr lang="en-US" sz="3200" dirty="0" smtClean="0"/>
              <a:t>Their lack of maturity led to various forms of disobedience and division.</a:t>
            </a:r>
            <a:endParaRPr lang="en-US" sz="3200" dirty="0"/>
          </a:p>
        </p:txBody>
      </p:sp>
    </p:spTree>
    <p:extLst>
      <p:ext uri="{BB962C8B-B14F-4D97-AF65-F5344CB8AC3E}">
        <p14:creationId xmlns:p14="http://schemas.microsoft.com/office/powerpoint/2010/main" val="4159132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 and Decline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smtClean="0"/>
              <a:t>The same was true in the days of </a:t>
            </a:r>
            <a:r>
              <a:rPr lang="en-US" sz="3200" dirty="0" err="1" smtClean="0">
                <a:solidFill>
                  <a:srgbClr val="00B0F0"/>
                </a:solidFill>
              </a:rPr>
              <a:t>Rehoboam</a:t>
            </a:r>
            <a:r>
              <a:rPr lang="en-US" sz="3200" dirty="0" smtClean="0">
                <a:solidFill>
                  <a:srgbClr val="00B0F0"/>
                </a:solidFill>
              </a:rPr>
              <a:t> son of Solomon</a:t>
            </a:r>
            <a:r>
              <a:rPr lang="en-US" sz="3200" dirty="0" smtClean="0"/>
              <a:t>.</a:t>
            </a:r>
          </a:p>
          <a:p>
            <a:r>
              <a:rPr lang="en-US" sz="3200" dirty="0" smtClean="0"/>
              <a:t>In his day the kingdom was divided.</a:t>
            </a:r>
          </a:p>
          <a:p>
            <a:r>
              <a:rPr lang="en-US" sz="3200" dirty="0" smtClean="0"/>
              <a:t>Sadly, it never fully recovered.</a:t>
            </a:r>
          </a:p>
          <a:p>
            <a:r>
              <a:rPr lang="en-US" sz="3200" dirty="0" smtClean="0"/>
              <a:t>The decline continued until both halves of the kingdom ended in defeat and exile.</a:t>
            </a:r>
            <a:endParaRPr lang="en-US" sz="3200" dirty="0"/>
          </a:p>
        </p:txBody>
      </p:sp>
    </p:spTree>
    <p:extLst>
      <p:ext uri="{BB962C8B-B14F-4D97-AF65-F5344CB8AC3E}">
        <p14:creationId xmlns:p14="http://schemas.microsoft.com/office/powerpoint/2010/main" val="4154069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 and Decline     </a:t>
            </a:r>
            <a:r>
              <a:rPr lang="en-US" dirty="0">
                <a:solidFill>
                  <a:srgbClr val="00B0F0"/>
                </a:solidFill>
              </a:rPr>
              <a:t>Introduction</a:t>
            </a:r>
          </a:p>
        </p:txBody>
      </p:sp>
      <p:sp>
        <p:nvSpPr>
          <p:cNvPr id="3" name="Content Placeholder 2"/>
          <p:cNvSpPr>
            <a:spLocks noGrp="1"/>
          </p:cNvSpPr>
          <p:nvPr>
            <p:ph idx="1"/>
          </p:nvPr>
        </p:nvSpPr>
        <p:spPr/>
        <p:txBody>
          <a:bodyPr>
            <a:normAutofit/>
          </a:bodyPr>
          <a:lstStyle/>
          <a:p>
            <a:r>
              <a:rPr lang="en-US" sz="3200" dirty="0" err="1" smtClean="0">
                <a:solidFill>
                  <a:srgbClr val="00B0F0"/>
                </a:solidFill>
              </a:rPr>
              <a:t>Rehoboam</a:t>
            </a:r>
            <a:r>
              <a:rPr lang="en-US" sz="3200" dirty="0" smtClean="0"/>
              <a:t>, however, did finally repent.</a:t>
            </a:r>
          </a:p>
          <a:p>
            <a:r>
              <a:rPr lang="en-US" sz="3200" dirty="0" smtClean="0"/>
              <a:t>If there is a positive lesson in these chapters, it may simply be that repentance is always possible.</a:t>
            </a:r>
            <a:endParaRPr lang="en-US" sz="3200" dirty="0"/>
          </a:p>
        </p:txBody>
      </p:sp>
    </p:spTree>
    <p:extLst>
      <p:ext uri="{BB962C8B-B14F-4D97-AF65-F5344CB8AC3E}">
        <p14:creationId xmlns:p14="http://schemas.microsoft.com/office/powerpoint/2010/main" val="3085741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2677545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10:7</a:t>
            </a:r>
            <a:r>
              <a:rPr lang="en-US" sz="3200" dirty="0" smtClean="0"/>
              <a:t>     The older men may have been familiar with Solomon’s advice from </a:t>
            </a:r>
            <a:r>
              <a:rPr lang="en-US" sz="3200" dirty="0" smtClean="0">
                <a:solidFill>
                  <a:srgbClr val="FFFF00"/>
                </a:solidFill>
              </a:rPr>
              <a:t>Proverbs 15:1</a:t>
            </a:r>
            <a:r>
              <a:rPr lang="en-US" sz="3200" dirty="0" smtClean="0"/>
              <a:t>.</a:t>
            </a:r>
            <a:endParaRPr lang="en-US" sz="3200" dirty="0"/>
          </a:p>
        </p:txBody>
      </p:sp>
    </p:spTree>
    <p:extLst>
      <p:ext uri="{BB962C8B-B14F-4D97-AF65-F5344CB8AC3E}">
        <p14:creationId xmlns:p14="http://schemas.microsoft.com/office/powerpoint/2010/main" val="3713601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a:xfrm>
            <a:off x="838200" y="1825625"/>
            <a:ext cx="6862763" cy="4351338"/>
          </a:xfrm>
        </p:spPr>
        <p:txBody>
          <a:bodyPr>
            <a:normAutofit/>
          </a:bodyPr>
          <a:lstStyle/>
          <a:p>
            <a:pPr marL="0" indent="0">
              <a:buNone/>
            </a:pPr>
            <a:r>
              <a:rPr lang="en-US" sz="3200" i="1" dirty="0">
                <a:solidFill>
                  <a:srgbClr val="00CC00"/>
                </a:solidFill>
              </a:rPr>
              <a:t>I</a:t>
            </a:r>
            <a:r>
              <a:rPr lang="en-US" sz="3200" i="1" dirty="0" smtClean="0">
                <a:solidFill>
                  <a:srgbClr val="00CC00"/>
                </a:solidFill>
              </a:rPr>
              <a:t>n </a:t>
            </a:r>
            <a:r>
              <a:rPr lang="en-US" sz="3200" i="1" dirty="0">
                <a:solidFill>
                  <a:srgbClr val="00CC00"/>
                </a:solidFill>
              </a:rPr>
              <a:t>Africa the ‘elders’, as older people are affectionately called, are considered a source of wisdom and their word is listened to with </a:t>
            </a:r>
            <a:r>
              <a:rPr lang="en-US" sz="3200" i="1" dirty="0" smtClean="0">
                <a:solidFill>
                  <a:srgbClr val="00CC00"/>
                </a:solidFill>
              </a:rPr>
              <a:t>attention. … Too </a:t>
            </a:r>
            <a:r>
              <a:rPr lang="en-US" sz="3200" i="1" dirty="0">
                <a:solidFill>
                  <a:srgbClr val="00CC00"/>
                </a:solidFill>
              </a:rPr>
              <a:t>many conflicts between young and old </a:t>
            </a:r>
            <a:r>
              <a:rPr lang="en-US" sz="3200" i="1" dirty="0" smtClean="0">
                <a:solidFill>
                  <a:srgbClr val="00CC00"/>
                </a:solidFill>
              </a:rPr>
              <a:t>… start </a:t>
            </a:r>
            <a:r>
              <a:rPr lang="en-US" sz="3200" i="1" dirty="0">
                <a:solidFill>
                  <a:srgbClr val="00CC00"/>
                </a:solidFill>
              </a:rPr>
              <a:t>because young people do not want to listen to the wise advice of older people</a:t>
            </a:r>
            <a:r>
              <a:rPr lang="en-US" sz="3200" i="1" dirty="0" smtClean="0">
                <a:solidFill>
                  <a:srgbClr val="00CC00"/>
                </a:solidFill>
              </a:rPr>
              <a:t>.</a:t>
            </a:r>
          </a:p>
          <a:p>
            <a:pPr marL="0" indent="0" algn="r">
              <a:buNone/>
            </a:pPr>
            <a:r>
              <a:rPr lang="en-US" sz="3200" i="1" dirty="0" smtClean="0">
                <a:solidFill>
                  <a:srgbClr val="00CC00"/>
                </a:solidFill>
              </a:rPr>
              <a:t>– </a:t>
            </a:r>
            <a:r>
              <a:rPr lang="en-US" sz="3200" i="1" dirty="0" err="1" smtClean="0">
                <a:solidFill>
                  <a:srgbClr val="00CC00"/>
                </a:solidFill>
              </a:rPr>
              <a:t>Nupanga</a:t>
            </a:r>
            <a:r>
              <a:rPr lang="en-US" sz="3200" i="1" dirty="0" smtClean="0">
                <a:solidFill>
                  <a:srgbClr val="00CC00"/>
                </a:solidFill>
              </a:rPr>
              <a:t> </a:t>
            </a:r>
            <a:r>
              <a:rPr lang="en-US" sz="3200" i="1" dirty="0" err="1" smtClean="0">
                <a:solidFill>
                  <a:srgbClr val="00CC00"/>
                </a:solidFill>
              </a:rPr>
              <a:t>Weanzana</a:t>
            </a:r>
            <a:r>
              <a:rPr lang="en-US" sz="3200" i="1" dirty="0" smtClean="0">
                <a:solidFill>
                  <a:srgbClr val="00CC00"/>
                </a:solidFill>
              </a:rPr>
              <a:t>, </a:t>
            </a:r>
            <a:r>
              <a:rPr lang="en-US" sz="3200" i="1" dirty="0" err="1" smtClean="0">
                <a:solidFill>
                  <a:srgbClr val="00CC00"/>
                </a:solidFill>
              </a:rPr>
              <a:t>Faculté</a:t>
            </a:r>
            <a:r>
              <a:rPr lang="en-US" sz="3200" i="1" dirty="0" smtClean="0">
                <a:solidFill>
                  <a:srgbClr val="00CC00"/>
                </a:solidFill>
              </a:rPr>
              <a:t> </a:t>
            </a:r>
            <a:r>
              <a:rPr lang="en-US" sz="3200" i="1" dirty="0">
                <a:solidFill>
                  <a:srgbClr val="00CC00"/>
                </a:solidFill>
              </a:rPr>
              <a:t>de </a:t>
            </a:r>
            <a:r>
              <a:rPr lang="en-US" sz="3200" i="1" dirty="0" err="1">
                <a:solidFill>
                  <a:srgbClr val="00CC00"/>
                </a:solidFill>
              </a:rPr>
              <a:t>Théologie</a:t>
            </a:r>
            <a:r>
              <a:rPr lang="en-US" sz="3200" i="1" dirty="0">
                <a:solidFill>
                  <a:srgbClr val="00CC00"/>
                </a:solidFill>
              </a:rPr>
              <a:t> </a:t>
            </a:r>
            <a:r>
              <a:rPr lang="en-US" sz="3200" i="1" dirty="0" err="1">
                <a:solidFill>
                  <a:srgbClr val="00CC00"/>
                </a:solidFill>
              </a:rPr>
              <a:t>Evangélique</a:t>
            </a:r>
            <a:r>
              <a:rPr lang="en-US" sz="3200" i="1" dirty="0">
                <a:solidFill>
                  <a:srgbClr val="00CC00"/>
                </a:solidFill>
              </a:rPr>
              <a:t> de </a:t>
            </a:r>
            <a:r>
              <a:rPr lang="en-US" sz="3200" i="1" dirty="0" smtClean="0">
                <a:solidFill>
                  <a:srgbClr val="00CC00"/>
                </a:solidFill>
              </a:rPr>
              <a:t>Bangui</a:t>
            </a:r>
            <a:endParaRPr lang="en-US" sz="3200" i="1" dirty="0">
              <a:solidFill>
                <a:srgbClr val="00CC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631" y="1825625"/>
            <a:ext cx="3657169" cy="3032125"/>
          </a:xfrm>
          <a:prstGeom prst="rect">
            <a:avLst/>
          </a:prstGeom>
        </p:spPr>
      </p:pic>
    </p:spTree>
    <p:extLst>
      <p:ext uri="{BB962C8B-B14F-4D97-AF65-F5344CB8AC3E}">
        <p14:creationId xmlns:p14="http://schemas.microsoft.com/office/powerpoint/2010/main" val="1102885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r>
              <a:rPr lang="en-US" sz="3200" dirty="0" smtClean="0"/>
              <a:t>In choosing whose counsel to follow, </a:t>
            </a:r>
            <a:r>
              <a:rPr lang="en-US" sz="3200" dirty="0" err="1" smtClean="0"/>
              <a:t>Rehoboam</a:t>
            </a:r>
            <a:r>
              <a:rPr lang="en-US" sz="3200" dirty="0" smtClean="0"/>
              <a:t> might not only have listened to age.</a:t>
            </a:r>
          </a:p>
          <a:p>
            <a:r>
              <a:rPr lang="en-US" sz="3200" dirty="0" smtClean="0"/>
              <a:t>Not everyone who is old is also wise.</a:t>
            </a:r>
          </a:p>
          <a:p>
            <a:r>
              <a:rPr lang="en-US" sz="3200" dirty="0" smtClean="0"/>
              <a:t>His father’s counselors at least had some political or leadership experience.</a:t>
            </a:r>
          </a:p>
          <a:p>
            <a:r>
              <a:rPr lang="en-US" sz="3200" dirty="0" smtClean="0"/>
              <a:t>And Solomon ruled a peaceful and prosperous kingdom.</a:t>
            </a:r>
          </a:p>
        </p:txBody>
      </p:sp>
    </p:spTree>
    <p:extLst>
      <p:ext uri="{BB962C8B-B14F-4D97-AF65-F5344CB8AC3E}">
        <p14:creationId xmlns:p14="http://schemas.microsoft.com/office/powerpoint/2010/main" val="4571415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r>
              <a:rPr lang="en-US" sz="3200" dirty="0"/>
              <a:t>Those his own age would have had little or </a:t>
            </a:r>
            <a:r>
              <a:rPr lang="en-US" sz="3200" dirty="0" smtClean="0"/>
              <a:t>no experience.</a:t>
            </a:r>
          </a:p>
          <a:p>
            <a:r>
              <a:rPr lang="en-US" sz="3200" dirty="0" smtClean="0"/>
              <a:t>Unfortunately, there is no quick or easy way to obtain experience or attain maturity.</a:t>
            </a:r>
            <a:endParaRPr lang="en-US" sz="3200" dirty="0"/>
          </a:p>
        </p:txBody>
      </p:sp>
    </p:spTree>
    <p:extLst>
      <p:ext uri="{BB962C8B-B14F-4D97-AF65-F5344CB8AC3E}">
        <p14:creationId xmlns:p14="http://schemas.microsoft.com/office/powerpoint/2010/main" val="26790057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r>
              <a:rPr lang="en-US" sz="3200" dirty="0" smtClean="0"/>
              <a:t>Still, we should not lay too much of the blame for the divided kingdom on </a:t>
            </a:r>
            <a:r>
              <a:rPr lang="en-US" sz="3200" dirty="0" err="1" smtClean="0">
                <a:solidFill>
                  <a:srgbClr val="00B0F0"/>
                </a:solidFill>
              </a:rPr>
              <a:t>Rehoboam</a:t>
            </a:r>
            <a:r>
              <a:rPr lang="en-US" sz="3200" dirty="0" smtClean="0"/>
              <a:t>.</a:t>
            </a:r>
          </a:p>
          <a:p>
            <a:r>
              <a:rPr lang="en-US" sz="3200" dirty="0" smtClean="0"/>
              <a:t>The reasons for the division are more complex than that.</a:t>
            </a:r>
          </a:p>
          <a:p>
            <a:r>
              <a:rPr lang="en-US" sz="3200" dirty="0" smtClean="0"/>
              <a:t>This is clear in both the books of </a:t>
            </a:r>
            <a:r>
              <a:rPr lang="en-US" sz="3200" dirty="0" smtClean="0">
                <a:solidFill>
                  <a:srgbClr val="FFFF00"/>
                </a:solidFill>
              </a:rPr>
              <a:t>Kings</a:t>
            </a:r>
            <a:r>
              <a:rPr lang="en-US" sz="3200" dirty="0" smtClean="0"/>
              <a:t> and </a:t>
            </a:r>
            <a:r>
              <a:rPr lang="en-US" sz="3200" dirty="0" smtClean="0">
                <a:solidFill>
                  <a:srgbClr val="FFFF00"/>
                </a:solidFill>
              </a:rPr>
              <a:t>Chronicles</a:t>
            </a:r>
            <a:r>
              <a:rPr lang="en-US" sz="3200" dirty="0" smtClean="0"/>
              <a:t>.</a:t>
            </a:r>
            <a:endParaRPr lang="en-US" sz="3200" dirty="0"/>
          </a:p>
        </p:txBody>
      </p:sp>
    </p:spTree>
    <p:extLst>
      <p:ext uri="{BB962C8B-B14F-4D97-AF65-F5344CB8AC3E}">
        <p14:creationId xmlns:p14="http://schemas.microsoft.com/office/powerpoint/2010/main" val="3116610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B0F0"/>
                </a:solidFill>
              </a:rPr>
              <a:t>Solomon</a:t>
            </a:r>
            <a:r>
              <a:rPr lang="en-US" sz="3200" dirty="0" smtClean="0"/>
              <a:t> laid a heavy burden on the people with all his building projects.</a:t>
            </a:r>
          </a:p>
          <a:p>
            <a:r>
              <a:rPr lang="en-US" sz="3200" dirty="0">
                <a:solidFill>
                  <a:srgbClr val="00B0F0"/>
                </a:solidFill>
              </a:rPr>
              <a:t>Jeroboam</a:t>
            </a:r>
            <a:r>
              <a:rPr lang="en-US" sz="3200" dirty="0" smtClean="0"/>
              <a:t> rebelled first against Solomon, then </a:t>
            </a:r>
            <a:r>
              <a:rPr lang="en-US" sz="3200" dirty="0" err="1" smtClean="0"/>
              <a:t>Rehoboam</a:t>
            </a:r>
            <a:r>
              <a:rPr lang="en-US" sz="3200" dirty="0" smtClean="0"/>
              <a:t> and finally against the Lord, leading his tribes into idolatry.</a:t>
            </a:r>
          </a:p>
          <a:p>
            <a:r>
              <a:rPr lang="en-US" sz="3200" dirty="0" err="1">
                <a:solidFill>
                  <a:srgbClr val="00B0F0"/>
                </a:solidFill>
              </a:rPr>
              <a:t>Rehoboam</a:t>
            </a:r>
            <a:r>
              <a:rPr lang="en-US" sz="3200" dirty="0" smtClean="0"/>
              <a:t> failed to heed wise counsel.  </a:t>
            </a:r>
            <a:endParaRPr lang="en-US" sz="3200" dirty="0"/>
          </a:p>
        </p:txBody>
      </p:sp>
    </p:spTree>
    <p:extLst>
      <p:ext uri="{BB962C8B-B14F-4D97-AF65-F5344CB8AC3E}">
        <p14:creationId xmlns:p14="http://schemas.microsoft.com/office/powerpoint/2010/main" val="23546169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Revolt     </a:t>
            </a:r>
            <a:r>
              <a:rPr lang="en-US" dirty="0" smtClean="0">
                <a:solidFill>
                  <a:srgbClr val="FFFF00"/>
                </a:solidFill>
              </a:rPr>
              <a:t>2 Chronicles 10</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00CC00"/>
                </a:solidFill>
              </a:rPr>
              <a:t>Take Away Points:</a:t>
            </a:r>
          </a:p>
          <a:p>
            <a:r>
              <a:rPr lang="en-US" sz="3200" dirty="0" smtClean="0"/>
              <a:t>God’s </a:t>
            </a:r>
            <a:r>
              <a:rPr lang="en-US" sz="3200" dirty="0"/>
              <a:t>people need to remain unified, but that unity will </a:t>
            </a:r>
            <a:r>
              <a:rPr lang="en-US" sz="3200" dirty="0" smtClean="0"/>
              <a:t>most easily be </a:t>
            </a:r>
            <a:r>
              <a:rPr lang="en-US" sz="3200" dirty="0"/>
              <a:t>the result of everyone being submitted to God</a:t>
            </a:r>
            <a:r>
              <a:rPr lang="en-US" sz="3200" dirty="0" smtClean="0"/>
              <a:t>.</a:t>
            </a:r>
          </a:p>
          <a:p>
            <a:r>
              <a:rPr lang="en-US" sz="3200" dirty="0" smtClean="0"/>
              <a:t>The more people drift away from him, the harder it is to maintain unity.</a:t>
            </a:r>
            <a:endParaRPr lang="en-US" sz="3200" dirty="0"/>
          </a:p>
        </p:txBody>
      </p:sp>
    </p:spTree>
    <p:extLst>
      <p:ext uri="{BB962C8B-B14F-4D97-AF65-F5344CB8AC3E}">
        <p14:creationId xmlns:p14="http://schemas.microsoft.com/office/powerpoint/2010/main" val="1839208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Retreat     </a:t>
            </a:r>
            <a:r>
              <a:rPr lang="en-US" dirty="0" smtClean="0">
                <a:solidFill>
                  <a:srgbClr val="FFFF00"/>
                </a:solidFill>
              </a:rPr>
              <a:t>2 Chronicles 11</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1026649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Retreat     </a:t>
            </a:r>
            <a:r>
              <a:rPr lang="en-US" dirty="0" smtClean="0">
                <a:solidFill>
                  <a:srgbClr val="FFFF00"/>
                </a:solidFill>
              </a:rPr>
              <a:t>2 Chronicles 11</a:t>
            </a:r>
            <a:endParaRPr lang="en-US" dirty="0"/>
          </a:p>
        </p:txBody>
      </p:sp>
      <p:sp>
        <p:nvSpPr>
          <p:cNvPr id="3" name="Content Placeholder 2"/>
          <p:cNvSpPr>
            <a:spLocks noGrp="1"/>
          </p:cNvSpPr>
          <p:nvPr>
            <p:ph idx="1"/>
          </p:nvPr>
        </p:nvSpPr>
        <p:spPr/>
        <p:txBody>
          <a:bodyPr>
            <a:normAutofit/>
          </a:bodyPr>
          <a:lstStyle/>
          <a:p>
            <a:r>
              <a:rPr lang="en-US" sz="3200" dirty="0" smtClean="0"/>
              <a:t>This chapter gives us a good example of how the Bible differs from other ancient beliefs about nations and their gods.</a:t>
            </a:r>
          </a:p>
          <a:p>
            <a:r>
              <a:rPr lang="en-US" sz="3200" dirty="0" smtClean="0"/>
              <a:t>Choosing the right god does not always lead to victory.</a:t>
            </a:r>
          </a:p>
          <a:p>
            <a:r>
              <a:rPr lang="en-US" sz="3200" dirty="0" smtClean="0"/>
              <a:t>Sometimes the God of Israel encourages a retreat.</a:t>
            </a:r>
          </a:p>
          <a:p>
            <a:endParaRPr lang="en-US" sz="3200" dirty="0"/>
          </a:p>
        </p:txBody>
      </p:sp>
    </p:spTree>
    <p:extLst>
      <p:ext uri="{BB962C8B-B14F-4D97-AF65-F5344CB8AC3E}">
        <p14:creationId xmlns:p14="http://schemas.microsoft.com/office/powerpoint/2010/main" val="24720764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Retreat     </a:t>
            </a:r>
            <a:r>
              <a:rPr lang="en-US" dirty="0" smtClean="0">
                <a:solidFill>
                  <a:srgbClr val="FFFF00"/>
                </a:solidFill>
              </a:rPr>
              <a:t>2 Chronicles 11</a:t>
            </a:r>
            <a:endParaRPr lang="en-US" dirty="0"/>
          </a:p>
        </p:txBody>
      </p:sp>
      <p:sp>
        <p:nvSpPr>
          <p:cNvPr id="3" name="Content Placeholder 2"/>
          <p:cNvSpPr>
            <a:spLocks noGrp="1"/>
          </p:cNvSpPr>
          <p:nvPr>
            <p:ph idx="1"/>
          </p:nvPr>
        </p:nvSpPr>
        <p:spPr/>
        <p:txBody>
          <a:bodyPr>
            <a:normAutofit/>
          </a:bodyPr>
          <a:lstStyle/>
          <a:p>
            <a:r>
              <a:rPr lang="en-US" sz="3200" dirty="0" err="1" smtClean="0">
                <a:solidFill>
                  <a:srgbClr val="00B0F0"/>
                </a:solidFill>
              </a:rPr>
              <a:t>Rehoboam</a:t>
            </a:r>
            <a:r>
              <a:rPr lang="en-US" sz="3200" dirty="0" smtClean="0"/>
              <a:t> and his army were ordered to retreat from fighting against the idolatrous northern kingdom.</a:t>
            </a:r>
          </a:p>
          <a:p>
            <a:r>
              <a:rPr lang="en-US" sz="3200" dirty="0" smtClean="0">
                <a:solidFill>
                  <a:srgbClr val="00B0F0"/>
                </a:solidFill>
              </a:rPr>
              <a:t>The priests and Levites </a:t>
            </a:r>
            <a:r>
              <a:rPr lang="en-US" sz="3200" dirty="0" smtClean="0"/>
              <a:t>then retreated to the security of Judah and Jerusalem.</a:t>
            </a:r>
            <a:endParaRPr lang="en-US" sz="3200" dirty="0"/>
          </a:p>
        </p:txBody>
      </p:sp>
    </p:spTree>
    <p:extLst>
      <p:ext uri="{BB962C8B-B14F-4D97-AF65-F5344CB8AC3E}">
        <p14:creationId xmlns:p14="http://schemas.microsoft.com/office/powerpoint/2010/main" val="1297714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Retreat     </a:t>
            </a:r>
            <a:r>
              <a:rPr lang="en-US" dirty="0" smtClean="0">
                <a:solidFill>
                  <a:srgbClr val="FFFF00"/>
                </a:solidFill>
              </a:rPr>
              <a:t>2 Chronicles 11</a:t>
            </a:r>
            <a:endParaRPr lang="en-US" dirty="0"/>
          </a:p>
        </p:txBody>
      </p:sp>
      <p:sp>
        <p:nvSpPr>
          <p:cNvPr id="3" name="Content Placeholder 2"/>
          <p:cNvSpPr>
            <a:spLocks noGrp="1"/>
          </p:cNvSpPr>
          <p:nvPr>
            <p:ph idx="1"/>
          </p:nvPr>
        </p:nvSpPr>
        <p:spPr/>
        <p:txBody>
          <a:bodyPr>
            <a:normAutofit/>
          </a:bodyPr>
          <a:lstStyle/>
          <a:p>
            <a:r>
              <a:rPr lang="en-US" sz="3200" dirty="0" smtClean="0"/>
              <a:t>Paul makes an interesting point about division in the Corinthian church.  Sometimes it is inevitable.</a:t>
            </a:r>
          </a:p>
          <a:p>
            <a:r>
              <a:rPr lang="en-US" sz="3200" dirty="0" smtClean="0"/>
              <a:t>See </a:t>
            </a:r>
            <a:r>
              <a:rPr lang="en-US" sz="3200" dirty="0" smtClean="0">
                <a:solidFill>
                  <a:srgbClr val="FFFF00"/>
                </a:solidFill>
              </a:rPr>
              <a:t>1 Corinthians 11:17-19</a:t>
            </a:r>
            <a:r>
              <a:rPr lang="en-US" sz="3200" dirty="0" smtClean="0"/>
              <a:t>.</a:t>
            </a:r>
          </a:p>
          <a:p>
            <a:r>
              <a:rPr lang="en-US" sz="3200" dirty="0" smtClean="0"/>
              <a:t>In other words, division is preferable to unified disobedience.</a:t>
            </a:r>
          </a:p>
          <a:p>
            <a:r>
              <a:rPr lang="en-US" sz="3200" dirty="0" smtClean="0"/>
              <a:t>This may be why God allowed the division of the kingdom.</a:t>
            </a:r>
          </a:p>
          <a:p>
            <a:endParaRPr lang="en-US" sz="3200" dirty="0"/>
          </a:p>
        </p:txBody>
      </p:sp>
    </p:spTree>
    <p:extLst>
      <p:ext uri="{BB962C8B-B14F-4D97-AF65-F5344CB8AC3E}">
        <p14:creationId xmlns:p14="http://schemas.microsoft.com/office/powerpoint/2010/main" val="3794538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Retreat     </a:t>
            </a:r>
            <a:r>
              <a:rPr lang="en-US" dirty="0" smtClean="0">
                <a:solidFill>
                  <a:srgbClr val="FFFF00"/>
                </a:solidFill>
              </a:rPr>
              <a:t>2 Chronicles 11</a:t>
            </a:r>
            <a:endParaRPr lang="en-US" dirty="0"/>
          </a:p>
        </p:txBody>
      </p:sp>
      <p:sp>
        <p:nvSpPr>
          <p:cNvPr id="3" name="Content Placeholder 2"/>
          <p:cNvSpPr>
            <a:spLocks noGrp="1"/>
          </p:cNvSpPr>
          <p:nvPr>
            <p:ph idx="1"/>
          </p:nvPr>
        </p:nvSpPr>
        <p:spPr/>
        <p:txBody>
          <a:bodyPr>
            <a:normAutofit/>
          </a:bodyPr>
          <a:lstStyle/>
          <a:p>
            <a:r>
              <a:rPr lang="en-US" sz="3200" dirty="0">
                <a:solidFill>
                  <a:srgbClr val="00CC00"/>
                </a:solidFill>
              </a:rPr>
              <a:t>Take Away </a:t>
            </a:r>
            <a:r>
              <a:rPr lang="en-US" sz="3200" dirty="0" smtClean="0">
                <a:solidFill>
                  <a:srgbClr val="00CC00"/>
                </a:solidFill>
              </a:rPr>
              <a:t>Point:</a:t>
            </a:r>
            <a:endParaRPr lang="en-US" sz="3200" dirty="0">
              <a:solidFill>
                <a:srgbClr val="00CC00"/>
              </a:solidFill>
            </a:endParaRPr>
          </a:p>
          <a:p>
            <a:r>
              <a:rPr lang="en-US" sz="3200" dirty="0" smtClean="0"/>
              <a:t>Sometimes the only way even to achieve peace is to decide to stop fighting.</a:t>
            </a:r>
          </a:p>
          <a:p>
            <a:endParaRPr lang="en-US" sz="3200" dirty="0"/>
          </a:p>
        </p:txBody>
      </p:sp>
    </p:spTree>
    <p:extLst>
      <p:ext uri="{BB962C8B-B14F-4D97-AF65-F5344CB8AC3E}">
        <p14:creationId xmlns:p14="http://schemas.microsoft.com/office/powerpoint/2010/main" val="1567807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Retreat     </a:t>
            </a:r>
            <a:r>
              <a:rPr lang="en-US" dirty="0" smtClean="0">
                <a:solidFill>
                  <a:srgbClr val="FFFF00"/>
                </a:solidFill>
              </a:rPr>
              <a:t>2 Chronicles 11</a:t>
            </a:r>
            <a:endParaRPr lang="en-US" dirty="0"/>
          </a:p>
        </p:txBody>
      </p:sp>
      <p:sp>
        <p:nvSpPr>
          <p:cNvPr id="3" name="Content Placeholder 2"/>
          <p:cNvSpPr>
            <a:spLocks noGrp="1"/>
          </p:cNvSpPr>
          <p:nvPr>
            <p:ph idx="1"/>
          </p:nvPr>
        </p:nvSpPr>
        <p:spPr/>
        <p:txBody>
          <a:bodyPr>
            <a:normAutofit/>
          </a:bodyPr>
          <a:lstStyle/>
          <a:p>
            <a:r>
              <a:rPr lang="en-US" sz="3200" dirty="0">
                <a:solidFill>
                  <a:srgbClr val="00CC00"/>
                </a:solidFill>
              </a:rPr>
              <a:t>Once again,</a:t>
            </a:r>
          </a:p>
          <a:p>
            <a:r>
              <a:rPr lang="en-US" sz="3200" dirty="0"/>
              <a:t>God’s people need to remain unified, but that unity will most easily be the result of everyone being submitted to God</a:t>
            </a:r>
            <a:r>
              <a:rPr lang="en-US" sz="3200" dirty="0" smtClean="0"/>
              <a:t>.</a:t>
            </a:r>
          </a:p>
          <a:p>
            <a:r>
              <a:rPr lang="en-US" sz="3200" dirty="0" smtClean="0"/>
              <a:t>In this case obedience was preferable to unity.</a:t>
            </a:r>
            <a:endParaRPr lang="en-US" sz="3200" dirty="0"/>
          </a:p>
          <a:p>
            <a:r>
              <a:rPr lang="en-US" sz="3200" dirty="0" smtClean="0"/>
              <a:t>Both were not possible.</a:t>
            </a:r>
            <a:endParaRPr lang="en-US" sz="3200" dirty="0"/>
          </a:p>
        </p:txBody>
      </p:sp>
    </p:spTree>
    <p:extLst>
      <p:ext uri="{BB962C8B-B14F-4D97-AF65-F5344CB8AC3E}">
        <p14:creationId xmlns:p14="http://schemas.microsoft.com/office/powerpoint/2010/main" val="17211646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Repentance &amp; Renewal     </a:t>
            </a:r>
            <a:r>
              <a:rPr lang="en-US" dirty="0" smtClean="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74904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r>
              <a:rPr lang="en-US" sz="3200" dirty="0">
                <a:solidFill>
                  <a:srgbClr val="FFFF00"/>
                </a:solidFill>
              </a:rPr>
              <a:t>12:1    </a:t>
            </a:r>
            <a:r>
              <a:rPr lang="en-US" sz="3200" dirty="0"/>
              <a:t> </a:t>
            </a:r>
            <a:r>
              <a:rPr lang="en-US" sz="3200" dirty="0" smtClean="0"/>
              <a:t>Have you seen this kind of behavior in your own life?</a:t>
            </a:r>
          </a:p>
          <a:p>
            <a:r>
              <a:rPr lang="en-US" sz="3200" dirty="0" smtClean="0"/>
              <a:t>In </a:t>
            </a:r>
            <a:r>
              <a:rPr lang="en-US" sz="3200" dirty="0"/>
              <a:t>times of </a:t>
            </a:r>
            <a:r>
              <a:rPr lang="en-US" sz="3200" dirty="0" smtClean="0"/>
              <a:t>trouble, </a:t>
            </a:r>
            <a:r>
              <a:rPr lang="en-US" sz="3200" dirty="0"/>
              <a:t>we remain close to God, begging </a:t>
            </a:r>
            <a:r>
              <a:rPr lang="en-US" sz="3200" dirty="0" smtClean="0"/>
              <a:t>for his mercy.  Once we are strong, </a:t>
            </a:r>
            <a:r>
              <a:rPr lang="en-US" sz="3200" dirty="0"/>
              <a:t>we </a:t>
            </a:r>
            <a:r>
              <a:rPr lang="en-US" sz="3200" dirty="0" smtClean="0"/>
              <a:t>promptly </a:t>
            </a:r>
            <a:r>
              <a:rPr lang="en-US" sz="3200" dirty="0"/>
              <a:t>forget </a:t>
            </a:r>
            <a:r>
              <a:rPr lang="en-US" sz="3200" dirty="0" smtClean="0"/>
              <a:t>the Lord.</a:t>
            </a:r>
            <a:endParaRPr lang="en-US" sz="3200" dirty="0"/>
          </a:p>
        </p:txBody>
      </p:sp>
    </p:spTree>
    <p:extLst>
      <p:ext uri="{BB962C8B-B14F-4D97-AF65-F5344CB8AC3E}">
        <p14:creationId xmlns:p14="http://schemas.microsoft.com/office/powerpoint/2010/main" val="2877426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12:7     </a:t>
            </a:r>
            <a:r>
              <a:rPr lang="en-US" sz="3200" dirty="0" smtClean="0"/>
              <a:t>Consider </a:t>
            </a:r>
            <a:r>
              <a:rPr lang="en-US" sz="3200" dirty="0" smtClean="0">
                <a:solidFill>
                  <a:srgbClr val="FFFF00"/>
                </a:solidFill>
              </a:rPr>
              <a:t>2 Chronicles 7</a:t>
            </a:r>
            <a:r>
              <a:rPr lang="en-US" sz="3200" dirty="0">
                <a:solidFill>
                  <a:srgbClr val="FFFF00"/>
                </a:solidFill>
              </a:rPr>
              <a:t>:14.</a:t>
            </a:r>
            <a:endParaRPr lang="en-US" sz="3200" dirty="0"/>
          </a:p>
          <a:p>
            <a:r>
              <a:rPr lang="en-US" sz="3200" i="1" dirty="0" smtClean="0">
                <a:solidFill>
                  <a:srgbClr val="00B0F0"/>
                </a:solidFill>
              </a:rPr>
              <a:t>If </a:t>
            </a:r>
            <a:r>
              <a:rPr lang="en-US" sz="3200" i="1" dirty="0">
                <a:solidFill>
                  <a:srgbClr val="00B0F0"/>
                </a:solidFill>
              </a:rPr>
              <a:t>my people who are called by my name humble themselves, and pray and seek my face and turn from their wicked ways, then I will hear from heaven and will forgive their sin and heal their land. </a:t>
            </a:r>
          </a:p>
        </p:txBody>
      </p:sp>
    </p:spTree>
    <p:extLst>
      <p:ext uri="{BB962C8B-B14F-4D97-AF65-F5344CB8AC3E}">
        <p14:creationId xmlns:p14="http://schemas.microsoft.com/office/powerpoint/2010/main" val="4022433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12:8</a:t>
            </a:r>
            <a:r>
              <a:rPr lang="en-US" sz="3200" dirty="0" smtClean="0"/>
              <a:t>     Recall what Jesus said in </a:t>
            </a:r>
            <a:r>
              <a:rPr lang="en-US" sz="3200" dirty="0" smtClean="0">
                <a:solidFill>
                  <a:srgbClr val="FFFF00"/>
                </a:solidFill>
              </a:rPr>
              <a:t>Matthew 11:28-30</a:t>
            </a:r>
            <a:r>
              <a:rPr lang="en-US" sz="3200" dirty="0" smtClean="0"/>
              <a:t>.</a:t>
            </a:r>
            <a:endParaRPr lang="en-US" sz="3200" dirty="0"/>
          </a:p>
        </p:txBody>
      </p:sp>
    </p:spTree>
    <p:extLst>
      <p:ext uri="{BB962C8B-B14F-4D97-AF65-F5344CB8AC3E}">
        <p14:creationId xmlns:p14="http://schemas.microsoft.com/office/powerpoint/2010/main" val="5476837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solidFill>
                <a:srgbClr val="00CC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2962613" cy="4351338"/>
          </a:xfrm>
        </p:spPr>
      </p:pic>
      <p:sp>
        <p:nvSpPr>
          <p:cNvPr id="6" name="TextBox 5"/>
          <p:cNvSpPr txBox="1"/>
          <p:nvPr/>
        </p:nvSpPr>
        <p:spPr>
          <a:xfrm>
            <a:off x="4229100" y="1690688"/>
            <a:ext cx="7124700" cy="3539430"/>
          </a:xfrm>
          <a:prstGeom prst="rect">
            <a:avLst/>
          </a:prstGeom>
          <a:noFill/>
        </p:spPr>
        <p:txBody>
          <a:bodyPr wrap="square" rtlCol="0">
            <a:spAutoFit/>
          </a:bodyPr>
          <a:lstStyle/>
          <a:p>
            <a:r>
              <a:rPr lang="en-US" sz="3200" i="1" dirty="0" smtClean="0">
                <a:solidFill>
                  <a:srgbClr val="00CC00"/>
                </a:solidFill>
              </a:rPr>
              <a:t>Liberty is unrestrained power to do what we ought … To do as we like is not freedom, but bondage to self … and he is a fool who conceits himself free because he lets his inferior self have its full swing, and hustles his better self into bondage.</a:t>
            </a:r>
          </a:p>
          <a:p>
            <a:pPr algn="r"/>
            <a:r>
              <a:rPr lang="en-US" sz="3200" i="1" dirty="0" smtClean="0">
                <a:solidFill>
                  <a:srgbClr val="00CC00"/>
                </a:solidFill>
              </a:rPr>
              <a:t>– Alexander </a:t>
            </a:r>
            <a:r>
              <a:rPr lang="en-US" sz="3200" i="1" dirty="0" err="1" smtClean="0">
                <a:solidFill>
                  <a:srgbClr val="00CC00"/>
                </a:solidFill>
              </a:rPr>
              <a:t>Maclaren</a:t>
            </a:r>
            <a:r>
              <a:rPr lang="en-US" sz="3200" i="1" dirty="0" smtClean="0">
                <a:solidFill>
                  <a:srgbClr val="00CC00"/>
                </a:solidFill>
              </a:rPr>
              <a:t> </a:t>
            </a:r>
            <a:endParaRPr lang="en-US" sz="3200" i="1" dirty="0">
              <a:solidFill>
                <a:srgbClr val="00CC00"/>
              </a:solidFill>
            </a:endParaRPr>
          </a:p>
        </p:txBody>
      </p:sp>
    </p:spTree>
    <p:extLst>
      <p:ext uri="{BB962C8B-B14F-4D97-AF65-F5344CB8AC3E}">
        <p14:creationId xmlns:p14="http://schemas.microsoft.com/office/powerpoint/2010/main" val="10313672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12:12</a:t>
            </a:r>
            <a:r>
              <a:rPr lang="en-US" sz="3200" dirty="0" smtClean="0"/>
              <a:t>     </a:t>
            </a:r>
            <a:r>
              <a:rPr lang="en-US" sz="3200" dirty="0" err="1" smtClean="0"/>
              <a:t>Rehoboam’s</a:t>
            </a:r>
            <a:r>
              <a:rPr lang="en-US" sz="3200" dirty="0" smtClean="0"/>
              <a:t> reign was not a good one overall.  Nonetheless, his repentance was valuable in God’s sight.</a:t>
            </a:r>
            <a:endParaRPr lang="en-US" sz="3200" dirty="0"/>
          </a:p>
        </p:txBody>
      </p:sp>
    </p:spTree>
    <p:extLst>
      <p:ext uri="{BB962C8B-B14F-4D97-AF65-F5344CB8AC3E}">
        <p14:creationId xmlns:p14="http://schemas.microsoft.com/office/powerpoint/2010/main" val="1958578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r>
              <a:rPr lang="en-US" sz="3200" dirty="0" smtClean="0">
                <a:solidFill>
                  <a:srgbClr val="FFFF00"/>
                </a:solidFill>
              </a:rPr>
              <a:t>12:13-16</a:t>
            </a:r>
            <a:r>
              <a:rPr lang="en-US" sz="3200" dirty="0" smtClean="0"/>
              <a:t>     At least we can say this about </a:t>
            </a:r>
            <a:r>
              <a:rPr lang="en-US" sz="3200" dirty="0" err="1" smtClean="0"/>
              <a:t>Rehoboam’s</a:t>
            </a:r>
            <a:r>
              <a:rPr lang="en-US" sz="3200" dirty="0" smtClean="0"/>
              <a:t> reign:</a:t>
            </a:r>
          </a:p>
          <a:p>
            <a:pPr algn="ctr"/>
            <a:r>
              <a:rPr lang="en-US" sz="3200" dirty="0" smtClean="0">
                <a:solidFill>
                  <a:srgbClr val="00B0F0"/>
                </a:solidFill>
              </a:rPr>
              <a:t>It could have been a lot worse!</a:t>
            </a:r>
          </a:p>
          <a:p>
            <a:pPr algn="ctr"/>
            <a:endParaRPr lang="en-US" sz="3200" dirty="0">
              <a:solidFill>
                <a:srgbClr val="00B0F0"/>
              </a:solidFill>
            </a:endParaRPr>
          </a:p>
        </p:txBody>
      </p:sp>
    </p:spTree>
    <p:extLst>
      <p:ext uri="{BB962C8B-B14F-4D97-AF65-F5344CB8AC3E}">
        <p14:creationId xmlns:p14="http://schemas.microsoft.com/office/powerpoint/2010/main" val="17172632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Repentance &amp; Renewal     </a:t>
            </a:r>
            <a:r>
              <a:rPr lang="en-US" dirty="0">
                <a:solidFill>
                  <a:srgbClr val="FFFF00"/>
                </a:solidFill>
              </a:rPr>
              <a:t>2 Chronicles 12</a:t>
            </a:r>
            <a:endParaRPr lang="en-US" dirty="0"/>
          </a:p>
        </p:txBody>
      </p:sp>
      <p:sp>
        <p:nvSpPr>
          <p:cNvPr id="3" name="Content Placeholder 2"/>
          <p:cNvSpPr>
            <a:spLocks noGrp="1"/>
          </p:cNvSpPr>
          <p:nvPr>
            <p:ph idx="1"/>
          </p:nvPr>
        </p:nvSpPr>
        <p:spPr/>
        <p:txBody>
          <a:bodyPr>
            <a:normAutofit/>
          </a:bodyPr>
          <a:lstStyle/>
          <a:p>
            <a:r>
              <a:rPr lang="en-US" sz="3200" dirty="0">
                <a:solidFill>
                  <a:srgbClr val="00CC00"/>
                </a:solidFill>
              </a:rPr>
              <a:t>Take Away Point:</a:t>
            </a:r>
          </a:p>
          <a:p>
            <a:r>
              <a:rPr lang="en-US" sz="3200" dirty="0" err="1" smtClean="0"/>
              <a:t>Rehoboam</a:t>
            </a:r>
            <a:r>
              <a:rPr lang="en-US" sz="3200" dirty="0" smtClean="0"/>
              <a:t> played a major role in the division and decline of Israel and Judah.</a:t>
            </a:r>
          </a:p>
          <a:p>
            <a:r>
              <a:rPr lang="en-US" sz="3200" dirty="0" smtClean="0"/>
              <a:t>Still, when he repented, God received that repentance as genuine.</a:t>
            </a:r>
          </a:p>
          <a:p>
            <a:r>
              <a:rPr lang="en-US" sz="3200" dirty="0" smtClean="0"/>
              <a:t>As long as you are still breathing, repentance is possible.</a:t>
            </a:r>
          </a:p>
          <a:p>
            <a:endParaRPr lang="en-US" sz="3200" dirty="0"/>
          </a:p>
          <a:p>
            <a:endParaRPr lang="en-US" sz="3200" dirty="0"/>
          </a:p>
        </p:txBody>
      </p:sp>
    </p:spTree>
    <p:extLst>
      <p:ext uri="{BB962C8B-B14F-4D97-AF65-F5344CB8AC3E}">
        <p14:creationId xmlns:p14="http://schemas.microsoft.com/office/powerpoint/2010/main" val="12921091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Summary</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0612848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Summary</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Dividing a kingdom is a messy business.  There is plenty of blame to go around.  Once again,</a:t>
            </a:r>
          </a:p>
          <a:p>
            <a:r>
              <a:rPr lang="en-US" sz="3200" dirty="0">
                <a:solidFill>
                  <a:srgbClr val="00B0F0"/>
                </a:solidFill>
              </a:rPr>
              <a:t>Solomon</a:t>
            </a:r>
            <a:r>
              <a:rPr lang="en-US" sz="3200" dirty="0"/>
              <a:t> laid a heavy burden on the people with all his building projects.</a:t>
            </a:r>
          </a:p>
          <a:p>
            <a:r>
              <a:rPr lang="en-US" sz="3200" dirty="0">
                <a:solidFill>
                  <a:srgbClr val="00B0F0"/>
                </a:solidFill>
              </a:rPr>
              <a:t>Jeroboam</a:t>
            </a:r>
            <a:r>
              <a:rPr lang="en-US" sz="3200" dirty="0"/>
              <a:t> rebelled first against Solomon, then </a:t>
            </a:r>
            <a:r>
              <a:rPr lang="en-US" sz="3200" dirty="0" err="1" smtClean="0"/>
              <a:t>Rehoboam</a:t>
            </a:r>
            <a:r>
              <a:rPr lang="en-US" sz="3200" dirty="0" smtClean="0"/>
              <a:t>, </a:t>
            </a:r>
            <a:r>
              <a:rPr lang="en-US" sz="3200" dirty="0"/>
              <a:t>and finally against the Lord, leading his tribes into idolatry.</a:t>
            </a:r>
          </a:p>
          <a:p>
            <a:r>
              <a:rPr lang="en-US" sz="3200" dirty="0" err="1">
                <a:solidFill>
                  <a:srgbClr val="00B0F0"/>
                </a:solidFill>
              </a:rPr>
              <a:t>Rehoboam</a:t>
            </a:r>
            <a:r>
              <a:rPr lang="en-US" sz="3200" dirty="0"/>
              <a:t> failed to heed wise counsel.  </a:t>
            </a:r>
          </a:p>
          <a:p>
            <a:endParaRPr lang="en-US" sz="3200" dirty="0"/>
          </a:p>
        </p:txBody>
      </p:sp>
    </p:spTree>
    <p:extLst>
      <p:ext uri="{BB962C8B-B14F-4D97-AF65-F5344CB8AC3E}">
        <p14:creationId xmlns:p14="http://schemas.microsoft.com/office/powerpoint/2010/main" val="35461973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Summary</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err="1" smtClean="0">
                <a:solidFill>
                  <a:srgbClr val="00B0F0"/>
                </a:solidFill>
              </a:rPr>
              <a:t>Rehoboam</a:t>
            </a:r>
            <a:r>
              <a:rPr lang="en-US" sz="3200" dirty="0" smtClean="0"/>
              <a:t> also has to take a good deal of responsibility for the decline of godliness in Judah.</a:t>
            </a:r>
          </a:p>
          <a:p>
            <a:r>
              <a:rPr lang="en-US" sz="3200" dirty="0" smtClean="0"/>
              <a:t>He turned away from the Lord – and did not seek him.</a:t>
            </a:r>
          </a:p>
          <a:p>
            <a:r>
              <a:rPr lang="en-US" sz="3200" dirty="0" smtClean="0"/>
              <a:t>Though he personally repented he could not undo all the damage that was done.</a:t>
            </a:r>
            <a:endParaRPr lang="en-US" sz="3200" dirty="0"/>
          </a:p>
          <a:p>
            <a:endParaRPr lang="en-US" sz="3200" dirty="0"/>
          </a:p>
        </p:txBody>
      </p:sp>
    </p:spTree>
    <p:extLst>
      <p:ext uri="{BB962C8B-B14F-4D97-AF65-F5344CB8AC3E}">
        <p14:creationId xmlns:p14="http://schemas.microsoft.com/office/powerpoint/2010/main" val="4229918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Summary</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We read a sad summary of </a:t>
            </a:r>
            <a:r>
              <a:rPr lang="en-US" sz="3200" dirty="0" err="1" smtClean="0"/>
              <a:t>Rehoboam’s</a:t>
            </a:r>
            <a:r>
              <a:rPr lang="en-US" sz="3200" dirty="0" smtClean="0"/>
              <a:t> life in </a:t>
            </a:r>
            <a:r>
              <a:rPr lang="en-US" sz="3200" dirty="0" smtClean="0">
                <a:solidFill>
                  <a:srgbClr val="FFFF00"/>
                </a:solidFill>
              </a:rPr>
              <a:t>12:14</a:t>
            </a:r>
            <a:r>
              <a:rPr lang="en-US" sz="3200" dirty="0" smtClean="0"/>
              <a:t>.</a:t>
            </a:r>
            <a:endParaRPr lang="en-US" sz="3200" dirty="0"/>
          </a:p>
        </p:txBody>
      </p:sp>
    </p:spTree>
    <p:extLst>
      <p:ext uri="{BB962C8B-B14F-4D97-AF65-F5344CB8AC3E}">
        <p14:creationId xmlns:p14="http://schemas.microsoft.com/office/powerpoint/2010/main" val="41849162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Summary</a:t>
            </a:r>
            <a:endParaRPr lang="en-US" dirty="0">
              <a:solidFill>
                <a:srgbClr val="00CC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2962613" cy="4351338"/>
          </a:xfrm>
        </p:spPr>
      </p:pic>
      <p:sp>
        <p:nvSpPr>
          <p:cNvPr id="6" name="TextBox 5"/>
          <p:cNvSpPr txBox="1"/>
          <p:nvPr/>
        </p:nvSpPr>
        <p:spPr>
          <a:xfrm>
            <a:off x="4229100" y="1690688"/>
            <a:ext cx="7124700" cy="4031873"/>
          </a:xfrm>
          <a:prstGeom prst="rect">
            <a:avLst/>
          </a:prstGeom>
          <a:noFill/>
        </p:spPr>
        <p:txBody>
          <a:bodyPr wrap="square" rtlCol="0">
            <a:spAutoFit/>
          </a:bodyPr>
          <a:lstStyle/>
          <a:p>
            <a:r>
              <a:rPr lang="en-US" sz="3200" i="1" dirty="0" err="1" smtClean="0">
                <a:solidFill>
                  <a:srgbClr val="00CC00"/>
                </a:solidFill>
              </a:rPr>
              <a:t>Rehoboam</a:t>
            </a:r>
            <a:r>
              <a:rPr lang="en-US" sz="3200" i="1" dirty="0" smtClean="0">
                <a:solidFill>
                  <a:srgbClr val="00CC00"/>
                </a:solidFill>
              </a:rPr>
              <a:t> was a self-willed, godless king who, like some other kings, learned nothing by experience. His kingdom was nearly wrecked at the very beginning of his reign, and was saved much more by the folly of his rival than by his own wisdom. </a:t>
            </a:r>
          </a:p>
          <a:p>
            <a:pPr algn="r"/>
            <a:r>
              <a:rPr lang="en-US" sz="3200" i="1" dirty="0" smtClean="0">
                <a:solidFill>
                  <a:srgbClr val="00CC00"/>
                </a:solidFill>
              </a:rPr>
              <a:t>– Alexander </a:t>
            </a:r>
            <a:r>
              <a:rPr lang="en-US" sz="3200" i="1" dirty="0" err="1" smtClean="0">
                <a:solidFill>
                  <a:srgbClr val="00CC00"/>
                </a:solidFill>
              </a:rPr>
              <a:t>Maclaren</a:t>
            </a:r>
            <a:endParaRPr lang="en-US" sz="3200" i="1" dirty="0">
              <a:solidFill>
                <a:srgbClr val="00CC00"/>
              </a:solidFill>
            </a:endParaRPr>
          </a:p>
        </p:txBody>
      </p:sp>
    </p:spTree>
    <p:extLst>
      <p:ext uri="{BB962C8B-B14F-4D97-AF65-F5344CB8AC3E}">
        <p14:creationId xmlns:p14="http://schemas.microsoft.com/office/powerpoint/2010/main" val="37082120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a:p>
        </p:txBody>
      </p:sp>
    </p:spTree>
    <p:extLst>
      <p:ext uri="{BB962C8B-B14F-4D97-AF65-F5344CB8AC3E}">
        <p14:creationId xmlns:p14="http://schemas.microsoft.com/office/powerpoint/2010/main" val="34796975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Take Away Points:</a:t>
            </a:r>
          </a:p>
          <a:p>
            <a:r>
              <a:rPr lang="en-US" sz="3200" dirty="0" smtClean="0"/>
              <a:t>God’s </a:t>
            </a:r>
            <a:r>
              <a:rPr lang="en-US" sz="3200" dirty="0"/>
              <a:t>people need to remain unified, but that unity will most easily be the result of everyone being submitted to God.</a:t>
            </a:r>
          </a:p>
          <a:p>
            <a:r>
              <a:rPr lang="en-US" sz="3200" dirty="0"/>
              <a:t>The more people drift away from him, the harder it is to maintain unity</a:t>
            </a:r>
            <a:r>
              <a:rPr lang="en-US" sz="3200" dirty="0" smtClean="0"/>
              <a:t>.</a:t>
            </a:r>
          </a:p>
          <a:p>
            <a:endParaRPr lang="en-US" sz="3200" dirty="0"/>
          </a:p>
        </p:txBody>
      </p:sp>
    </p:spTree>
    <p:extLst>
      <p:ext uri="{BB962C8B-B14F-4D97-AF65-F5344CB8AC3E}">
        <p14:creationId xmlns:p14="http://schemas.microsoft.com/office/powerpoint/2010/main" val="36214206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Take Away Points:</a:t>
            </a:r>
          </a:p>
          <a:p>
            <a:r>
              <a:rPr lang="en-US" sz="3200" dirty="0" smtClean="0"/>
              <a:t>Sometimes </a:t>
            </a:r>
            <a:r>
              <a:rPr lang="en-US" sz="3200" dirty="0"/>
              <a:t>the only way to </a:t>
            </a:r>
            <a:r>
              <a:rPr lang="en-US" sz="3200" dirty="0" smtClean="0"/>
              <a:t>even achieve </a:t>
            </a:r>
            <a:r>
              <a:rPr lang="en-US" sz="3200" dirty="0"/>
              <a:t>peace is to decide to stop fighting</a:t>
            </a:r>
            <a:r>
              <a:rPr lang="en-US" sz="3200" dirty="0" smtClean="0"/>
              <a:t>.</a:t>
            </a:r>
          </a:p>
          <a:p>
            <a:r>
              <a:rPr lang="en-US" sz="3200" dirty="0" smtClean="0"/>
              <a:t>Obedience and unity will not always both be possible.</a:t>
            </a:r>
          </a:p>
          <a:p>
            <a:r>
              <a:rPr lang="en-US" sz="3200" dirty="0" smtClean="0"/>
              <a:t>Choose obedience. Division </a:t>
            </a:r>
            <a:r>
              <a:rPr lang="en-US" sz="3200" dirty="0"/>
              <a:t>is preferable to unified disobedience.</a:t>
            </a:r>
          </a:p>
          <a:p>
            <a:endParaRPr lang="en-US" sz="3200" dirty="0" smtClean="0"/>
          </a:p>
          <a:p>
            <a:endParaRPr lang="en-US" sz="3200" dirty="0"/>
          </a:p>
        </p:txBody>
      </p:sp>
    </p:spTree>
    <p:extLst>
      <p:ext uri="{BB962C8B-B14F-4D97-AF65-F5344CB8AC3E}">
        <p14:creationId xmlns:p14="http://schemas.microsoft.com/office/powerpoint/2010/main" val="27599250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00CC00"/>
                </a:solidFill>
              </a:rPr>
              <a:t>Take Away Points:</a:t>
            </a:r>
          </a:p>
          <a:p>
            <a:r>
              <a:rPr lang="en-US" sz="3200" dirty="0"/>
              <a:t>As long as you are still breathing, repentance is possible</a:t>
            </a:r>
            <a:r>
              <a:rPr lang="en-US" sz="3200" dirty="0" smtClean="0"/>
              <a:t>.</a:t>
            </a:r>
          </a:p>
        </p:txBody>
      </p:sp>
    </p:spTree>
    <p:extLst>
      <p:ext uri="{BB962C8B-B14F-4D97-AF65-F5344CB8AC3E}">
        <p14:creationId xmlns:p14="http://schemas.microsoft.com/office/powerpoint/2010/main" val="21946778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In </a:t>
            </a:r>
            <a:r>
              <a:rPr lang="en-US" sz="3200" dirty="0"/>
              <a:t>the New Testament, the Corinthian church was characterized by disunity and disobedience.</a:t>
            </a:r>
          </a:p>
          <a:p>
            <a:r>
              <a:rPr lang="en-US" sz="3200" dirty="0"/>
              <a:t>Paul encourages them to overcome their problems through repentance and a healthy dose of love</a:t>
            </a:r>
            <a:r>
              <a:rPr lang="en-US" sz="3200" dirty="0" smtClean="0"/>
              <a:t>.</a:t>
            </a:r>
            <a:endParaRPr lang="en-US" sz="3200" dirty="0"/>
          </a:p>
        </p:txBody>
      </p:sp>
    </p:spTree>
    <p:extLst>
      <p:ext uri="{BB962C8B-B14F-4D97-AF65-F5344CB8AC3E}">
        <p14:creationId xmlns:p14="http://schemas.microsoft.com/office/powerpoint/2010/main" val="1039914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and Decline     </a:t>
            </a:r>
            <a:r>
              <a:rPr lang="en-US" dirty="0" smtClean="0">
                <a:solidFill>
                  <a:srgbClr val="00CC00"/>
                </a:solidFill>
              </a:rPr>
              <a:t>Conclusions</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best place to start may be the place </a:t>
            </a:r>
            <a:r>
              <a:rPr lang="en-US" sz="3200" dirty="0" err="1" smtClean="0"/>
              <a:t>Rehoboam</a:t>
            </a:r>
            <a:r>
              <a:rPr lang="en-US" sz="3200" dirty="0" smtClean="0"/>
              <a:t> never seemed to go.</a:t>
            </a:r>
          </a:p>
          <a:p>
            <a:r>
              <a:rPr lang="en-US" sz="3200" dirty="0" smtClean="0">
                <a:solidFill>
                  <a:srgbClr val="FFFF00"/>
                </a:solidFill>
              </a:rPr>
              <a:t>12:14</a:t>
            </a:r>
            <a:r>
              <a:rPr lang="en-US" sz="3200" dirty="0" smtClean="0"/>
              <a:t>     </a:t>
            </a:r>
            <a:r>
              <a:rPr lang="en-US" sz="3200" dirty="0" smtClean="0">
                <a:solidFill>
                  <a:srgbClr val="00B0F0"/>
                </a:solidFill>
              </a:rPr>
              <a:t>And he did evil, for he did not set his heart to seek the </a:t>
            </a:r>
            <a:r>
              <a:rPr lang="en-US" sz="3200" cap="small" dirty="0" smtClean="0">
                <a:solidFill>
                  <a:srgbClr val="00B0F0"/>
                </a:solidFill>
              </a:rPr>
              <a:t>Lord</a:t>
            </a:r>
            <a:r>
              <a:rPr lang="en-US" sz="3200" dirty="0" smtClean="0">
                <a:solidFill>
                  <a:srgbClr val="00B0F0"/>
                </a:solidFill>
              </a:rPr>
              <a:t>.</a:t>
            </a:r>
          </a:p>
          <a:p>
            <a:r>
              <a:rPr lang="en-US" sz="3200" dirty="0" smtClean="0"/>
              <a:t>What if we start by setting our hearts to seek the Lord?</a:t>
            </a:r>
            <a:endParaRPr lang="en-US" sz="3200" dirty="0"/>
          </a:p>
          <a:p>
            <a:endParaRPr lang="en-US" sz="3200" dirty="0">
              <a:solidFill>
                <a:srgbClr val="00B0F0"/>
              </a:solidFill>
            </a:endParaRPr>
          </a:p>
        </p:txBody>
      </p:sp>
    </p:spTree>
    <p:extLst>
      <p:ext uri="{BB962C8B-B14F-4D97-AF65-F5344CB8AC3E}">
        <p14:creationId xmlns:p14="http://schemas.microsoft.com/office/powerpoint/2010/main" val="3685415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E76BC85A-46D3-45E2-B0B8-F2AA117A06FE}" vid="{7A2ACC9B-04DF-4AB2-9E50-8F1955708C99}"/>
    </a:ext>
  </a:extLst>
</a:theme>
</file>

<file path=docProps/app.xml><?xml version="1.0" encoding="utf-8"?>
<Properties xmlns="http://schemas.openxmlformats.org/officeDocument/2006/extended-properties" xmlns:vt="http://schemas.openxmlformats.org/officeDocument/2006/docPropsVTypes">
  <Template>Sunday Morning</Template>
  <TotalTime>528</TotalTime>
  <Words>1324</Words>
  <Application>Microsoft Office PowerPoint</Application>
  <PresentationFormat>Widescreen</PresentationFormat>
  <Paragraphs>119</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Sunday Morning</vt:lpstr>
      <vt:lpstr>Division and Decline</vt:lpstr>
      <vt:lpstr>Division and Decline     Introduction</vt:lpstr>
      <vt:lpstr>Division and Decline     Introduction</vt:lpstr>
      <vt:lpstr>Division and Decline     Introduction</vt:lpstr>
      <vt:lpstr>Division and Decline     Introduction</vt:lpstr>
      <vt:lpstr>Revolt     2 Chronicles 10</vt:lpstr>
      <vt:lpstr>Revolt     2 Chronicles 10</vt:lpstr>
      <vt:lpstr>Revolt     2 Chronicles 10</vt:lpstr>
      <vt:lpstr>Revolt     2 Chronicles 10</vt:lpstr>
      <vt:lpstr>Revolt     2 Chronicles 10</vt:lpstr>
      <vt:lpstr>Revolt     2 Chronicles 10</vt:lpstr>
      <vt:lpstr>Revolt     2 Chronicles 10</vt:lpstr>
      <vt:lpstr>Revolt     2 Chronicles 10</vt:lpstr>
      <vt:lpstr>Retreat     2 Chronicles 11</vt:lpstr>
      <vt:lpstr>Retreat     2 Chronicles 11</vt:lpstr>
      <vt:lpstr>Retreat     2 Chronicles 11</vt:lpstr>
      <vt:lpstr>Retreat     2 Chronicles 11</vt:lpstr>
      <vt:lpstr>Retreat     2 Chronicles 11</vt:lpstr>
      <vt:lpstr>Retreat     2 Chronicles 11</vt:lpstr>
      <vt:lpstr>Repentance &amp; Renewal     2 Chronicles 12</vt:lpstr>
      <vt:lpstr>Repentance &amp; Renewal     2 Chronicles 12</vt:lpstr>
      <vt:lpstr>Repentance &amp; Renewal     2 Chronicles 12</vt:lpstr>
      <vt:lpstr>Repentance &amp; Renewal     2 Chronicles 12</vt:lpstr>
      <vt:lpstr>Repentance &amp; Renewal     2 Chronicles 12</vt:lpstr>
      <vt:lpstr>Repentance &amp; Renewal     2 Chronicles 12</vt:lpstr>
      <vt:lpstr>Repentance &amp; Renewal     2 Chronicles 12</vt:lpstr>
      <vt:lpstr>Repentance &amp; Renewal     2 Chronicles 12</vt:lpstr>
      <vt:lpstr>Division and Decline     Summary</vt:lpstr>
      <vt:lpstr>Division and Decline     Summary</vt:lpstr>
      <vt:lpstr>Division and Decline     Summary</vt:lpstr>
      <vt:lpstr>Division and Decline     Summary</vt:lpstr>
      <vt:lpstr>Division and Decline     Summary</vt:lpstr>
      <vt:lpstr>Division and Decline     Conclusions</vt:lpstr>
      <vt:lpstr>Division and Decline     Conclusions</vt:lpstr>
      <vt:lpstr>Division and Decline     Conclusions</vt:lpstr>
      <vt:lpstr>Division and Decline     Conclusions</vt:lpstr>
      <vt:lpstr>Division and Decline     Conclusions</vt:lpstr>
      <vt:lpstr>Division and Decline     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Division and Decline</dc:title>
  <dc:creator>David Kosobucki</dc:creator>
  <cp:lastModifiedBy>David Kosobucki</cp:lastModifiedBy>
  <cp:revision>33</cp:revision>
  <dcterms:created xsi:type="dcterms:W3CDTF">2015-01-16T22:07:48Z</dcterms:created>
  <dcterms:modified xsi:type="dcterms:W3CDTF">2015-01-18T20:19:01Z</dcterms:modified>
</cp:coreProperties>
</file>