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82" r:id="rId5"/>
    <p:sldId id="284" r:id="rId6"/>
    <p:sldId id="283" r:id="rId7"/>
    <p:sldId id="259" r:id="rId8"/>
    <p:sldId id="289" r:id="rId9"/>
    <p:sldId id="260" r:id="rId10"/>
    <p:sldId id="273" r:id="rId11"/>
    <p:sldId id="274" r:id="rId12"/>
    <p:sldId id="272" r:id="rId13"/>
    <p:sldId id="262" r:id="rId14"/>
    <p:sldId id="267" r:id="rId15"/>
    <p:sldId id="268" r:id="rId16"/>
    <p:sldId id="281" r:id="rId17"/>
    <p:sldId id="278" r:id="rId18"/>
    <p:sldId id="279" r:id="rId19"/>
    <p:sldId id="280" r:id="rId20"/>
    <p:sldId id="263" r:id="rId21"/>
    <p:sldId id="264" r:id="rId22"/>
    <p:sldId id="271" r:id="rId23"/>
    <p:sldId id="265" r:id="rId24"/>
    <p:sldId id="290" r:id="rId25"/>
    <p:sldId id="266" r:id="rId26"/>
    <p:sldId id="277" r:id="rId27"/>
    <p:sldId id="287" r:id="rId28"/>
    <p:sldId id="269" r:id="rId29"/>
    <p:sldId id="270" r:id="rId30"/>
    <p:sldId id="286" r:id="rId31"/>
    <p:sldId id="275" r:id="rId32"/>
    <p:sldId id="276" r:id="rId33"/>
    <p:sldId id="291" r:id="rId34"/>
    <p:sldId id="288" r:id="rId35"/>
    <p:sldId id="28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02772-6847-4DC3-BF30-2BC29A26015F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9B320-4F3E-4291-B82A-3F57D18ED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11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9B320-4F3E-4291-B82A-3F57D18EDE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4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9B320-4F3E-4291-B82A-3F57D18EDE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0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9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2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0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69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5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7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3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5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7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81057-EA0C-413A-B72C-539F3D087F18}" type="datetimeFigureOut">
              <a:rPr lang="en-US" smtClean="0"/>
              <a:t>11/2/2014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E1DF8-7C16-4BB5-91E1-EFE394ACE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989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Dedicating the Temple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1 Kings 8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08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87862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God is infinite.</a:t>
            </a:r>
          </a:p>
          <a:p>
            <a:r>
              <a:rPr lang="en-US" sz="3200" dirty="0" smtClean="0"/>
              <a:t>God is eternal.</a:t>
            </a:r>
          </a:p>
          <a:p>
            <a:r>
              <a:rPr lang="en-US" sz="3200" dirty="0" smtClean="0"/>
              <a:t>God is holy beyond the </a:t>
            </a:r>
            <a:r>
              <a:rPr lang="en-US" sz="3200" dirty="0" smtClean="0"/>
              <a:t>grandest, most wide-ranging </a:t>
            </a:r>
            <a:r>
              <a:rPr lang="en-US" sz="3200" dirty="0" smtClean="0"/>
              <a:t>limits of our intelligence</a:t>
            </a:r>
            <a:r>
              <a:rPr lang="en-US" sz="3200" dirty="0"/>
              <a:t> </a:t>
            </a:r>
            <a:r>
              <a:rPr lang="en-US" sz="3200" dirty="0" smtClean="0"/>
              <a:t>or spiritual perception.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3803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If we are ever going to interact with </a:t>
            </a:r>
            <a:r>
              <a:rPr lang="en-US" sz="3200" dirty="0" smtClean="0"/>
              <a:t>God, </a:t>
            </a:r>
            <a:r>
              <a:rPr lang="en-US" sz="3200" dirty="0" smtClean="0"/>
              <a:t>it is going to have to be on his terms.</a:t>
            </a:r>
          </a:p>
          <a:p>
            <a:r>
              <a:rPr lang="en-US" sz="3200" dirty="0" smtClean="0"/>
              <a:t>When God had Moses and his men </a:t>
            </a:r>
            <a:r>
              <a:rPr lang="en-US" sz="3200" dirty="0" smtClean="0"/>
              <a:t>construct </a:t>
            </a:r>
            <a:r>
              <a:rPr lang="en-US" sz="3200" dirty="0" smtClean="0"/>
              <a:t>the </a:t>
            </a:r>
            <a:r>
              <a:rPr lang="en-US" sz="3200" dirty="0" smtClean="0"/>
              <a:t>tabernacle and all of its furnishings, he was communicating that he wanted to interact with his people.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326083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At the time of the scene we look at today, Jerusalem </a:t>
            </a:r>
            <a:r>
              <a:rPr lang="en-US" sz="3200" dirty="0"/>
              <a:t>had already been the capital of Israel for over forty years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Solomon has now finished building the temple that David his father had hoped to build.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855129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</a:t>
            </a:r>
            <a:r>
              <a:rPr lang="en-US" sz="3200" dirty="0" smtClean="0"/>
              <a:t>o dedicate it, he organized a </a:t>
            </a:r>
            <a:r>
              <a:rPr lang="en-US" sz="3200" dirty="0"/>
              <a:t>national worship </a:t>
            </a:r>
            <a:r>
              <a:rPr lang="en-US" sz="3200" dirty="0" smtClean="0"/>
              <a:t>service – possibly the most important in Israel’s history.</a:t>
            </a:r>
          </a:p>
          <a:p>
            <a:r>
              <a:rPr lang="en-US" sz="3200" dirty="0" smtClean="0"/>
              <a:t>This gathering officially recognized Jerusalem as the </a:t>
            </a:r>
            <a:r>
              <a:rPr lang="en-US" sz="3200" dirty="0"/>
              <a:t>place where the God of Israel had chosen to set his name.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718767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Bringing In the Ark     </a:t>
            </a:r>
            <a:r>
              <a:rPr lang="en-US" dirty="0" smtClean="0">
                <a:solidFill>
                  <a:srgbClr val="FFFF00"/>
                </a:solidFill>
              </a:rPr>
              <a:t>8:1-11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69744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44" y="680382"/>
            <a:ext cx="9727111" cy="6334780"/>
          </a:xfrm>
        </p:spPr>
      </p:pic>
      <p:sp>
        <p:nvSpPr>
          <p:cNvPr id="8" name="TextBox 7"/>
          <p:cNvSpPr txBox="1"/>
          <p:nvPr/>
        </p:nvSpPr>
        <p:spPr>
          <a:xfrm>
            <a:off x="1393031" y="0"/>
            <a:ext cx="9329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Jerusalem in the Time of Solomon – from the ESV Study Bible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880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Bringing In the Ark     </a:t>
            </a:r>
            <a:r>
              <a:rPr lang="en-US" dirty="0" smtClean="0">
                <a:solidFill>
                  <a:srgbClr val="FFFF00"/>
                </a:solidFill>
              </a:rPr>
              <a:t>8:1-11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8:2 </a:t>
            </a:r>
            <a:r>
              <a:rPr lang="en-US" sz="3200" dirty="0" smtClean="0"/>
              <a:t>    </a:t>
            </a:r>
            <a:r>
              <a:rPr lang="en-US" sz="3200" dirty="0" smtClean="0">
                <a:solidFill>
                  <a:srgbClr val="00B0F0"/>
                </a:solidFill>
              </a:rPr>
              <a:t>at the feast in the month </a:t>
            </a:r>
            <a:r>
              <a:rPr lang="en-US" sz="3200" dirty="0" err="1" smtClean="0">
                <a:solidFill>
                  <a:srgbClr val="00B0F0"/>
                </a:solidFill>
              </a:rPr>
              <a:t>Ethanim</a:t>
            </a:r>
            <a:endParaRPr lang="en-US" sz="3200" dirty="0" smtClean="0">
              <a:solidFill>
                <a:srgbClr val="00B0F0"/>
              </a:solidFill>
            </a:endParaRPr>
          </a:p>
          <a:p>
            <a:r>
              <a:rPr lang="en-US" sz="3200" dirty="0" smtClean="0"/>
              <a:t>This would have been the Feast of Tabernacles which takes place in the Fall.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52819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Bringing In the Ark     </a:t>
            </a:r>
            <a:r>
              <a:rPr lang="en-US" dirty="0" smtClean="0">
                <a:solidFill>
                  <a:srgbClr val="FFFF00"/>
                </a:solidFill>
              </a:rPr>
              <a:t>8:1-11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8:6 </a:t>
            </a:r>
            <a:r>
              <a:rPr lang="en-US" sz="3200" dirty="0" smtClean="0"/>
              <a:t>    </a:t>
            </a:r>
            <a:r>
              <a:rPr lang="en-US" sz="3200" dirty="0" smtClean="0">
                <a:solidFill>
                  <a:srgbClr val="00B0F0"/>
                </a:solidFill>
              </a:rPr>
              <a:t>the inner sanctuary … the Most Holy Place</a:t>
            </a:r>
          </a:p>
          <a:p>
            <a:r>
              <a:rPr lang="en-US" sz="3200" dirty="0" smtClean="0"/>
              <a:t>The Temple was set up much like the Tabernacle had been only much larger.</a:t>
            </a:r>
          </a:p>
          <a:p>
            <a:r>
              <a:rPr lang="en-US" sz="3200" dirty="0" smtClean="0"/>
              <a:t>There was an outer court, a Holy Place and a Most Holy Place or </a:t>
            </a:r>
            <a:r>
              <a:rPr lang="en-US" sz="3200" dirty="0" smtClean="0">
                <a:solidFill>
                  <a:srgbClr val="00B0F0"/>
                </a:solidFill>
              </a:rPr>
              <a:t>“Holy of Holies,” </a:t>
            </a:r>
            <a:r>
              <a:rPr lang="en-US" sz="3200" dirty="0" smtClean="0"/>
              <a:t>in which was the ark.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815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Bringing In the Ark     </a:t>
            </a:r>
            <a:r>
              <a:rPr lang="en-US" dirty="0" smtClean="0">
                <a:solidFill>
                  <a:srgbClr val="FFFF00"/>
                </a:solidFill>
              </a:rPr>
              <a:t>8:1-11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8:9 </a:t>
            </a:r>
            <a:r>
              <a:rPr lang="en-US" sz="3200" dirty="0" smtClean="0"/>
              <a:t>    </a:t>
            </a:r>
            <a:r>
              <a:rPr lang="en-US" sz="3200" dirty="0" smtClean="0">
                <a:solidFill>
                  <a:srgbClr val="00B0F0"/>
                </a:solidFill>
              </a:rPr>
              <a:t>there was nothing in the ark except the two tablets</a:t>
            </a:r>
          </a:p>
          <a:p>
            <a:r>
              <a:rPr lang="en-US" sz="3200" dirty="0" smtClean="0"/>
              <a:t>Originally the ark </a:t>
            </a:r>
            <a:r>
              <a:rPr lang="en-US" sz="3200" dirty="0" smtClean="0"/>
              <a:t>also contained </a:t>
            </a:r>
            <a:r>
              <a:rPr lang="en-US" sz="3200" dirty="0" smtClean="0"/>
              <a:t>the </a:t>
            </a:r>
            <a:r>
              <a:rPr lang="en-US" sz="3200" dirty="0"/>
              <a:t>pot of manna and Aaron’s rod that </a:t>
            </a:r>
            <a:r>
              <a:rPr lang="en-US" sz="3200" dirty="0" smtClean="0"/>
              <a:t>budded.  </a:t>
            </a:r>
          </a:p>
          <a:p>
            <a:pPr lvl="1"/>
            <a:r>
              <a:rPr lang="en-US" sz="2800" dirty="0" smtClean="0"/>
              <a:t>See </a:t>
            </a:r>
            <a:r>
              <a:rPr lang="en-US" sz="2800" dirty="0" smtClean="0">
                <a:solidFill>
                  <a:srgbClr val="FFFF00"/>
                </a:solidFill>
              </a:rPr>
              <a:t>Exodus 16:33-34 </a:t>
            </a:r>
            <a:r>
              <a:rPr lang="en-US" sz="2800" dirty="0" smtClean="0"/>
              <a:t>and </a:t>
            </a:r>
            <a:r>
              <a:rPr lang="en-US" sz="2800" dirty="0" smtClean="0">
                <a:solidFill>
                  <a:srgbClr val="FFFF00"/>
                </a:solidFill>
              </a:rPr>
              <a:t>Hebrews</a:t>
            </a:r>
            <a:r>
              <a:rPr lang="en-US" sz="2800" dirty="0">
                <a:solidFill>
                  <a:srgbClr val="FFFF00"/>
                </a:solidFill>
              </a:rPr>
              <a:t> </a:t>
            </a:r>
            <a:r>
              <a:rPr lang="en-US" sz="2800" dirty="0" smtClean="0">
                <a:solidFill>
                  <a:srgbClr val="FFFF00"/>
                </a:solidFill>
              </a:rPr>
              <a:t>9:4</a:t>
            </a:r>
            <a:r>
              <a:rPr lang="en-US" sz="2800" dirty="0" smtClean="0"/>
              <a:t>.</a:t>
            </a:r>
          </a:p>
          <a:p>
            <a:r>
              <a:rPr lang="en-US" sz="3200" dirty="0"/>
              <a:t>For some reason, they were no longer there. </a:t>
            </a:r>
          </a:p>
          <a:p>
            <a:r>
              <a:rPr lang="en-US" sz="3200" dirty="0" smtClean="0"/>
              <a:t>Later </a:t>
            </a:r>
            <a:r>
              <a:rPr lang="en-US" sz="3200" dirty="0" smtClean="0"/>
              <a:t>the ark itself was lost.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57381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Bringing In the Ark     </a:t>
            </a:r>
            <a:r>
              <a:rPr lang="en-US" dirty="0" smtClean="0">
                <a:solidFill>
                  <a:srgbClr val="FFFF00"/>
                </a:solidFill>
              </a:rPr>
              <a:t>8:1-11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8:10</a:t>
            </a:r>
            <a:r>
              <a:rPr lang="en-US" sz="3200" dirty="0" smtClean="0"/>
              <a:t>     The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>
                <a:solidFill>
                  <a:srgbClr val="00B0F0"/>
                </a:solidFill>
              </a:rPr>
              <a:t>cloud </a:t>
            </a:r>
            <a:r>
              <a:rPr lang="en-US" sz="3200" dirty="0" smtClean="0"/>
              <a:t>(sometimes called the </a:t>
            </a:r>
            <a:r>
              <a:rPr lang="en-US" sz="3200" i="1" dirty="0" smtClean="0">
                <a:solidFill>
                  <a:srgbClr val="00B0F0"/>
                </a:solidFill>
              </a:rPr>
              <a:t>Shekinah</a:t>
            </a:r>
            <a:r>
              <a:rPr lang="en-US" sz="3200" dirty="0" smtClean="0"/>
              <a:t> or </a:t>
            </a:r>
            <a:r>
              <a:rPr lang="en-US" sz="3200" dirty="0" smtClean="0">
                <a:solidFill>
                  <a:srgbClr val="00B0F0"/>
                </a:solidFill>
              </a:rPr>
              <a:t>“dwelling, inhabiting”</a:t>
            </a:r>
            <a:r>
              <a:rPr lang="en-US" sz="3200" dirty="0" smtClean="0"/>
              <a:t>) was </a:t>
            </a:r>
            <a:r>
              <a:rPr lang="en-US" sz="3200" dirty="0"/>
              <a:t>a symbol of the presence of </a:t>
            </a:r>
            <a:r>
              <a:rPr lang="en-US" sz="3200" dirty="0" smtClean="0"/>
              <a:t>God.</a:t>
            </a:r>
          </a:p>
          <a:p>
            <a:r>
              <a:rPr lang="en-US" sz="3200" dirty="0" smtClean="0"/>
              <a:t>It also appeared in the </a:t>
            </a:r>
            <a:r>
              <a:rPr lang="en-US" sz="3200" dirty="0"/>
              <a:t>days of Moses (</a:t>
            </a:r>
            <a:r>
              <a:rPr lang="en-US" sz="3200" dirty="0" smtClean="0">
                <a:solidFill>
                  <a:srgbClr val="FFFF00"/>
                </a:solidFill>
              </a:rPr>
              <a:t>Exodus </a:t>
            </a:r>
            <a:r>
              <a:rPr lang="en-US" sz="3200" dirty="0">
                <a:solidFill>
                  <a:srgbClr val="FFFF00"/>
                </a:solidFill>
              </a:rPr>
              <a:t>40:34-35</a:t>
            </a:r>
            <a:r>
              <a:rPr lang="en-US" sz="3200" dirty="0"/>
              <a:t>). </a:t>
            </a:r>
            <a:endParaRPr lang="en-US" sz="3200" dirty="0" smtClean="0"/>
          </a:p>
          <a:p>
            <a:r>
              <a:rPr lang="en-US" sz="3200" dirty="0" smtClean="0"/>
              <a:t>The prophet Ezekiel had a vision of the cloud departing (</a:t>
            </a:r>
            <a:r>
              <a:rPr lang="en-US" sz="3200" dirty="0" smtClean="0">
                <a:solidFill>
                  <a:srgbClr val="FFFF00"/>
                </a:solidFill>
              </a:rPr>
              <a:t>Ezekiel </a:t>
            </a:r>
            <a:r>
              <a:rPr lang="en-US" sz="3200" dirty="0">
                <a:solidFill>
                  <a:srgbClr val="FFFF00"/>
                </a:solidFill>
              </a:rPr>
              <a:t>10:3-4, 18-19; 11:23</a:t>
            </a:r>
            <a:r>
              <a:rPr lang="en-US" sz="3200" dirty="0" smtClean="0"/>
              <a:t>).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glory of the Lord </a:t>
            </a:r>
            <a:r>
              <a:rPr lang="en-US" sz="3200" dirty="0" smtClean="0"/>
              <a:t>left </a:t>
            </a:r>
            <a:r>
              <a:rPr lang="en-US" sz="3200" dirty="0"/>
              <a:t>the temple </a:t>
            </a:r>
            <a:r>
              <a:rPr lang="en-US" sz="3200" dirty="0" smtClean="0"/>
              <a:t>as the nation came under God’s judgment.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63288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 Blesses the Lord     </a:t>
            </a:r>
            <a:r>
              <a:rPr lang="en-US" dirty="0" smtClean="0">
                <a:solidFill>
                  <a:srgbClr val="FFFF00"/>
                </a:solidFill>
              </a:rPr>
              <a:t>8:12-21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Solomon’s focus is on the fact that the Lord has been faithful to fulfill all his promises – to David and to the nation.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3921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Solomon’s Prayer     </a:t>
            </a:r>
            <a:r>
              <a:rPr lang="en-US" dirty="0" smtClean="0">
                <a:solidFill>
                  <a:srgbClr val="FFFF00"/>
                </a:solidFill>
              </a:rPr>
              <a:t>8:22-53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85509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Solomon’s Prayer     </a:t>
            </a:r>
            <a:r>
              <a:rPr lang="en-US" dirty="0" smtClean="0">
                <a:solidFill>
                  <a:srgbClr val="FFFF00"/>
                </a:solidFill>
              </a:rPr>
              <a:t>8:22-53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8:22-26</a:t>
            </a:r>
            <a:r>
              <a:rPr lang="en-US" sz="3200" dirty="0" smtClean="0"/>
              <a:t>     Solomon begins his prayer by declaring God’s faithfulness back to him.</a:t>
            </a:r>
          </a:p>
          <a:p>
            <a:r>
              <a:rPr lang="en-US" sz="3200" dirty="0" smtClean="0"/>
              <a:t>God, of course, knows that he is faithful. </a:t>
            </a:r>
          </a:p>
          <a:p>
            <a:r>
              <a:rPr lang="en-US" sz="3200" dirty="0" smtClean="0"/>
              <a:t>We need to say it even if he doesn’t need to hear it.</a:t>
            </a:r>
          </a:p>
          <a:p>
            <a:r>
              <a:rPr lang="en-US" sz="3200" dirty="0" smtClean="0"/>
              <a:t>That is really true of all prayer.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0240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Solomon’s Prayer     </a:t>
            </a:r>
            <a:r>
              <a:rPr lang="en-US" dirty="0" smtClean="0">
                <a:solidFill>
                  <a:srgbClr val="FFFF00"/>
                </a:solidFill>
              </a:rPr>
              <a:t>8:22-53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8:27-30</a:t>
            </a:r>
            <a:r>
              <a:rPr lang="en-US" sz="3200" dirty="0" smtClean="0"/>
              <a:t>     The king admits that any temple built on earth would be inadequate.</a:t>
            </a:r>
          </a:p>
          <a:p>
            <a:r>
              <a:rPr lang="en-US" sz="3200" dirty="0" smtClean="0"/>
              <a:t>God’s presence is there not because the temple is so great, but because he desires to dwell among his people.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40777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Solomon’s Prayer     </a:t>
            </a:r>
            <a:r>
              <a:rPr lang="en-US" dirty="0" smtClean="0">
                <a:solidFill>
                  <a:srgbClr val="FFFF00"/>
                </a:solidFill>
              </a:rPr>
              <a:t>8:22-53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7725" y="1825625"/>
            <a:ext cx="66960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Many people have narrow concepts of God. … Solomon … wasn’t thinking that this house would contain God.  God is so much bigger.  But this house would be a place where the people could meet with God.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Chuck Smith (1927 – 2013)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3660522" cy="379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81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Solomon’s Prayer     </a:t>
            </a:r>
            <a:r>
              <a:rPr lang="en-US" dirty="0" smtClean="0">
                <a:solidFill>
                  <a:srgbClr val="FFFF00"/>
                </a:solidFill>
              </a:rPr>
              <a:t>8:22-53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8:31-53</a:t>
            </a:r>
            <a:r>
              <a:rPr lang="en-US" sz="3200" dirty="0" smtClean="0"/>
              <a:t>     The rest of the prayer can be divided into seven distinct requests.</a:t>
            </a:r>
          </a:p>
          <a:p>
            <a:r>
              <a:rPr lang="en-US" sz="3200" dirty="0" smtClean="0"/>
              <a:t>Some Bibles divide them into paragraphs.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8538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Solomon’s Prayer     </a:t>
            </a:r>
            <a:r>
              <a:rPr lang="en-US" dirty="0" smtClean="0">
                <a:solidFill>
                  <a:srgbClr val="FFFF00"/>
                </a:solidFill>
              </a:rPr>
              <a:t>8:22-53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Clr>
                <a:srgbClr val="00B0F0"/>
              </a:buClr>
              <a:buFont typeface="+mj-lt"/>
              <a:buAutoNum type="romanUcPeriod"/>
            </a:pPr>
            <a:r>
              <a:rPr lang="en-US" sz="3200" dirty="0" smtClean="0">
                <a:solidFill>
                  <a:srgbClr val="FFFF00"/>
                </a:solidFill>
              </a:rPr>
              <a:t>8:31-32</a:t>
            </a:r>
            <a:r>
              <a:rPr lang="en-US" sz="3200" dirty="0" smtClean="0"/>
              <a:t>     A prayer for righteous judgment</a:t>
            </a:r>
          </a:p>
          <a:p>
            <a:pPr marL="571500" indent="-571500">
              <a:buClr>
                <a:srgbClr val="00B0F0"/>
              </a:buClr>
              <a:buFont typeface="+mj-lt"/>
              <a:buAutoNum type="romanUcPeriod"/>
            </a:pPr>
            <a:r>
              <a:rPr lang="en-US" sz="3200" dirty="0">
                <a:solidFill>
                  <a:srgbClr val="FFFF00"/>
                </a:solidFill>
              </a:rPr>
              <a:t>8:33-34</a:t>
            </a:r>
            <a:r>
              <a:rPr lang="en-US" sz="3200" dirty="0" smtClean="0"/>
              <a:t>     When the people endure defeat because of sin</a:t>
            </a:r>
          </a:p>
          <a:p>
            <a:pPr marL="571500" indent="-571500">
              <a:buClr>
                <a:srgbClr val="00B0F0"/>
              </a:buClr>
              <a:buFont typeface="+mj-lt"/>
              <a:buAutoNum type="romanUcPeriod"/>
            </a:pPr>
            <a:r>
              <a:rPr lang="en-US" sz="3200" dirty="0">
                <a:solidFill>
                  <a:srgbClr val="FFFF00"/>
                </a:solidFill>
              </a:rPr>
              <a:t>8:35-36 </a:t>
            </a:r>
            <a:r>
              <a:rPr lang="en-US" sz="3200" dirty="0" smtClean="0"/>
              <a:t>    When there is drought because of sin</a:t>
            </a:r>
          </a:p>
          <a:p>
            <a:pPr marL="571500" indent="-571500">
              <a:buClr>
                <a:srgbClr val="00B0F0"/>
              </a:buClr>
              <a:buFont typeface="+mj-lt"/>
              <a:buAutoNum type="romanUcPeriod"/>
            </a:pPr>
            <a:r>
              <a:rPr lang="en-US" sz="3200" dirty="0">
                <a:solidFill>
                  <a:srgbClr val="FFFF00"/>
                </a:solidFill>
              </a:rPr>
              <a:t>8:37-40  </a:t>
            </a:r>
            <a:r>
              <a:rPr lang="en-US" sz="3200" dirty="0" smtClean="0"/>
              <a:t>   When there is famine or some other problem</a:t>
            </a:r>
          </a:p>
          <a:p>
            <a:pPr marL="571500" indent="-571500">
              <a:buClr>
                <a:srgbClr val="00B0F0"/>
              </a:buClr>
              <a:buFont typeface="+mj-lt"/>
              <a:buAutoNum type="romanUcPeriod"/>
            </a:pPr>
            <a:r>
              <a:rPr lang="en-US" sz="3200" dirty="0">
                <a:solidFill>
                  <a:srgbClr val="FFFF00"/>
                </a:solidFill>
              </a:rPr>
              <a:t>8:41-43 </a:t>
            </a:r>
            <a:r>
              <a:rPr lang="en-US" sz="3200" dirty="0" smtClean="0"/>
              <a:t>    When a foreigner (non-Israelite) prays</a:t>
            </a:r>
          </a:p>
          <a:p>
            <a:pPr marL="571500" indent="-571500">
              <a:buClr>
                <a:srgbClr val="00B0F0"/>
              </a:buClr>
              <a:buFont typeface="+mj-lt"/>
              <a:buAutoNum type="romanUcPeriod"/>
            </a:pPr>
            <a:r>
              <a:rPr lang="en-US" sz="3200" dirty="0">
                <a:solidFill>
                  <a:srgbClr val="FFFF00"/>
                </a:solidFill>
              </a:rPr>
              <a:t>8:44-45</a:t>
            </a:r>
            <a:r>
              <a:rPr lang="en-US" sz="3200" dirty="0" smtClean="0"/>
              <a:t>     If the people must go into battle</a:t>
            </a:r>
          </a:p>
          <a:p>
            <a:pPr marL="571500" indent="-571500">
              <a:buClr>
                <a:srgbClr val="00B0F0"/>
              </a:buClr>
              <a:buFont typeface="+mj-lt"/>
              <a:buAutoNum type="romanUcPeriod"/>
            </a:pPr>
            <a:r>
              <a:rPr lang="en-US" sz="3200" dirty="0">
                <a:solidFill>
                  <a:srgbClr val="FFFF00"/>
                </a:solidFill>
              </a:rPr>
              <a:t>8:46-53</a:t>
            </a:r>
            <a:r>
              <a:rPr lang="en-US" sz="3200" dirty="0" smtClean="0"/>
              <a:t>     If the people are carried away captive</a:t>
            </a:r>
          </a:p>
        </p:txBody>
      </p:sp>
    </p:spTree>
    <p:extLst>
      <p:ext uri="{BB962C8B-B14F-4D97-AF65-F5344CB8AC3E}">
        <p14:creationId xmlns:p14="http://schemas.microsoft.com/office/powerpoint/2010/main" val="1121846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 Blesses the People     </a:t>
            </a:r>
            <a:r>
              <a:rPr lang="en-US" dirty="0" smtClean="0">
                <a:solidFill>
                  <a:srgbClr val="FFFF00"/>
                </a:solidFill>
              </a:rPr>
              <a:t>8:54-61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Again, notice the focus on God’s faithfulness.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0406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 Blesses the People     </a:t>
            </a:r>
            <a:r>
              <a:rPr lang="en-US" dirty="0" smtClean="0">
                <a:solidFill>
                  <a:srgbClr val="FFFF00"/>
                </a:solidFill>
              </a:rPr>
              <a:t>8:54-61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8:59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as each day requires     </a:t>
            </a:r>
          </a:p>
          <a:p>
            <a:r>
              <a:rPr lang="en-US" sz="3200" dirty="0" smtClean="0"/>
              <a:t>More literally, </a:t>
            </a:r>
            <a:r>
              <a:rPr lang="en-US" sz="3200" dirty="0" smtClean="0">
                <a:solidFill>
                  <a:srgbClr val="00B0F0"/>
                </a:solidFill>
              </a:rPr>
              <a:t>“a matter (or thing) of a day in its day”</a:t>
            </a:r>
          </a:p>
        </p:txBody>
      </p:sp>
    </p:spTree>
    <p:extLst>
      <p:ext uri="{BB962C8B-B14F-4D97-AF65-F5344CB8AC3E}">
        <p14:creationId xmlns:p14="http://schemas.microsoft.com/office/powerpoint/2010/main" val="2895939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 Blesses the People     </a:t>
            </a:r>
            <a:r>
              <a:rPr lang="en-US" dirty="0" smtClean="0">
                <a:solidFill>
                  <a:srgbClr val="FFFF00"/>
                </a:solidFill>
              </a:rPr>
              <a:t>8:54-61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99699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i="1" dirty="0">
                <a:solidFill>
                  <a:srgbClr val="00CC00"/>
                </a:solidFill>
              </a:rPr>
              <a:t>As we stand on the hill-top in the morning and look across the valley of the coming day, its scenes are too closely veiled in heavy-hanging mists for us to specify all our requests. </a:t>
            </a:r>
            <a:r>
              <a:rPr lang="en-US" sz="3200" i="1" dirty="0" smtClean="0">
                <a:solidFill>
                  <a:srgbClr val="00CC00"/>
                </a:solidFill>
              </a:rPr>
              <a:t>… God </a:t>
            </a:r>
            <a:r>
              <a:rPr lang="en-US" sz="3200" i="1" dirty="0">
                <a:solidFill>
                  <a:srgbClr val="00CC00"/>
                </a:solidFill>
              </a:rPr>
              <a:t>will suit his help to each requirement. As the moment arrives “the thing” will be there</a:t>
            </a:r>
            <a:r>
              <a:rPr lang="en-US" sz="3200" i="1" dirty="0" smtClean="0">
                <a:solidFill>
                  <a:srgbClr val="00CC00"/>
                </a:solidFill>
              </a:rPr>
              <a:t>.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F. B. Meyer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97" y="1690688"/>
            <a:ext cx="3518603" cy="425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58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Solomon Blesses the People     </a:t>
            </a:r>
            <a:r>
              <a:rPr lang="en-US" dirty="0">
                <a:solidFill>
                  <a:srgbClr val="FFFF00"/>
                </a:solidFill>
              </a:rPr>
              <a:t>8:54-61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8:59</a:t>
            </a:r>
            <a:r>
              <a:rPr lang="en-US" sz="3200" dirty="0" smtClean="0"/>
              <a:t>     Jesus taught us to pray, </a:t>
            </a:r>
            <a:r>
              <a:rPr lang="en-US" sz="3200" dirty="0" smtClean="0">
                <a:solidFill>
                  <a:srgbClr val="00B0F0"/>
                </a:solidFill>
              </a:rPr>
              <a:t>“Give us this day our daily bread.”</a:t>
            </a:r>
          </a:p>
          <a:p>
            <a:r>
              <a:rPr lang="en-US" sz="3200" dirty="0" smtClean="0"/>
              <a:t>We can trust our Father to meet our needs as needs arise.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52972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Solomon Blesses the People     </a:t>
            </a:r>
            <a:r>
              <a:rPr lang="en-US" dirty="0">
                <a:solidFill>
                  <a:srgbClr val="FFFF00"/>
                </a:solidFill>
              </a:rPr>
              <a:t>8:54-61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8:60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that all the peoples of the earth may know that the </a:t>
            </a:r>
            <a:r>
              <a:rPr lang="en-US" sz="3200" cap="small" dirty="0" smtClean="0">
                <a:solidFill>
                  <a:srgbClr val="00B0F0"/>
                </a:solidFill>
              </a:rPr>
              <a:t>Lord</a:t>
            </a:r>
            <a:r>
              <a:rPr lang="en-US" sz="3200" dirty="0" smtClean="0">
                <a:solidFill>
                  <a:srgbClr val="00B0F0"/>
                </a:solidFill>
              </a:rPr>
              <a:t> is God; there is no other.</a:t>
            </a:r>
            <a:endParaRPr lang="en-US" sz="3200" dirty="0" smtClean="0">
              <a:solidFill>
                <a:srgbClr val="00B0F0"/>
              </a:solidFill>
            </a:endParaRPr>
          </a:p>
          <a:p>
            <a:r>
              <a:rPr lang="en-US" sz="3200" dirty="0" smtClean="0"/>
              <a:t>Solomon is prayer this nearly 1000 years before Jesus.</a:t>
            </a:r>
          </a:p>
          <a:p>
            <a:r>
              <a:rPr lang="en-US" sz="3200" dirty="0" smtClean="0"/>
              <a:t>He still saw that </a:t>
            </a:r>
            <a:r>
              <a:rPr lang="en-US" sz="3200" dirty="0"/>
              <a:t>the </a:t>
            </a:r>
            <a:r>
              <a:rPr lang="en-US" sz="3200" cap="small" dirty="0"/>
              <a:t>Lord</a:t>
            </a:r>
            <a:r>
              <a:rPr lang="en-US" sz="3200" dirty="0"/>
              <a:t> </a:t>
            </a:r>
            <a:r>
              <a:rPr lang="en-US" sz="3200" dirty="0" smtClean="0"/>
              <a:t>was no local or tribal deity.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79728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Sacrifices and a Feast     </a:t>
            </a:r>
            <a:r>
              <a:rPr lang="en-US" dirty="0" smtClean="0">
                <a:solidFill>
                  <a:srgbClr val="FFFF00"/>
                </a:solidFill>
              </a:rPr>
              <a:t>8:62-66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6256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Sacrifices and a Feast     </a:t>
            </a:r>
            <a:r>
              <a:rPr lang="en-US" dirty="0" smtClean="0">
                <a:solidFill>
                  <a:srgbClr val="FFFF00"/>
                </a:solidFill>
              </a:rPr>
              <a:t>8:62-66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8:66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they … went to their homes joyful and glad of heart for all the goodness that the Lord had shown</a:t>
            </a:r>
          </a:p>
          <a:p>
            <a:r>
              <a:rPr lang="en-US" sz="3200" dirty="0" smtClean="0"/>
              <a:t>The people had come from many miles, but their worship continued all the way home.</a:t>
            </a:r>
          </a:p>
        </p:txBody>
      </p:sp>
    </p:spTree>
    <p:extLst>
      <p:ext uri="{BB962C8B-B14F-4D97-AF65-F5344CB8AC3E}">
        <p14:creationId xmlns:p14="http://schemas.microsoft.com/office/powerpoint/2010/main" val="1422500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Sacrifices and a Feast     </a:t>
            </a:r>
            <a:r>
              <a:rPr lang="en-US" dirty="0" smtClean="0">
                <a:solidFill>
                  <a:srgbClr val="FFFF00"/>
                </a:solidFill>
              </a:rPr>
              <a:t>8:62-66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8:66</a:t>
            </a:r>
            <a:r>
              <a:rPr lang="en-US" sz="3200" dirty="0" smtClean="0"/>
              <a:t>     When our worship is over, let’s make it a point to continue in an attitude of thankfulness and joy.  </a:t>
            </a:r>
          </a:p>
          <a:p>
            <a:r>
              <a:rPr lang="en-US" sz="3200" dirty="0" smtClean="0"/>
              <a:t>Let the feast continue beyond our gathering together.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0376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54410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8025" y="1825625"/>
            <a:ext cx="4295774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Temple Mount is presently occupied by the Dome of the Rock Mosque.</a:t>
            </a:r>
          </a:p>
          <a:p>
            <a:r>
              <a:rPr lang="en-US" sz="3200" dirty="0" smtClean="0"/>
              <a:t>There is a movement among very orthodox Jews to build a new Temple.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5594"/>
            <a:ext cx="5994517" cy="460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21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8025" y="1825625"/>
            <a:ext cx="4295774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books of Daniel and Revelation indicate that a </a:t>
            </a:r>
            <a:r>
              <a:rPr lang="en-US" sz="3200" dirty="0"/>
              <a:t>T</a:t>
            </a:r>
            <a:r>
              <a:rPr lang="en-US" sz="3200" dirty="0" smtClean="0"/>
              <a:t>emple needs to be rebuilt.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hese books speak of a Temple complete with sacrifices in the end times.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5594"/>
            <a:ext cx="5994517" cy="460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37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199" y="1825625"/>
            <a:ext cx="4038599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compromise solution might work.</a:t>
            </a:r>
          </a:p>
          <a:p>
            <a:r>
              <a:rPr lang="en-US" sz="3200" dirty="0" smtClean="0"/>
              <a:t>There is plenty of room on the top of the hill for both </a:t>
            </a:r>
            <a:r>
              <a:rPr lang="en-US" sz="3200" dirty="0"/>
              <a:t>a</a:t>
            </a:r>
            <a:r>
              <a:rPr lang="en-US" sz="3200" dirty="0" smtClean="0"/>
              <a:t> Temple and the Dome of the Rock.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6476999" cy="46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28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the eternal New Jerusalem there will not be a Temple.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Revelation </a:t>
            </a:r>
            <a:r>
              <a:rPr lang="en-US" sz="3200" dirty="0" smtClean="0">
                <a:solidFill>
                  <a:srgbClr val="FFFF00"/>
                </a:solidFill>
              </a:rPr>
              <a:t>21:22-23</a:t>
            </a:r>
            <a:r>
              <a:rPr lang="en-US" sz="3200" dirty="0" smtClean="0"/>
              <a:t>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913344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Jesus referred to his body as a temple that he would raise up in three days.</a:t>
            </a:r>
            <a:endParaRPr lang="en-US" sz="3200" dirty="0" smtClean="0"/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John 2:18-22</a:t>
            </a:r>
            <a:endParaRPr lang="en-US" sz="32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59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At the present time, we Christians are the dwelling place of God here on earth.  </a:t>
            </a:r>
            <a:endParaRPr lang="en-US" sz="3200" dirty="0" smtClean="0"/>
          </a:p>
          <a:p>
            <a:r>
              <a:rPr lang="en-US" sz="3200" dirty="0" smtClean="0"/>
              <a:t>Our </a:t>
            </a:r>
            <a:r>
              <a:rPr lang="en-US" sz="3200" dirty="0"/>
              <a:t>temple needs to be dedicated </a:t>
            </a:r>
            <a:r>
              <a:rPr lang="en-US" sz="3200" dirty="0" smtClean="0"/>
              <a:t>to him.</a:t>
            </a:r>
            <a:endParaRPr lang="en-US" sz="3200" dirty="0"/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1 Corinthians 6:19-20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2 Corinthians 6:16</a:t>
            </a:r>
          </a:p>
        </p:txBody>
      </p:sp>
    </p:spTree>
    <p:extLst>
      <p:ext uri="{BB962C8B-B14F-4D97-AF65-F5344CB8AC3E}">
        <p14:creationId xmlns:p14="http://schemas.microsoft.com/office/powerpoint/2010/main" val="1121375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Dedicating the Temple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Just as Solomon’s Temple was filled with the glory of God, we need to be filled with the Holy Spirit.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Ephesians </a:t>
            </a:r>
            <a:r>
              <a:rPr lang="en-US" sz="3200" dirty="0" smtClean="0">
                <a:solidFill>
                  <a:srgbClr val="FFFF00"/>
                </a:solidFill>
              </a:rPr>
              <a:t>5:15-21</a:t>
            </a:r>
          </a:p>
          <a:p>
            <a:r>
              <a:rPr lang="en-US" sz="3200" dirty="0" smtClean="0"/>
              <a:t>Let’s close by praying for that continual filling.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1631450"/>
      </p:ext>
    </p:extLst>
  </p:cSld>
  <p:clrMapOvr>
    <a:masterClrMapping/>
  </p:clrMapOvr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Sunday Morning</Template>
  <TotalTime>710</TotalTime>
  <Words>1142</Words>
  <Application>Microsoft Office PowerPoint</Application>
  <PresentationFormat>Widescreen</PresentationFormat>
  <Paragraphs>110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Sunday Morning</vt:lpstr>
      <vt:lpstr>Dedicating the Temple</vt:lpstr>
      <vt:lpstr>Dedicating the Temple     Introduction</vt:lpstr>
      <vt:lpstr>Dedicating the Temple     Introduction</vt:lpstr>
      <vt:lpstr>Dedicating the Temple     Introduction</vt:lpstr>
      <vt:lpstr>Dedicating the Temple     Introduction</vt:lpstr>
      <vt:lpstr>Dedicating the Temple     Introduction</vt:lpstr>
      <vt:lpstr>Bringing In the Ark     8:1-11</vt:lpstr>
      <vt:lpstr>PowerPoint Presentation</vt:lpstr>
      <vt:lpstr>Bringing In the Ark     8:1-11</vt:lpstr>
      <vt:lpstr>Bringing In the Ark     8:1-11</vt:lpstr>
      <vt:lpstr>Bringing In the Ark     8:1-11</vt:lpstr>
      <vt:lpstr>Bringing In the Ark     8:1-11</vt:lpstr>
      <vt:lpstr>Solomon Blesses the Lord     8:12-21</vt:lpstr>
      <vt:lpstr>Solomon’s Prayer     8:22-53</vt:lpstr>
      <vt:lpstr>Solomon’s Prayer     8:22-53</vt:lpstr>
      <vt:lpstr>Solomon’s Prayer     8:22-53</vt:lpstr>
      <vt:lpstr>Solomon’s Prayer     8:22-53</vt:lpstr>
      <vt:lpstr>Solomon’s Prayer     8:22-53</vt:lpstr>
      <vt:lpstr>Solomon’s Prayer     8:22-53</vt:lpstr>
      <vt:lpstr>Solomon Blesses the People     8:54-61</vt:lpstr>
      <vt:lpstr>Solomon Blesses the People     8:54-61</vt:lpstr>
      <vt:lpstr>Solomon Blesses the People     8:54-61</vt:lpstr>
      <vt:lpstr>Solomon Blesses the People     8:54-61</vt:lpstr>
      <vt:lpstr>Solomon Blesses the People     8:54-61</vt:lpstr>
      <vt:lpstr>Sacrifices and a Feast     8:62-66</vt:lpstr>
      <vt:lpstr>Sacrifices and a Feast     8:62-66</vt:lpstr>
      <vt:lpstr>Sacrifices and a Feast     8:62-66</vt:lpstr>
      <vt:lpstr>Dedicating the Temple     Conclusions</vt:lpstr>
      <vt:lpstr>Dedicating the Temple     Conclusions</vt:lpstr>
      <vt:lpstr>Dedicating the Temple     Conclusions</vt:lpstr>
      <vt:lpstr>Dedicating the Temple     Conclusions</vt:lpstr>
      <vt:lpstr>Dedicating the Temple     Conclusions</vt:lpstr>
      <vt:lpstr>Dedicating the Temple     Conclusions</vt:lpstr>
      <vt:lpstr>Dedicating the Temple     Conclusions</vt:lpstr>
      <vt:lpstr>Dedicating the Temple     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Dedicating the Temple</dc:title>
  <dc:creator>David Kosobucki</dc:creator>
  <cp:lastModifiedBy>David Kosobucki</cp:lastModifiedBy>
  <cp:revision>45</cp:revision>
  <dcterms:created xsi:type="dcterms:W3CDTF">2014-10-31T16:45:04Z</dcterms:created>
  <dcterms:modified xsi:type="dcterms:W3CDTF">2014-11-02T12:42:21Z</dcterms:modified>
</cp:coreProperties>
</file>