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91" r:id="rId4"/>
    <p:sldId id="275" r:id="rId5"/>
    <p:sldId id="292" r:id="rId6"/>
    <p:sldId id="293" r:id="rId7"/>
    <p:sldId id="294" r:id="rId8"/>
    <p:sldId id="258" r:id="rId9"/>
    <p:sldId id="279" r:id="rId10"/>
    <p:sldId id="278" r:id="rId11"/>
    <p:sldId id="259" r:id="rId12"/>
    <p:sldId id="280" r:id="rId13"/>
    <p:sldId id="281" r:id="rId14"/>
    <p:sldId id="282" r:id="rId15"/>
    <p:sldId id="283" r:id="rId16"/>
    <p:sldId id="260" r:id="rId17"/>
    <p:sldId id="261" r:id="rId18"/>
    <p:sldId id="262" r:id="rId19"/>
    <p:sldId id="276" r:id="rId20"/>
    <p:sldId id="277" r:id="rId21"/>
    <p:sldId id="265" r:id="rId22"/>
    <p:sldId id="264" r:id="rId23"/>
    <p:sldId id="284" r:id="rId24"/>
    <p:sldId id="285" r:id="rId25"/>
    <p:sldId id="267" r:id="rId26"/>
    <p:sldId id="268" r:id="rId27"/>
    <p:sldId id="269" r:id="rId28"/>
    <p:sldId id="270" r:id="rId29"/>
    <p:sldId id="287" r:id="rId30"/>
    <p:sldId id="296" r:id="rId31"/>
    <p:sldId id="297" r:id="rId32"/>
    <p:sldId id="271" r:id="rId33"/>
    <p:sldId id="298" r:id="rId34"/>
    <p:sldId id="288" r:id="rId35"/>
    <p:sldId id="289" r:id="rId36"/>
    <p:sldId id="290" r:id="rId37"/>
    <p:sldId id="295" r:id="rId38"/>
    <p:sldId id="27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434" autoAdjust="0"/>
  </p:normalViewPr>
  <p:slideViewPr>
    <p:cSldViewPr snapToGrid="0">
      <p:cViewPr varScale="1">
        <p:scale>
          <a:sx n="67" d="100"/>
          <a:sy n="67" d="100"/>
        </p:scale>
        <p:origin x="756" y="60"/>
      </p:cViewPr>
      <p:guideLst/>
    </p:cSldViewPr>
  </p:slideViewPr>
  <p:outlineViewPr>
    <p:cViewPr>
      <p:scale>
        <a:sx n="33" d="100"/>
        <a:sy n="33" d="100"/>
      </p:scale>
      <p:origin x="0" y="-164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78761D-8696-42AF-978C-2B76015BA734}" type="datetimeFigureOut">
              <a:rPr lang="en-US" smtClean="0"/>
              <a:t>10/26/2014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1021035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8761D-8696-42AF-978C-2B76015BA734}" type="datetimeFigureOut">
              <a:rPr lang="en-US" smtClean="0"/>
              <a:t>10/26/2014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3182335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8761D-8696-42AF-978C-2B76015BA734}" type="datetimeFigureOut">
              <a:rPr lang="en-US" smtClean="0"/>
              <a:t>10/26/2014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1767101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78761D-8696-42AF-978C-2B76015BA734}" type="datetimeFigureOut">
              <a:rPr lang="en-US" smtClean="0"/>
              <a:t>10/26/2014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67886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78761D-8696-42AF-978C-2B76015BA734}" type="datetimeFigureOut">
              <a:rPr lang="en-US" smtClean="0"/>
              <a:t>10/26/2014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4247738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78761D-8696-42AF-978C-2B76015BA734}" type="datetimeFigureOut">
              <a:rPr lang="en-US" smtClean="0"/>
              <a:t>10/26/2014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125220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8761D-8696-42AF-978C-2B76015BA734}" type="datetimeFigureOut">
              <a:rPr lang="en-US" smtClean="0"/>
              <a:t>10/26/2014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3498881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8761D-8696-42AF-978C-2B76015BA734}" type="datetimeFigureOut">
              <a:rPr lang="en-US" smtClean="0"/>
              <a:t>10/26/2014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2092907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8761D-8696-42AF-978C-2B76015BA734}" type="datetimeFigureOut">
              <a:rPr lang="en-US" smtClean="0"/>
              <a:t>10/26/2014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123441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8761D-8696-42AF-978C-2B76015BA734}" type="datetimeFigureOut">
              <a:rPr lang="en-US" smtClean="0"/>
              <a:t>10/26/2014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3639605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8761D-8696-42AF-978C-2B76015BA734}" type="datetimeFigureOut">
              <a:rPr lang="en-US" smtClean="0"/>
              <a:t>10/26/2014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DF00C-D34F-4EBA-8116-7EB3DBE253D1}" type="slidenum">
              <a:rPr lang="en-US" smtClean="0"/>
              <a:t>‹#›</a:t>
            </a:fld>
            <a:endParaRPr lang="en-US"/>
          </a:p>
        </p:txBody>
      </p:sp>
    </p:spTree>
    <p:extLst>
      <p:ext uri="{BB962C8B-B14F-4D97-AF65-F5344CB8AC3E}">
        <p14:creationId xmlns:p14="http://schemas.microsoft.com/office/powerpoint/2010/main" val="9114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78761D-8696-42AF-978C-2B76015BA734}" type="datetimeFigureOut">
              <a:rPr lang="en-US" smtClean="0"/>
              <a:t>10/26/2014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DF00C-D34F-4EBA-8116-7EB3DBE253D1}" type="slidenum">
              <a:rPr lang="en-US" smtClean="0"/>
              <a:t>‹#›</a:t>
            </a:fld>
            <a:endParaRPr lang="en-US"/>
          </a:p>
        </p:txBody>
      </p:sp>
    </p:spTree>
    <p:extLst>
      <p:ext uri="{BB962C8B-B14F-4D97-AF65-F5344CB8AC3E}">
        <p14:creationId xmlns:p14="http://schemas.microsoft.com/office/powerpoint/2010/main" val="32814235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Wisdom of Solomon</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1 Kings 3-4</a:t>
            </a:r>
            <a:endParaRPr lang="en-US" sz="3200" dirty="0">
              <a:solidFill>
                <a:srgbClr val="FFFF00"/>
              </a:solidFill>
            </a:endParaRPr>
          </a:p>
        </p:txBody>
      </p:sp>
    </p:spTree>
    <p:extLst>
      <p:ext uri="{BB962C8B-B14F-4D97-AF65-F5344CB8AC3E}">
        <p14:creationId xmlns:p14="http://schemas.microsoft.com/office/powerpoint/2010/main" val="3994414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683805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Before we start, think of at least three areas in which:</a:t>
            </a:r>
          </a:p>
        </p:txBody>
      </p:sp>
    </p:spTree>
    <p:extLst>
      <p:ext uri="{BB962C8B-B14F-4D97-AF65-F5344CB8AC3E}">
        <p14:creationId xmlns:p14="http://schemas.microsoft.com/office/powerpoint/2010/main" val="2947165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Before we start, think of at least three areas in which:</a:t>
            </a:r>
          </a:p>
          <a:p>
            <a:pPr lvl="1"/>
            <a:r>
              <a:rPr lang="en-US" sz="3200" dirty="0"/>
              <a:t>Your knowledge seems inadequate.</a:t>
            </a:r>
          </a:p>
        </p:txBody>
      </p:sp>
    </p:spTree>
    <p:extLst>
      <p:ext uri="{BB962C8B-B14F-4D97-AF65-F5344CB8AC3E}">
        <p14:creationId xmlns:p14="http://schemas.microsoft.com/office/powerpoint/2010/main" val="230769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Before we start, think of at least three areas in which:</a:t>
            </a:r>
          </a:p>
          <a:p>
            <a:pPr lvl="1"/>
            <a:r>
              <a:rPr lang="en-US" sz="3200" dirty="0"/>
              <a:t>Your knowledge seems inadequate.</a:t>
            </a:r>
          </a:p>
          <a:p>
            <a:pPr lvl="1"/>
            <a:r>
              <a:rPr lang="en-US" sz="3200" dirty="0" smtClean="0"/>
              <a:t>Your responsibilities are larger than your abilities.</a:t>
            </a:r>
          </a:p>
        </p:txBody>
      </p:sp>
    </p:spTree>
    <p:extLst>
      <p:ext uri="{BB962C8B-B14F-4D97-AF65-F5344CB8AC3E}">
        <p14:creationId xmlns:p14="http://schemas.microsoft.com/office/powerpoint/2010/main" val="34204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Before we start, think of at least three areas in which:</a:t>
            </a:r>
          </a:p>
          <a:p>
            <a:pPr lvl="1"/>
            <a:r>
              <a:rPr lang="en-US" sz="3200" dirty="0"/>
              <a:t>Your knowledge seems inadequate.</a:t>
            </a:r>
          </a:p>
          <a:p>
            <a:pPr lvl="1"/>
            <a:r>
              <a:rPr lang="en-US" sz="3200" dirty="0" smtClean="0"/>
              <a:t>Your responsibilities are larger than your abilities.</a:t>
            </a:r>
          </a:p>
          <a:p>
            <a:pPr lvl="1"/>
            <a:r>
              <a:rPr lang="en-US" sz="3200" dirty="0" smtClean="0"/>
              <a:t>Other people depend on you and it’s not at all clear that giving it your best is going to be enough.</a:t>
            </a:r>
            <a:endParaRPr lang="en-US" sz="3200" dirty="0"/>
          </a:p>
        </p:txBody>
      </p:sp>
    </p:spTree>
    <p:extLst>
      <p:ext uri="{BB962C8B-B14F-4D97-AF65-F5344CB8AC3E}">
        <p14:creationId xmlns:p14="http://schemas.microsoft.com/office/powerpoint/2010/main" val="631337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Solomon was relatively young when he took over the throne from his father David.</a:t>
            </a:r>
          </a:p>
          <a:p>
            <a:r>
              <a:rPr lang="en-US" sz="3200" dirty="0" smtClean="0"/>
              <a:t>He wasn’t sure he could handle the job.</a:t>
            </a:r>
          </a:p>
          <a:p>
            <a:r>
              <a:rPr lang="en-US" sz="3200" dirty="0" smtClean="0"/>
              <a:t>These chapters show us how he grew into his role.</a:t>
            </a:r>
            <a:endParaRPr lang="en-US" sz="3200" dirty="0"/>
          </a:p>
        </p:txBody>
      </p:sp>
    </p:spTree>
    <p:extLst>
      <p:ext uri="{BB962C8B-B14F-4D97-AF65-F5344CB8AC3E}">
        <p14:creationId xmlns:p14="http://schemas.microsoft.com/office/powerpoint/2010/main" val="2821235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Marriage     </a:t>
            </a:r>
            <a:r>
              <a:rPr lang="en-US" dirty="0" smtClean="0">
                <a:solidFill>
                  <a:srgbClr val="FFFF00"/>
                </a:solidFill>
              </a:rPr>
              <a:t>3:1</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145928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Marriage     </a:t>
            </a:r>
            <a:r>
              <a:rPr lang="en-US" dirty="0" smtClean="0">
                <a:solidFill>
                  <a:srgbClr val="FFFF00"/>
                </a:solidFill>
              </a:rPr>
              <a:t>3:1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A purely political marriage.</a:t>
            </a:r>
          </a:p>
          <a:p>
            <a:r>
              <a:rPr lang="en-US" sz="3200" dirty="0" smtClean="0"/>
              <a:t>Normal for kings. Not a great precedent for Solomon.</a:t>
            </a:r>
          </a:p>
          <a:p>
            <a:r>
              <a:rPr lang="en-US" sz="3200" dirty="0" smtClean="0"/>
              <a:t>The gods of his foreign wives eventually led to his downfall.</a:t>
            </a:r>
            <a:endParaRPr lang="en-US" sz="3200" dirty="0"/>
          </a:p>
        </p:txBody>
      </p:sp>
    </p:spTree>
    <p:extLst>
      <p:ext uri="{BB962C8B-B14F-4D97-AF65-F5344CB8AC3E}">
        <p14:creationId xmlns:p14="http://schemas.microsoft.com/office/powerpoint/2010/main" val="2432656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Prayer     </a:t>
            </a:r>
            <a:r>
              <a:rPr lang="en-US" dirty="0" smtClean="0">
                <a:solidFill>
                  <a:srgbClr val="FFFF00"/>
                </a:solidFill>
              </a:rPr>
              <a:t>3:2-9</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553597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Prayer     </a:t>
            </a:r>
            <a:r>
              <a:rPr lang="en-US" dirty="0" smtClean="0">
                <a:solidFill>
                  <a:srgbClr val="FFFF00"/>
                </a:solidFill>
              </a:rPr>
              <a:t>3:2-9</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3:2-3</a:t>
            </a:r>
            <a:r>
              <a:rPr lang="en-US" sz="3200" dirty="0" smtClean="0">
                <a:solidFill>
                  <a:srgbClr val="00B0F0"/>
                </a:solidFill>
              </a:rPr>
              <a:t>     High places     </a:t>
            </a:r>
            <a:r>
              <a:rPr lang="en-US" sz="3200" dirty="0" smtClean="0"/>
              <a:t>The Canaanites formerly offered sacrifices to their gods on hilltops. </a:t>
            </a:r>
          </a:p>
          <a:p>
            <a:r>
              <a:rPr lang="en-US" sz="3200" dirty="0" smtClean="0"/>
              <a:t>The Israelites now used them to sacrifice to the Lord.</a:t>
            </a:r>
            <a:endParaRPr lang="en-US" sz="3200" dirty="0"/>
          </a:p>
        </p:txBody>
      </p:sp>
    </p:spTree>
    <p:extLst>
      <p:ext uri="{BB962C8B-B14F-4D97-AF65-F5344CB8AC3E}">
        <p14:creationId xmlns:p14="http://schemas.microsoft.com/office/powerpoint/2010/main" val="539567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Prayer     </a:t>
            </a:r>
            <a:r>
              <a:rPr lang="en-US" dirty="0" smtClean="0">
                <a:solidFill>
                  <a:srgbClr val="FFFF00"/>
                </a:solidFill>
              </a:rPr>
              <a:t>3:2-9</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3:5</a:t>
            </a:r>
            <a:r>
              <a:rPr lang="en-US" sz="3200" dirty="0" smtClean="0">
                <a:solidFill>
                  <a:srgbClr val="00B0F0"/>
                </a:solidFill>
              </a:rPr>
              <a:t>     The Lord appeared … in a dream     </a:t>
            </a:r>
          </a:p>
          <a:p>
            <a:r>
              <a:rPr lang="en-US" sz="3200" dirty="0" smtClean="0"/>
              <a:t>Does God still use dreams today?</a:t>
            </a:r>
          </a:p>
          <a:p>
            <a:r>
              <a:rPr lang="en-US" sz="3200" dirty="0" smtClean="0"/>
              <a:t>We shouldn’t rule it out.  God uses dreams in the Bible.</a:t>
            </a:r>
          </a:p>
          <a:p>
            <a:r>
              <a:rPr lang="en-US" sz="3200" dirty="0" smtClean="0"/>
              <a:t>Perhaps the key is that Solomon wasn’t looking for it of asking for it.</a:t>
            </a:r>
          </a:p>
          <a:p>
            <a:r>
              <a:rPr lang="en-US" sz="3200" dirty="0" smtClean="0"/>
              <a:t>If we insist upon God speaking to us this way, we can easily be led off track.</a:t>
            </a:r>
            <a:endParaRPr lang="en-US" sz="3200" dirty="0"/>
          </a:p>
        </p:txBody>
      </p:sp>
    </p:spTree>
    <p:extLst>
      <p:ext uri="{BB962C8B-B14F-4D97-AF65-F5344CB8AC3E}">
        <p14:creationId xmlns:p14="http://schemas.microsoft.com/office/powerpoint/2010/main" val="1962338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Prayer     </a:t>
            </a:r>
            <a:r>
              <a:rPr lang="en-US" dirty="0" smtClean="0">
                <a:solidFill>
                  <a:srgbClr val="FFFF00"/>
                </a:solidFill>
              </a:rPr>
              <a:t>3:2-9</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3:7   </a:t>
            </a:r>
            <a:r>
              <a:rPr lang="en-US" sz="3200" dirty="0" smtClean="0"/>
              <a:t>  </a:t>
            </a:r>
            <a:r>
              <a:rPr lang="en-US" sz="3200" dirty="0" smtClean="0">
                <a:solidFill>
                  <a:srgbClr val="00B0F0"/>
                </a:solidFill>
              </a:rPr>
              <a:t>a little child     </a:t>
            </a:r>
            <a:r>
              <a:rPr lang="en-US" sz="3200" dirty="0" smtClean="0"/>
              <a:t>Solomon was a young man, but not a child in the literal sense.  Possibly in his 20s.</a:t>
            </a:r>
          </a:p>
          <a:p>
            <a:r>
              <a:rPr lang="en-US" sz="3200" dirty="0" smtClean="0"/>
              <a:t>Dream or not, Solomon’s request was a good one.</a:t>
            </a:r>
          </a:p>
          <a:p>
            <a:r>
              <a:rPr lang="en-US" sz="3200" dirty="0" smtClean="0"/>
              <a:t>It showed the rightness of his priorities.</a:t>
            </a:r>
          </a:p>
          <a:p>
            <a:endParaRPr lang="en-US" sz="3200" dirty="0"/>
          </a:p>
        </p:txBody>
      </p:sp>
    </p:spTree>
    <p:extLst>
      <p:ext uri="{BB962C8B-B14F-4D97-AF65-F5344CB8AC3E}">
        <p14:creationId xmlns:p14="http://schemas.microsoft.com/office/powerpoint/2010/main" val="1395125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Prayer     </a:t>
            </a:r>
            <a:r>
              <a:rPr lang="en-US" dirty="0" smtClean="0">
                <a:solidFill>
                  <a:srgbClr val="FFFF00"/>
                </a:solidFill>
              </a:rPr>
              <a:t>3:2-9</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a:solidFill>
                  <a:srgbClr val="FFFF00"/>
                </a:solidFill>
              </a:rPr>
              <a:t>3:9   </a:t>
            </a:r>
            <a:r>
              <a:rPr lang="en-US" sz="3200" dirty="0"/>
              <a:t>  </a:t>
            </a:r>
            <a:r>
              <a:rPr lang="en-US" sz="3200" dirty="0">
                <a:solidFill>
                  <a:srgbClr val="00B0F0"/>
                </a:solidFill>
              </a:rPr>
              <a:t>an understanding mind     </a:t>
            </a:r>
            <a:r>
              <a:rPr lang="en-US" sz="3200" dirty="0" smtClean="0"/>
              <a:t>Literally</a:t>
            </a:r>
            <a:r>
              <a:rPr lang="en-US" sz="3200" dirty="0"/>
              <a:t>, </a:t>
            </a:r>
            <a:r>
              <a:rPr lang="en-US" sz="3200" dirty="0">
                <a:solidFill>
                  <a:srgbClr val="00B0F0"/>
                </a:solidFill>
              </a:rPr>
              <a:t>“a hearing heart”</a:t>
            </a:r>
          </a:p>
          <a:p>
            <a:r>
              <a:rPr lang="en-US" sz="3200" dirty="0" smtClean="0"/>
              <a:t>Hearing, especially in the Old Testament, is characterized by obedience.</a:t>
            </a:r>
            <a:endParaRPr lang="en-US" sz="3200" dirty="0"/>
          </a:p>
        </p:txBody>
      </p:sp>
    </p:spTree>
    <p:extLst>
      <p:ext uri="{BB962C8B-B14F-4D97-AF65-F5344CB8AC3E}">
        <p14:creationId xmlns:p14="http://schemas.microsoft.com/office/powerpoint/2010/main" val="2792363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Prayer     </a:t>
            </a:r>
            <a:r>
              <a:rPr lang="en-US" dirty="0" smtClean="0">
                <a:solidFill>
                  <a:srgbClr val="FFFF00"/>
                </a:solidFill>
              </a:rPr>
              <a:t>3:2-9</a:t>
            </a:r>
            <a:endParaRPr lang="en-US" dirty="0">
              <a:solidFill>
                <a:srgbClr val="FFFF00"/>
              </a:solidFill>
            </a:endParaRPr>
          </a:p>
        </p:txBody>
      </p:sp>
      <p:sp>
        <p:nvSpPr>
          <p:cNvPr id="3" name="Content Placeholder 2"/>
          <p:cNvSpPr>
            <a:spLocks noGrp="1"/>
          </p:cNvSpPr>
          <p:nvPr>
            <p:ph idx="1"/>
          </p:nvPr>
        </p:nvSpPr>
        <p:spPr>
          <a:xfrm>
            <a:off x="4395787" y="1609726"/>
            <a:ext cx="6805613" cy="4351338"/>
          </a:xfrm>
        </p:spPr>
        <p:txBody>
          <a:bodyPr>
            <a:normAutofit/>
          </a:bodyPr>
          <a:lstStyle/>
          <a:p>
            <a:pPr marL="0" indent="0">
              <a:buNone/>
            </a:pPr>
            <a:r>
              <a:rPr lang="en-US" sz="3200" i="1" dirty="0">
                <a:solidFill>
                  <a:srgbClr val="00CC00"/>
                </a:solidFill>
              </a:rPr>
              <a:t>When the Lord speaks to us, it’s not that we might study and pass judgment on what He said, but that we might obey it. An understanding heart has insight and exercises </a:t>
            </a:r>
            <a:r>
              <a:rPr lang="en-US" sz="3200" i="1" dirty="0" smtClean="0">
                <a:solidFill>
                  <a:srgbClr val="00CC00"/>
                </a:solidFill>
              </a:rPr>
              <a:t>discernment</a:t>
            </a:r>
            <a:r>
              <a:rPr lang="en-US" sz="3200" i="1" dirty="0">
                <a:solidFill>
                  <a:srgbClr val="00CC00"/>
                </a:solidFill>
              </a:rPr>
              <a:t> </a:t>
            </a:r>
            <a:r>
              <a:rPr lang="en-US" sz="3200" i="1" dirty="0" smtClean="0">
                <a:solidFill>
                  <a:srgbClr val="00CC00"/>
                </a:solidFill>
              </a:rPr>
              <a:t>… It </a:t>
            </a:r>
            <a:r>
              <a:rPr lang="en-US" sz="3200" i="1" dirty="0">
                <a:solidFill>
                  <a:srgbClr val="00CC00"/>
                </a:solidFill>
              </a:rPr>
              <a:t>knows what is real and what is artificial, what is temporal and what is eternal</a:t>
            </a:r>
            <a:r>
              <a:rPr lang="en-US" sz="3200" i="1" dirty="0" smtClean="0">
                <a:solidFill>
                  <a:srgbClr val="00CC00"/>
                </a:solidFill>
              </a:rPr>
              <a:t>.</a:t>
            </a:r>
          </a:p>
          <a:p>
            <a:pPr marL="0" indent="0" algn="r">
              <a:buNone/>
            </a:pPr>
            <a:r>
              <a:rPr lang="en-US" sz="3200" i="1" dirty="0" smtClean="0">
                <a:solidFill>
                  <a:srgbClr val="00CC00"/>
                </a:solidFill>
              </a:rPr>
              <a:t>– Warren </a:t>
            </a:r>
            <a:r>
              <a:rPr lang="en-US" sz="3200" i="1" dirty="0" err="1" smtClean="0">
                <a:solidFill>
                  <a:srgbClr val="00CC00"/>
                </a:solidFill>
              </a:rPr>
              <a:t>Wiersbe</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787" y="1609726"/>
            <a:ext cx="3365500" cy="4025900"/>
          </a:xfrm>
          <a:prstGeom prst="rect">
            <a:avLst/>
          </a:prstGeom>
        </p:spPr>
      </p:pic>
    </p:spTree>
    <p:extLst>
      <p:ext uri="{BB962C8B-B14F-4D97-AF65-F5344CB8AC3E}">
        <p14:creationId xmlns:p14="http://schemas.microsoft.com/office/powerpoint/2010/main" val="37122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God’s Answer     </a:t>
            </a:r>
            <a:r>
              <a:rPr lang="en-US" dirty="0" smtClean="0">
                <a:solidFill>
                  <a:srgbClr val="FFFF00"/>
                </a:solidFill>
              </a:rPr>
              <a:t>3:10-15</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434291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God’s Answer     </a:t>
            </a:r>
            <a:r>
              <a:rPr lang="en-US" dirty="0" smtClean="0">
                <a:solidFill>
                  <a:srgbClr val="FFFF00"/>
                </a:solidFill>
              </a:rPr>
              <a:t>3:10-15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God’s answer to Solomon is a perfect example of what Jesus said in the Sermon on the Mount.</a:t>
            </a:r>
          </a:p>
          <a:p>
            <a:pPr lvl="1"/>
            <a:r>
              <a:rPr lang="en-US" sz="3200" dirty="0" smtClean="0"/>
              <a:t>See </a:t>
            </a:r>
            <a:r>
              <a:rPr lang="en-US" sz="3200" dirty="0" smtClean="0">
                <a:solidFill>
                  <a:srgbClr val="FFFF00"/>
                </a:solidFill>
              </a:rPr>
              <a:t>Matthew 6:31-33</a:t>
            </a:r>
            <a:endParaRPr lang="en-US" sz="3200" dirty="0">
              <a:solidFill>
                <a:srgbClr val="FFFF00"/>
              </a:solidFill>
            </a:endParaRPr>
          </a:p>
        </p:txBody>
      </p:sp>
    </p:spTree>
    <p:extLst>
      <p:ext uri="{BB962C8B-B14F-4D97-AF65-F5344CB8AC3E}">
        <p14:creationId xmlns:p14="http://schemas.microsoft.com/office/powerpoint/2010/main" val="1244195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Wisdom as Discernment     </a:t>
            </a:r>
            <a:r>
              <a:rPr lang="en-US" dirty="0">
                <a:solidFill>
                  <a:srgbClr val="FFFF00"/>
                </a:solidFill>
              </a:rPr>
              <a:t>3:16-28</a:t>
            </a: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364484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Wisdom as Discernment     </a:t>
            </a:r>
            <a:r>
              <a:rPr lang="en-US" dirty="0">
                <a:solidFill>
                  <a:srgbClr val="FFFF00"/>
                </a:solidFill>
              </a:rPr>
              <a:t>3:16-28</a:t>
            </a:r>
            <a:endParaRPr lang="en-US" dirty="0">
              <a:solidFill>
                <a:srgbClr val="00B0F0"/>
              </a:solidFill>
            </a:endParaRPr>
          </a:p>
        </p:txBody>
      </p:sp>
      <p:sp>
        <p:nvSpPr>
          <p:cNvPr id="3" name="Content Placeholder 2"/>
          <p:cNvSpPr>
            <a:spLocks noGrp="1"/>
          </p:cNvSpPr>
          <p:nvPr>
            <p:ph idx="1"/>
          </p:nvPr>
        </p:nvSpPr>
        <p:spPr>
          <a:xfrm>
            <a:off x="838200" y="1825625"/>
            <a:ext cx="7491413" cy="4351338"/>
          </a:xfrm>
        </p:spPr>
        <p:txBody>
          <a:bodyPr>
            <a:normAutofit/>
          </a:bodyPr>
          <a:lstStyle/>
          <a:p>
            <a:pPr marL="0" indent="0">
              <a:buNone/>
            </a:pPr>
            <a:r>
              <a:rPr lang="en-US" sz="3200" dirty="0" smtClean="0"/>
              <a:t>Musa </a:t>
            </a:r>
            <a:r>
              <a:rPr lang="en-US" sz="3200" dirty="0" err="1"/>
              <a:t>Gotom</a:t>
            </a:r>
            <a:r>
              <a:rPr lang="en-US" sz="3200" dirty="0"/>
              <a:t>, </a:t>
            </a:r>
            <a:r>
              <a:rPr lang="en-US" sz="3200" dirty="0" smtClean="0"/>
              <a:t>of the Theological </a:t>
            </a:r>
            <a:r>
              <a:rPr lang="en-US" sz="3200" dirty="0"/>
              <a:t>College of Northern </a:t>
            </a:r>
            <a:r>
              <a:rPr lang="en-US" sz="3200" dirty="0" smtClean="0"/>
              <a:t>Nigeria comments,</a:t>
            </a:r>
            <a:endParaRPr lang="en-US" sz="3200" dirty="0"/>
          </a:p>
          <a:p>
            <a:pPr marL="0" indent="0">
              <a:buNone/>
            </a:pPr>
            <a:r>
              <a:rPr lang="en-US" sz="3200" i="1" dirty="0" smtClean="0">
                <a:solidFill>
                  <a:srgbClr val="00CC00"/>
                </a:solidFill>
              </a:rPr>
              <a:t>We </a:t>
            </a:r>
            <a:r>
              <a:rPr lang="en-US" sz="3200" i="1" dirty="0">
                <a:solidFill>
                  <a:srgbClr val="00CC00"/>
                </a:solidFill>
              </a:rPr>
              <a:t>tend to leave </a:t>
            </a:r>
            <a:r>
              <a:rPr lang="en-US" sz="3200" i="1" dirty="0" smtClean="0">
                <a:solidFill>
                  <a:srgbClr val="00CC00"/>
                </a:solidFill>
              </a:rPr>
              <a:t>[prostitutes] </a:t>
            </a:r>
            <a:r>
              <a:rPr lang="en-US" sz="3200" i="1" dirty="0">
                <a:solidFill>
                  <a:srgbClr val="00CC00"/>
                </a:solidFill>
              </a:rPr>
              <a:t>to the mercy of those who use them </a:t>
            </a:r>
            <a:r>
              <a:rPr lang="en-US" sz="3200" i="1" dirty="0" smtClean="0">
                <a:solidFill>
                  <a:srgbClr val="00CC00"/>
                </a:solidFill>
              </a:rPr>
              <a:t>… and </a:t>
            </a:r>
            <a:r>
              <a:rPr lang="en-US" sz="3200" i="1" dirty="0">
                <a:solidFill>
                  <a:srgbClr val="00CC00"/>
                </a:solidFill>
              </a:rPr>
              <a:t>of the police who arrest them from time to time. Yet in God’s program, they are as important as any other citizen.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3912" y="1825625"/>
            <a:ext cx="2909888" cy="4333203"/>
          </a:xfrm>
          <a:prstGeom prst="rect">
            <a:avLst/>
          </a:prstGeom>
        </p:spPr>
      </p:pic>
    </p:spTree>
    <p:extLst>
      <p:ext uri="{BB962C8B-B14F-4D97-AF65-F5344CB8AC3E}">
        <p14:creationId xmlns:p14="http://schemas.microsoft.com/office/powerpoint/2010/main" val="3031209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Wisdom as Discernment     </a:t>
            </a:r>
            <a:r>
              <a:rPr lang="en-US" dirty="0">
                <a:solidFill>
                  <a:srgbClr val="FFFF00"/>
                </a:solidFill>
              </a:rPr>
              <a:t>3:16-28</a:t>
            </a:r>
            <a:endParaRPr lang="en-US" dirty="0">
              <a:solidFill>
                <a:srgbClr val="00B0F0"/>
              </a:solidFill>
            </a:endParaRPr>
          </a:p>
        </p:txBody>
      </p:sp>
      <p:sp>
        <p:nvSpPr>
          <p:cNvPr id="3" name="Content Placeholder 2"/>
          <p:cNvSpPr>
            <a:spLocks noGrp="1"/>
          </p:cNvSpPr>
          <p:nvPr>
            <p:ph idx="1"/>
          </p:nvPr>
        </p:nvSpPr>
        <p:spPr>
          <a:xfrm>
            <a:off x="838200" y="1825625"/>
            <a:ext cx="7491413" cy="4351338"/>
          </a:xfrm>
        </p:spPr>
        <p:txBody>
          <a:bodyPr>
            <a:normAutofit/>
          </a:bodyPr>
          <a:lstStyle/>
          <a:p>
            <a:pPr marL="0" indent="0">
              <a:buNone/>
            </a:pPr>
            <a:r>
              <a:rPr lang="en-US" sz="3200" dirty="0" smtClean="0"/>
              <a:t>Musa </a:t>
            </a:r>
            <a:r>
              <a:rPr lang="en-US" sz="3200" dirty="0" err="1"/>
              <a:t>Gotom</a:t>
            </a:r>
            <a:r>
              <a:rPr lang="en-US" sz="3200" dirty="0"/>
              <a:t>, </a:t>
            </a:r>
            <a:r>
              <a:rPr lang="en-US" sz="3200" dirty="0" smtClean="0"/>
              <a:t>of the Theological </a:t>
            </a:r>
            <a:r>
              <a:rPr lang="en-US" sz="3200" dirty="0"/>
              <a:t>College of Northern </a:t>
            </a:r>
            <a:r>
              <a:rPr lang="en-US" sz="3200" dirty="0" smtClean="0"/>
              <a:t>Nigeria comments,</a:t>
            </a:r>
            <a:endParaRPr lang="en-US" sz="3200" dirty="0"/>
          </a:p>
          <a:p>
            <a:pPr marL="0" indent="0">
              <a:buNone/>
            </a:pPr>
            <a:r>
              <a:rPr lang="en-US" sz="3200" i="1" dirty="0">
                <a:solidFill>
                  <a:srgbClr val="00CC00"/>
                </a:solidFill>
              </a:rPr>
              <a:t>Yes, their deeds are evil, but their lives are precious. … Solomon was a judge not only for the righteous but also for the unrighteous. In the same way, the church is called to minister to all.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3912" y="1825625"/>
            <a:ext cx="2909888" cy="4333203"/>
          </a:xfrm>
          <a:prstGeom prst="rect">
            <a:avLst/>
          </a:prstGeom>
        </p:spPr>
      </p:pic>
    </p:spTree>
    <p:extLst>
      <p:ext uri="{BB962C8B-B14F-4D97-AF65-F5344CB8AC3E}">
        <p14:creationId xmlns:p14="http://schemas.microsoft.com/office/powerpoint/2010/main" val="3632506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Wisdom as </a:t>
            </a:r>
            <a:r>
              <a:rPr lang="en-US" dirty="0" smtClean="0"/>
              <a:t>Discernment     </a:t>
            </a:r>
            <a:r>
              <a:rPr lang="en-US" dirty="0">
                <a:solidFill>
                  <a:srgbClr val="FFFF00"/>
                </a:solidFill>
              </a:rPr>
              <a:t>3:16-28</a:t>
            </a:r>
          </a:p>
        </p:txBody>
      </p:sp>
      <p:sp>
        <p:nvSpPr>
          <p:cNvPr id="3" name="Content Placeholder 2"/>
          <p:cNvSpPr>
            <a:spLocks noGrp="1"/>
          </p:cNvSpPr>
          <p:nvPr>
            <p:ph idx="1"/>
          </p:nvPr>
        </p:nvSpPr>
        <p:spPr/>
        <p:txBody>
          <a:bodyPr>
            <a:normAutofit/>
          </a:bodyPr>
          <a:lstStyle/>
          <a:p>
            <a:r>
              <a:rPr lang="en-US" sz="3200" dirty="0" smtClean="0"/>
              <a:t>Solomon showed God’s heart by seeking justice for the least of the citizens of his kingdom.</a:t>
            </a:r>
          </a:p>
          <a:p>
            <a:r>
              <a:rPr lang="en-US" sz="3200" dirty="0" smtClean="0"/>
              <a:t>He showed God’s wisdom by seeing how to make a decision in a very difficult case.</a:t>
            </a:r>
            <a:endParaRPr lang="en-US" sz="3200" dirty="0"/>
          </a:p>
        </p:txBody>
      </p:sp>
    </p:spTree>
    <p:extLst>
      <p:ext uri="{BB962C8B-B14F-4D97-AF65-F5344CB8AC3E}">
        <p14:creationId xmlns:p14="http://schemas.microsoft.com/office/powerpoint/2010/main" val="2870270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in Entrusting Others     </a:t>
            </a:r>
            <a:r>
              <a:rPr lang="en-US" dirty="0" smtClean="0">
                <a:solidFill>
                  <a:srgbClr val="FFFF00"/>
                </a:solidFill>
              </a:rPr>
              <a:t>4:1-19</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724514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Wisdom in Entrusting Others     </a:t>
            </a:r>
            <a:r>
              <a:rPr lang="en-US" dirty="0">
                <a:solidFill>
                  <a:srgbClr val="FFFF00"/>
                </a:solidFill>
              </a:rPr>
              <a:t>4:1-19</a:t>
            </a:r>
          </a:p>
        </p:txBody>
      </p:sp>
      <p:sp>
        <p:nvSpPr>
          <p:cNvPr id="3" name="Content Placeholder 2"/>
          <p:cNvSpPr>
            <a:spLocks noGrp="1"/>
          </p:cNvSpPr>
          <p:nvPr>
            <p:ph idx="1"/>
          </p:nvPr>
        </p:nvSpPr>
        <p:spPr/>
        <p:txBody>
          <a:bodyPr>
            <a:normAutofit/>
          </a:bodyPr>
          <a:lstStyle/>
          <a:p>
            <a:r>
              <a:rPr lang="en-US" sz="3200" dirty="0" smtClean="0"/>
              <a:t>Sometimes wisdom is displayed in knowing how to properly delegate responsibilities.</a:t>
            </a:r>
          </a:p>
          <a:p>
            <a:r>
              <a:rPr lang="en-US" sz="3200" dirty="0" smtClean="0"/>
              <a:t>We have to know not only what to do or how to do things, but what we cannot do ourselves.</a:t>
            </a:r>
          </a:p>
          <a:p>
            <a:r>
              <a:rPr lang="en-US" sz="3200" dirty="0" smtClean="0"/>
              <a:t>That’s the kind of wisdom Solomon is showing here.</a:t>
            </a:r>
          </a:p>
        </p:txBody>
      </p:sp>
    </p:spTree>
    <p:extLst>
      <p:ext uri="{BB962C8B-B14F-4D97-AF65-F5344CB8AC3E}">
        <p14:creationId xmlns:p14="http://schemas.microsoft.com/office/powerpoint/2010/main" val="286191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Administrative Skill     </a:t>
            </a:r>
            <a:r>
              <a:rPr lang="en-US" dirty="0" smtClean="0">
                <a:solidFill>
                  <a:srgbClr val="FFFF00"/>
                </a:solidFill>
              </a:rPr>
              <a:t>4:1-19</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Solomon’s government ran more efficiently because he surrounded himself with other wise and capable people.</a:t>
            </a:r>
          </a:p>
          <a:p>
            <a:r>
              <a:rPr lang="en-US" sz="3200" dirty="0"/>
              <a:t>H</a:t>
            </a:r>
            <a:r>
              <a:rPr lang="en-US" sz="3200" dirty="0" smtClean="0"/>
              <a:t>is son </a:t>
            </a:r>
            <a:r>
              <a:rPr lang="en-US" sz="3200" dirty="0" err="1" smtClean="0"/>
              <a:t>Rehoboam</a:t>
            </a:r>
            <a:r>
              <a:rPr lang="en-US" sz="3200" dirty="0" smtClean="0"/>
              <a:t> will not do that and the kingdom will be divided as a result.</a:t>
            </a:r>
            <a:endParaRPr lang="en-US" sz="3200" dirty="0"/>
          </a:p>
        </p:txBody>
      </p:sp>
    </p:spTree>
    <p:extLst>
      <p:ext uri="{BB962C8B-B14F-4D97-AF65-F5344CB8AC3E}">
        <p14:creationId xmlns:p14="http://schemas.microsoft.com/office/powerpoint/2010/main" val="4197605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Ruling Well     </a:t>
            </a:r>
            <a:r>
              <a:rPr lang="en-US" dirty="0" smtClean="0">
                <a:solidFill>
                  <a:srgbClr val="FFFF00"/>
                </a:solidFill>
              </a:rPr>
              <a:t>4:20-28</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935746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Wisdom as Ruling Well     </a:t>
            </a:r>
            <a:r>
              <a:rPr lang="en-US" dirty="0">
                <a:solidFill>
                  <a:srgbClr val="FFFF00"/>
                </a:solidFill>
              </a:rPr>
              <a:t>4:20-28</a:t>
            </a:r>
          </a:p>
        </p:txBody>
      </p:sp>
      <p:sp>
        <p:nvSpPr>
          <p:cNvPr id="3" name="Content Placeholder 2"/>
          <p:cNvSpPr>
            <a:spLocks noGrp="1"/>
          </p:cNvSpPr>
          <p:nvPr>
            <p:ph idx="1"/>
          </p:nvPr>
        </p:nvSpPr>
        <p:spPr/>
        <p:txBody>
          <a:bodyPr>
            <a:normAutofit/>
          </a:bodyPr>
          <a:lstStyle/>
          <a:p>
            <a:r>
              <a:rPr lang="en-US" sz="3200" dirty="0" smtClean="0"/>
              <a:t>Solomon proved to be a wise and capable ruler.</a:t>
            </a:r>
          </a:p>
          <a:p>
            <a:r>
              <a:rPr lang="en-US" sz="3200" dirty="0" smtClean="0"/>
              <a:t>The nation was strengthened as a result.</a:t>
            </a:r>
          </a:p>
          <a:p>
            <a:r>
              <a:rPr lang="en-US" sz="3200" dirty="0" smtClean="0"/>
              <a:t>Solomon was faithful in carrying out his duties.</a:t>
            </a:r>
          </a:p>
          <a:p>
            <a:r>
              <a:rPr lang="en-US" sz="3200" dirty="0" smtClean="0"/>
              <a:t>God was faithful in blessing his chosen nation.</a:t>
            </a:r>
          </a:p>
          <a:p>
            <a:endParaRPr lang="en-US" sz="3200" dirty="0"/>
          </a:p>
        </p:txBody>
      </p:sp>
    </p:spTree>
    <p:extLst>
      <p:ext uri="{BB962C8B-B14F-4D97-AF65-F5344CB8AC3E}">
        <p14:creationId xmlns:p14="http://schemas.microsoft.com/office/powerpoint/2010/main" val="3456767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Vast Knowledge     </a:t>
            </a:r>
            <a:r>
              <a:rPr lang="en-US" dirty="0" smtClean="0">
                <a:solidFill>
                  <a:srgbClr val="FFFF00"/>
                </a:solidFill>
              </a:rPr>
              <a:t>4:29-34</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577026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Vast Knowledge     </a:t>
            </a:r>
            <a:r>
              <a:rPr lang="en-US" dirty="0" smtClean="0">
                <a:solidFill>
                  <a:srgbClr val="FFFF00"/>
                </a:solidFill>
              </a:rPr>
              <a:t>4:29-34</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4:29 </a:t>
            </a:r>
            <a:r>
              <a:rPr lang="en-US" sz="3200" dirty="0" smtClean="0"/>
              <a:t>    </a:t>
            </a:r>
            <a:r>
              <a:rPr lang="en-US" sz="3200" dirty="0" smtClean="0">
                <a:solidFill>
                  <a:srgbClr val="00B0F0"/>
                </a:solidFill>
              </a:rPr>
              <a:t>breadth of mind     </a:t>
            </a:r>
            <a:r>
              <a:rPr lang="en-US" sz="3200" dirty="0" smtClean="0"/>
              <a:t>Literally, </a:t>
            </a:r>
            <a:r>
              <a:rPr lang="en-US" sz="3200" dirty="0" smtClean="0">
                <a:solidFill>
                  <a:srgbClr val="00B0F0"/>
                </a:solidFill>
              </a:rPr>
              <a:t>“breadth of heart.”</a:t>
            </a:r>
          </a:p>
          <a:p>
            <a:r>
              <a:rPr lang="en-US" sz="3200" dirty="0" smtClean="0"/>
              <a:t>Solomon had a all-inclusive understanding.  He was knowledgeable </a:t>
            </a:r>
            <a:r>
              <a:rPr lang="en-US" sz="3200" dirty="0"/>
              <a:t>o</a:t>
            </a:r>
            <a:r>
              <a:rPr lang="en-US" sz="3200" dirty="0" smtClean="0"/>
              <a:t>n a wide variety of topics.</a:t>
            </a:r>
            <a:endParaRPr lang="en-US" sz="3200" dirty="0"/>
          </a:p>
        </p:txBody>
      </p:sp>
    </p:spTree>
    <p:extLst>
      <p:ext uri="{BB962C8B-B14F-4D97-AF65-F5344CB8AC3E}">
        <p14:creationId xmlns:p14="http://schemas.microsoft.com/office/powerpoint/2010/main" val="1017518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Vast Knowledge     </a:t>
            </a:r>
            <a:r>
              <a:rPr lang="en-US" dirty="0" smtClean="0">
                <a:solidFill>
                  <a:srgbClr val="FFFF00"/>
                </a:solidFill>
              </a:rPr>
              <a:t>4:29-34</a:t>
            </a:r>
            <a:endParaRPr lang="en-US" dirty="0">
              <a:solidFill>
                <a:srgbClr val="FFFF00"/>
              </a:solidFill>
            </a:endParaRPr>
          </a:p>
        </p:txBody>
      </p:sp>
      <p:sp>
        <p:nvSpPr>
          <p:cNvPr id="3" name="Content Placeholder 2"/>
          <p:cNvSpPr>
            <a:spLocks noGrp="1"/>
          </p:cNvSpPr>
          <p:nvPr>
            <p:ph idx="1"/>
          </p:nvPr>
        </p:nvSpPr>
        <p:spPr>
          <a:xfrm>
            <a:off x="4154192" y="1815306"/>
            <a:ext cx="7666333" cy="4351338"/>
          </a:xfrm>
        </p:spPr>
        <p:txBody>
          <a:bodyPr>
            <a:normAutofit/>
          </a:bodyPr>
          <a:lstStyle/>
          <a:p>
            <a:pPr marL="0" indent="0">
              <a:buNone/>
            </a:pPr>
            <a:r>
              <a:rPr lang="en-US" sz="3200" i="1" dirty="0" smtClean="0">
                <a:solidFill>
                  <a:srgbClr val="00CC00"/>
                </a:solidFill>
              </a:rPr>
              <a:t>In </a:t>
            </a:r>
            <a:r>
              <a:rPr lang="en-US" sz="3200" i="1" dirty="0">
                <a:solidFill>
                  <a:srgbClr val="00CC00"/>
                </a:solidFill>
              </a:rPr>
              <a:t>Solomon we see exemplified the normal relation between religion and intellectual power and learning. Judge, artist, scientist, and all other thinkers and students, draw their power from God, and should use it for </a:t>
            </a:r>
            <a:r>
              <a:rPr lang="en-US" sz="3200" i="1" dirty="0" smtClean="0">
                <a:solidFill>
                  <a:srgbClr val="00CC00"/>
                </a:solidFill>
              </a:rPr>
              <a:t>Him</a:t>
            </a:r>
            <a:r>
              <a:rPr lang="en-US" sz="3200" i="1" dirty="0">
                <a:solidFill>
                  <a:srgbClr val="00CC00"/>
                </a:solidFill>
              </a:rPr>
              <a:t> </a:t>
            </a:r>
            <a:r>
              <a:rPr lang="en-US" sz="3200" i="1" dirty="0" smtClean="0">
                <a:solidFill>
                  <a:srgbClr val="00CC00"/>
                </a:solidFill>
              </a:rPr>
              <a:t>…</a:t>
            </a:r>
          </a:p>
          <a:p>
            <a:pPr marL="0" indent="0" algn="r">
              <a:buNone/>
            </a:pPr>
            <a:r>
              <a:rPr lang="en-US" sz="3200" i="1" dirty="0" smtClean="0">
                <a:solidFill>
                  <a:srgbClr val="00CC00"/>
                </a:solidFill>
              </a:rPr>
              <a:t>– Alexander </a:t>
            </a:r>
            <a:r>
              <a:rPr lang="en-US" sz="3200" i="1" dirty="0" err="1" smtClean="0">
                <a:solidFill>
                  <a:srgbClr val="00CC00"/>
                </a:solidFill>
              </a:rPr>
              <a:t>Maclaren</a:t>
            </a:r>
            <a:r>
              <a:rPr lang="en-US" sz="3200" i="1" dirty="0" smtClean="0">
                <a:solidFill>
                  <a:srgbClr val="00CC00"/>
                </a:solidFill>
              </a:rPr>
              <a:t> (1826-1910)</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132306" cy="4600575"/>
          </a:xfrm>
          <a:prstGeom prst="rect">
            <a:avLst/>
          </a:prstGeom>
        </p:spPr>
      </p:pic>
    </p:spTree>
    <p:extLst>
      <p:ext uri="{BB962C8B-B14F-4D97-AF65-F5344CB8AC3E}">
        <p14:creationId xmlns:p14="http://schemas.microsoft.com/office/powerpoint/2010/main" val="2703432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Vast Knowledge     </a:t>
            </a:r>
            <a:r>
              <a:rPr lang="en-US" dirty="0" smtClean="0">
                <a:solidFill>
                  <a:srgbClr val="FFFF00"/>
                </a:solidFill>
              </a:rPr>
              <a:t>4:29-34</a:t>
            </a:r>
            <a:endParaRPr lang="en-US" dirty="0">
              <a:solidFill>
                <a:srgbClr val="FFFF00"/>
              </a:solidFill>
            </a:endParaRPr>
          </a:p>
        </p:txBody>
      </p:sp>
      <p:sp>
        <p:nvSpPr>
          <p:cNvPr id="3" name="Content Placeholder 2"/>
          <p:cNvSpPr>
            <a:spLocks noGrp="1"/>
          </p:cNvSpPr>
          <p:nvPr>
            <p:ph idx="1"/>
          </p:nvPr>
        </p:nvSpPr>
        <p:spPr>
          <a:xfrm>
            <a:off x="4154192" y="1815306"/>
            <a:ext cx="7666333" cy="4351338"/>
          </a:xfrm>
        </p:spPr>
        <p:txBody>
          <a:bodyPr>
            <a:normAutofit/>
          </a:bodyPr>
          <a:lstStyle/>
          <a:p>
            <a:pPr marL="0" indent="0">
              <a:buNone/>
            </a:pPr>
            <a:r>
              <a:rPr lang="en-US" sz="3200" i="1" dirty="0">
                <a:solidFill>
                  <a:srgbClr val="00CC00"/>
                </a:solidFill>
              </a:rPr>
              <a:t>Solomon’s example is a rebuke to those narrow-minded Christians who look askance at men of learning, letters, or science, as well as to those still more narrow-minded men of intellectual ability who think that science and religion must be sworn foes. If our religion is what it should be, it will widen our understanding all round.</a:t>
            </a:r>
          </a:p>
          <a:p>
            <a:pPr marL="0" indent="0" algn="r">
              <a:buNone/>
            </a:pPr>
            <a:r>
              <a:rPr lang="en-US" sz="3200" i="1" dirty="0" smtClean="0">
                <a:solidFill>
                  <a:srgbClr val="00CC00"/>
                </a:solidFill>
              </a:rPr>
              <a:t>– Alexander </a:t>
            </a:r>
            <a:r>
              <a:rPr lang="en-US" sz="3200" i="1" dirty="0" err="1" smtClean="0">
                <a:solidFill>
                  <a:srgbClr val="00CC00"/>
                </a:solidFill>
              </a:rPr>
              <a:t>Maclaren</a:t>
            </a:r>
            <a:r>
              <a:rPr lang="en-US" sz="3200" i="1" dirty="0" smtClean="0">
                <a:solidFill>
                  <a:srgbClr val="00CC00"/>
                </a:solidFill>
              </a:rPr>
              <a:t> (1826-1910)</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132306" cy="4600575"/>
          </a:xfrm>
          <a:prstGeom prst="rect">
            <a:avLst/>
          </a:prstGeom>
        </p:spPr>
      </p:pic>
    </p:spTree>
    <p:extLst>
      <p:ext uri="{BB962C8B-B14F-4D97-AF65-F5344CB8AC3E}">
        <p14:creationId xmlns:p14="http://schemas.microsoft.com/office/powerpoint/2010/main" val="1505503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as Vast Knowledge     </a:t>
            </a:r>
            <a:r>
              <a:rPr lang="en-US" dirty="0" smtClean="0">
                <a:solidFill>
                  <a:srgbClr val="FFFF00"/>
                </a:solidFill>
              </a:rPr>
              <a:t>4:29-34</a:t>
            </a:r>
            <a:endParaRPr lang="en-US" dirty="0">
              <a:solidFill>
                <a:srgbClr val="FFFF00"/>
              </a:solidFill>
            </a:endParaRPr>
          </a:p>
        </p:txBody>
      </p:sp>
      <p:sp>
        <p:nvSpPr>
          <p:cNvPr id="3" name="Content Placeholder 2"/>
          <p:cNvSpPr>
            <a:spLocks noGrp="1"/>
          </p:cNvSpPr>
          <p:nvPr>
            <p:ph idx="1"/>
          </p:nvPr>
        </p:nvSpPr>
        <p:spPr>
          <a:xfrm>
            <a:off x="4154192" y="1815306"/>
            <a:ext cx="7666333" cy="4351338"/>
          </a:xfrm>
        </p:spPr>
        <p:txBody>
          <a:bodyPr>
            <a:normAutofit/>
          </a:bodyPr>
          <a:lstStyle/>
          <a:p>
            <a:pPr marL="0" indent="0">
              <a:lnSpc>
                <a:spcPct val="100000"/>
              </a:lnSpc>
              <a:spcBef>
                <a:spcPts val="0"/>
              </a:spcBef>
              <a:spcAft>
                <a:spcPts val="1000"/>
              </a:spcAft>
              <a:buNone/>
            </a:pPr>
            <a:r>
              <a:rPr lang="en-US" sz="3200" i="1" dirty="0" smtClean="0">
                <a:solidFill>
                  <a:srgbClr val="00CC00"/>
                </a:solidFill>
              </a:rPr>
              <a:t>     Let </a:t>
            </a:r>
            <a:r>
              <a:rPr lang="en-US" sz="3200" i="1" dirty="0">
                <a:solidFill>
                  <a:srgbClr val="00CC00"/>
                </a:solidFill>
              </a:rPr>
              <a:t>knowledge grow from more to more, </a:t>
            </a:r>
            <a:r>
              <a:rPr lang="en-US" sz="3200" i="1" dirty="0" smtClean="0">
                <a:solidFill>
                  <a:srgbClr val="00CC00"/>
                </a:solidFill>
              </a:rPr>
              <a:t>But more </a:t>
            </a:r>
            <a:r>
              <a:rPr lang="en-US" sz="3200" i="1" dirty="0">
                <a:solidFill>
                  <a:srgbClr val="00CC00"/>
                </a:solidFill>
              </a:rPr>
              <a:t>of reverence in us dwell; </a:t>
            </a:r>
            <a:endParaRPr lang="en-US" sz="3200" i="1" dirty="0" smtClean="0">
              <a:solidFill>
                <a:srgbClr val="00CC00"/>
              </a:solidFill>
            </a:endParaRPr>
          </a:p>
          <a:p>
            <a:pPr marL="0" indent="0">
              <a:lnSpc>
                <a:spcPct val="100000"/>
              </a:lnSpc>
              <a:spcBef>
                <a:spcPts val="0"/>
              </a:spcBef>
              <a:spcAft>
                <a:spcPts val="1000"/>
              </a:spcAft>
              <a:buNone/>
            </a:pPr>
            <a:r>
              <a:rPr lang="en-US" sz="3200" i="1" dirty="0" smtClean="0">
                <a:solidFill>
                  <a:srgbClr val="00CC00"/>
                </a:solidFill>
              </a:rPr>
              <a:t>    That </a:t>
            </a:r>
            <a:r>
              <a:rPr lang="en-US" sz="3200" i="1" dirty="0">
                <a:solidFill>
                  <a:srgbClr val="00CC00"/>
                </a:solidFill>
              </a:rPr>
              <a:t>mind and soul, according well,  </a:t>
            </a:r>
            <a:r>
              <a:rPr lang="en-US" sz="3200" i="1" dirty="0" smtClean="0">
                <a:solidFill>
                  <a:srgbClr val="00CC00"/>
                </a:solidFill>
              </a:rPr>
              <a:t>    May </a:t>
            </a:r>
            <a:r>
              <a:rPr lang="en-US" sz="3200" i="1" dirty="0">
                <a:solidFill>
                  <a:srgbClr val="00CC00"/>
                </a:solidFill>
              </a:rPr>
              <a:t>make one music as before, </a:t>
            </a:r>
            <a:endParaRPr lang="en-US" sz="3200" i="1" dirty="0" smtClean="0">
              <a:solidFill>
                <a:srgbClr val="00CC00"/>
              </a:solidFill>
            </a:endParaRPr>
          </a:p>
          <a:p>
            <a:pPr marL="0" indent="0">
              <a:lnSpc>
                <a:spcPct val="100000"/>
              </a:lnSpc>
              <a:spcBef>
                <a:spcPts val="0"/>
              </a:spcBef>
              <a:spcAft>
                <a:spcPts val="1000"/>
              </a:spcAft>
              <a:buNone/>
            </a:pPr>
            <a:r>
              <a:rPr lang="en-US" sz="3200" i="1" dirty="0" smtClean="0">
                <a:solidFill>
                  <a:srgbClr val="00CC00"/>
                </a:solidFill>
              </a:rPr>
              <a:t>     But </a:t>
            </a:r>
            <a:r>
              <a:rPr lang="en-US" sz="3200" i="1" dirty="0">
                <a:solidFill>
                  <a:srgbClr val="00CC00"/>
                </a:solidFill>
              </a:rPr>
              <a:t>vaster.” </a:t>
            </a:r>
            <a:endParaRPr lang="en-US" sz="3200" i="1" dirty="0" smtClean="0">
              <a:solidFill>
                <a:srgbClr val="00CC00"/>
              </a:solidFill>
            </a:endParaRPr>
          </a:p>
          <a:p>
            <a:pPr marL="0" indent="0" algn="r">
              <a:buNone/>
            </a:pPr>
            <a:r>
              <a:rPr lang="en-US" sz="3200" i="1" dirty="0" smtClean="0">
                <a:solidFill>
                  <a:srgbClr val="00CC00"/>
                </a:solidFill>
              </a:rPr>
              <a:t>– Alfred, Lord Tennyson (1826-1910)</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7"/>
            <a:ext cx="3100996" cy="4124325"/>
          </a:xfrm>
          <a:prstGeom prst="rect">
            <a:avLst/>
          </a:prstGeom>
        </p:spPr>
      </p:pic>
    </p:spTree>
    <p:extLst>
      <p:ext uri="{BB962C8B-B14F-4D97-AF65-F5344CB8AC3E}">
        <p14:creationId xmlns:p14="http://schemas.microsoft.com/office/powerpoint/2010/main" val="1615777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238278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Solomon recognized early in his reign that he needed more wisdom than he naturally had.</a:t>
            </a:r>
          </a:p>
          <a:p>
            <a:r>
              <a:rPr lang="en-US" sz="3200" dirty="0" smtClean="0"/>
              <a:t>Solomon was teachable.  </a:t>
            </a:r>
          </a:p>
          <a:p>
            <a:r>
              <a:rPr lang="en-US" sz="3200" dirty="0" smtClean="0"/>
              <a:t>Solomon craved wisdom and had a deep desire to learn.</a:t>
            </a:r>
          </a:p>
        </p:txBody>
      </p:sp>
    </p:spTree>
    <p:extLst>
      <p:ext uri="{BB962C8B-B14F-4D97-AF65-F5344CB8AC3E}">
        <p14:creationId xmlns:p14="http://schemas.microsoft.com/office/powerpoint/2010/main" val="82272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David was a soldier.</a:t>
            </a:r>
          </a:p>
          <a:p>
            <a:r>
              <a:rPr lang="en-US" sz="3200" dirty="0"/>
              <a:t>Solomon was a scholar.  We don’t hear of him going to war.</a:t>
            </a:r>
          </a:p>
          <a:p>
            <a:r>
              <a:rPr lang="en-US" sz="3200" dirty="0"/>
              <a:t>Both of them liked to write songs.</a:t>
            </a:r>
          </a:p>
          <a:p>
            <a:r>
              <a:rPr lang="en-US" sz="3200" dirty="0"/>
              <a:t>Both of them enjoyed the favor of their people.</a:t>
            </a:r>
          </a:p>
          <a:p>
            <a:endParaRPr lang="en-US" sz="3200" dirty="0"/>
          </a:p>
        </p:txBody>
      </p:sp>
    </p:spTree>
    <p:extLst>
      <p:ext uri="{BB962C8B-B14F-4D97-AF65-F5344CB8AC3E}">
        <p14:creationId xmlns:p14="http://schemas.microsoft.com/office/powerpoint/2010/main" val="393752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God answered his prayer.</a:t>
            </a:r>
          </a:p>
          <a:p>
            <a:r>
              <a:rPr lang="en-US" sz="3200" dirty="0" smtClean="0"/>
              <a:t>We </a:t>
            </a:r>
            <a:r>
              <a:rPr lang="en-US" sz="3200" dirty="0"/>
              <a:t>will eventually read </a:t>
            </a:r>
            <a:r>
              <a:rPr lang="en-US" sz="3200" dirty="0">
                <a:solidFill>
                  <a:srgbClr val="FFFF00"/>
                </a:solidFill>
              </a:rPr>
              <a:t>Proverbs, Ecclesiastes</a:t>
            </a:r>
            <a:r>
              <a:rPr lang="en-US" sz="3200" dirty="0"/>
              <a:t> and the </a:t>
            </a:r>
            <a:r>
              <a:rPr lang="en-US" sz="3200" dirty="0">
                <a:solidFill>
                  <a:srgbClr val="FFFF00"/>
                </a:solidFill>
              </a:rPr>
              <a:t>Song of Solomon</a:t>
            </a:r>
            <a:r>
              <a:rPr lang="en-US" sz="3200" dirty="0"/>
              <a:t>, all attributed to this king.</a:t>
            </a:r>
          </a:p>
          <a:p>
            <a:r>
              <a:rPr lang="en-US" sz="3200" dirty="0" smtClean="0"/>
              <a:t>We also have two Psalms written by him.</a:t>
            </a:r>
          </a:p>
          <a:p>
            <a:pPr lvl="1"/>
            <a:r>
              <a:rPr lang="en-US" sz="3200" dirty="0" smtClean="0">
                <a:solidFill>
                  <a:srgbClr val="FFFF00"/>
                </a:solidFill>
              </a:rPr>
              <a:t>Psalm 72</a:t>
            </a:r>
          </a:p>
          <a:p>
            <a:pPr lvl="1"/>
            <a:r>
              <a:rPr lang="en-US" sz="3200" dirty="0">
                <a:solidFill>
                  <a:srgbClr val="FFFF00"/>
                </a:solidFill>
              </a:rPr>
              <a:t>Psalm 127</a:t>
            </a:r>
          </a:p>
        </p:txBody>
      </p:sp>
    </p:spTree>
    <p:extLst>
      <p:ext uri="{BB962C8B-B14F-4D97-AF65-F5344CB8AC3E}">
        <p14:creationId xmlns:p14="http://schemas.microsoft.com/office/powerpoint/2010/main" val="3586418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Still, in Christ we have one greater than Solomon.</a:t>
            </a:r>
          </a:p>
          <a:p>
            <a:pPr lvl="1"/>
            <a:r>
              <a:rPr lang="en-US" sz="3200" dirty="0" smtClean="0"/>
              <a:t>See </a:t>
            </a:r>
            <a:r>
              <a:rPr lang="en-US" sz="3200" dirty="0" smtClean="0">
                <a:solidFill>
                  <a:srgbClr val="FFFF00"/>
                </a:solidFill>
              </a:rPr>
              <a:t>Matthew 12:42</a:t>
            </a:r>
            <a:endParaRPr lang="en-US" sz="3200" dirty="0"/>
          </a:p>
        </p:txBody>
      </p:sp>
    </p:spTree>
    <p:extLst>
      <p:ext uri="{BB962C8B-B14F-4D97-AF65-F5344CB8AC3E}">
        <p14:creationId xmlns:p14="http://schemas.microsoft.com/office/powerpoint/2010/main" val="3463108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Remember what we talked about earlier?</a:t>
            </a:r>
          </a:p>
          <a:p>
            <a:r>
              <a:rPr lang="en-US" sz="3200" dirty="0" smtClean="0"/>
              <a:t>Areas in which:</a:t>
            </a:r>
            <a:endParaRPr lang="en-US" sz="3200" dirty="0"/>
          </a:p>
          <a:p>
            <a:pPr lvl="1"/>
            <a:r>
              <a:rPr lang="en-US" sz="3200" dirty="0">
                <a:solidFill>
                  <a:srgbClr val="00CC00"/>
                </a:solidFill>
              </a:rPr>
              <a:t>Your knowledge seems inadequate.</a:t>
            </a:r>
          </a:p>
          <a:p>
            <a:pPr lvl="1"/>
            <a:r>
              <a:rPr lang="en-US" sz="3200" dirty="0" smtClean="0">
                <a:solidFill>
                  <a:srgbClr val="00CC00"/>
                </a:solidFill>
              </a:rPr>
              <a:t>Your </a:t>
            </a:r>
            <a:r>
              <a:rPr lang="en-US" sz="3200" dirty="0">
                <a:solidFill>
                  <a:srgbClr val="00CC00"/>
                </a:solidFill>
              </a:rPr>
              <a:t>responsibilities are larger than your abilities.</a:t>
            </a:r>
          </a:p>
          <a:p>
            <a:pPr lvl="1"/>
            <a:r>
              <a:rPr lang="en-US" sz="3200" dirty="0" smtClean="0">
                <a:solidFill>
                  <a:srgbClr val="00CC00"/>
                </a:solidFill>
              </a:rPr>
              <a:t>Other </a:t>
            </a:r>
            <a:r>
              <a:rPr lang="en-US" sz="3200" dirty="0">
                <a:solidFill>
                  <a:srgbClr val="00CC00"/>
                </a:solidFill>
              </a:rPr>
              <a:t>people depend on you and it’s not at all clear that giving it your best is going to be enough.</a:t>
            </a:r>
          </a:p>
        </p:txBody>
      </p:sp>
    </p:spTree>
    <p:extLst>
      <p:ext uri="{BB962C8B-B14F-4D97-AF65-F5344CB8AC3E}">
        <p14:creationId xmlns:p14="http://schemas.microsoft.com/office/powerpoint/2010/main" val="111786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Solomon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James recommended we pray for wisdom.</a:t>
            </a:r>
          </a:p>
          <a:p>
            <a:pPr marL="685800" lvl="2">
              <a:spcBef>
                <a:spcPts val="1000"/>
              </a:spcBef>
            </a:pPr>
            <a:r>
              <a:rPr lang="en-US" sz="3200" dirty="0"/>
              <a:t>See </a:t>
            </a:r>
            <a:r>
              <a:rPr lang="en-US" sz="3200" dirty="0">
                <a:solidFill>
                  <a:srgbClr val="FFFF00"/>
                </a:solidFill>
              </a:rPr>
              <a:t>James 1:5</a:t>
            </a:r>
          </a:p>
          <a:p>
            <a:r>
              <a:rPr lang="en-US" sz="3200" dirty="0" smtClean="0"/>
              <a:t>And he then explains what it looks like.</a:t>
            </a:r>
          </a:p>
          <a:p>
            <a:pPr lvl="1"/>
            <a:r>
              <a:rPr lang="en-US" sz="3200" dirty="0" smtClean="0"/>
              <a:t>See </a:t>
            </a:r>
            <a:r>
              <a:rPr lang="en-US" sz="3200" dirty="0" smtClean="0">
                <a:solidFill>
                  <a:srgbClr val="FFFF00"/>
                </a:solidFill>
              </a:rPr>
              <a:t>James 3:13-18</a:t>
            </a:r>
          </a:p>
          <a:p>
            <a:r>
              <a:rPr lang="en-US" sz="3200" dirty="0"/>
              <a:t>Paul’s </a:t>
            </a:r>
            <a:r>
              <a:rPr lang="en-US" sz="3200" dirty="0" smtClean="0"/>
              <a:t>prayer </a:t>
            </a:r>
            <a:r>
              <a:rPr lang="en-US" sz="3200" dirty="0"/>
              <a:t>for the Philippian church is </a:t>
            </a:r>
            <a:r>
              <a:rPr lang="en-US" sz="3200" dirty="0" smtClean="0"/>
              <a:t>very much a </a:t>
            </a:r>
            <a:r>
              <a:rPr lang="en-US" sz="3200" dirty="0"/>
              <a:t>prayer for wisdom – without </a:t>
            </a:r>
            <a:r>
              <a:rPr lang="en-US" sz="3200" dirty="0" smtClean="0"/>
              <a:t>ever using </a:t>
            </a:r>
            <a:r>
              <a:rPr lang="en-US" sz="3200" dirty="0"/>
              <a:t>the word.</a:t>
            </a:r>
          </a:p>
          <a:p>
            <a:pPr lvl="1"/>
            <a:r>
              <a:rPr lang="en-US" sz="3200" dirty="0"/>
              <a:t>See </a:t>
            </a:r>
            <a:r>
              <a:rPr lang="en-US" sz="3200" dirty="0">
                <a:solidFill>
                  <a:srgbClr val="FFFF00"/>
                </a:solidFill>
              </a:rPr>
              <a:t>Philippians 1:9-11</a:t>
            </a:r>
          </a:p>
          <a:p>
            <a:pPr lvl="1"/>
            <a:endParaRPr lang="en-US" sz="3200" dirty="0" smtClean="0">
              <a:solidFill>
                <a:srgbClr val="FFFF00"/>
              </a:solidFill>
            </a:endParaRPr>
          </a:p>
        </p:txBody>
      </p:sp>
    </p:spTree>
    <p:extLst>
      <p:ext uri="{BB962C8B-B14F-4D97-AF65-F5344CB8AC3E}">
        <p14:creationId xmlns:p14="http://schemas.microsoft.com/office/powerpoint/2010/main" val="130209274"/>
      </p:ext>
    </p:extLst>
  </p:cSld>
  <p:clrMapOvr>
    <a:masterClrMapping/>
  </p:clrMapOvr>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docProps/app.xml><?xml version="1.0" encoding="utf-8"?>
<Properties xmlns="http://schemas.openxmlformats.org/officeDocument/2006/extended-properties" xmlns:vt="http://schemas.openxmlformats.org/officeDocument/2006/docPropsVTypes">
  <Template>Sunday Morning</Template>
  <TotalTime>2470</TotalTime>
  <Words>1187</Words>
  <Application>Microsoft Office PowerPoint</Application>
  <PresentationFormat>Widescreen</PresentationFormat>
  <Paragraphs>121</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Sunday Morning</vt:lpstr>
      <vt:lpstr>The Wisdom of Solomon</vt:lpstr>
      <vt:lpstr>The Wisdom of Solomon     Introduction</vt:lpstr>
      <vt:lpstr>The Wisdom of Solomon     Introduction</vt:lpstr>
      <vt:lpstr>The Wisdom of Solomon     Introduction</vt:lpstr>
      <vt:lpstr>The Wisdom of Solomon     Introduction</vt:lpstr>
      <vt:lpstr>The Wisdom of Solomon     Introduction</vt:lpstr>
      <vt:lpstr>The Wisdom of Solomon     Introduction</vt:lpstr>
      <vt:lpstr>Solomon’s Marriage     3:1</vt:lpstr>
      <vt:lpstr>Solomon’s Marriage     3:1</vt:lpstr>
      <vt:lpstr>Solomon’s Prayer     3:2-9</vt:lpstr>
      <vt:lpstr>Solomon’s Prayer     3:2-9</vt:lpstr>
      <vt:lpstr>Solomon’s Prayer     3:2-9</vt:lpstr>
      <vt:lpstr>Solomon’s Prayer     3:2-9</vt:lpstr>
      <vt:lpstr>Solomon’s Prayer     3:2-9</vt:lpstr>
      <vt:lpstr>Solomon’s Prayer     3:2-9</vt:lpstr>
      <vt:lpstr>God’s Answer     3:10-15</vt:lpstr>
      <vt:lpstr>God’s Answer     3:10-15</vt:lpstr>
      <vt:lpstr>Wisdom as Discernment     3:16-28</vt:lpstr>
      <vt:lpstr>Wisdom as Discernment     3:16-28</vt:lpstr>
      <vt:lpstr>Wisdom as Discernment     3:16-28</vt:lpstr>
      <vt:lpstr>Wisdom as Discernment     3:16-28</vt:lpstr>
      <vt:lpstr>Wisdom in Entrusting Others     4:1-19</vt:lpstr>
      <vt:lpstr>Wisdom in Entrusting Others     4:1-19</vt:lpstr>
      <vt:lpstr>Wisdom as Administrative Skill     4:1-19</vt:lpstr>
      <vt:lpstr>Wisdom as Ruling Well     4:20-28</vt:lpstr>
      <vt:lpstr>Wisdom as Ruling Well     4:20-28</vt:lpstr>
      <vt:lpstr>Wisdom as Vast Knowledge     4:29-34</vt:lpstr>
      <vt:lpstr>Wisdom as Vast Knowledge     4:29-34</vt:lpstr>
      <vt:lpstr>Wisdom as Vast Knowledge     4:29-34</vt:lpstr>
      <vt:lpstr>Wisdom as Vast Knowledge     4:29-34</vt:lpstr>
      <vt:lpstr>Wisdom as Vast Knowledge     4:29-34</vt:lpstr>
      <vt:lpstr>The Wisdom of Solomon     Conclusions</vt:lpstr>
      <vt:lpstr>The Wisdom of Solomon     Conclusions</vt:lpstr>
      <vt:lpstr>The Wisdom of Solomon     Conclusions</vt:lpstr>
      <vt:lpstr>The Wisdom of Solomon     Conclusions</vt:lpstr>
      <vt:lpstr>The Wisdom of Solomon     Conclusions</vt:lpstr>
      <vt:lpstr>The Wisdom of Solomon     Conclusions</vt:lpstr>
      <vt:lpstr>The Wisdom of Solomon     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Wise Prayer</dc:title>
  <dc:creator>David Kosobucki</dc:creator>
  <cp:lastModifiedBy>David Kosobucki</cp:lastModifiedBy>
  <cp:revision>45</cp:revision>
  <dcterms:created xsi:type="dcterms:W3CDTF">2014-10-24T19:41:09Z</dcterms:created>
  <dcterms:modified xsi:type="dcterms:W3CDTF">2014-10-26T19:32:53Z</dcterms:modified>
</cp:coreProperties>
</file>