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83" r:id="rId4"/>
    <p:sldId id="284" r:id="rId5"/>
    <p:sldId id="261" r:id="rId6"/>
    <p:sldId id="263" r:id="rId7"/>
    <p:sldId id="262" r:id="rId8"/>
    <p:sldId id="264" r:id="rId9"/>
    <p:sldId id="265" r:id="rId10"/>
    <p:sldId id="266" r:id="rId11"/>
    <p:sldId id="267" r:id="rId12"/>
    <p:sldId id="270" r:id="rId13"/>
    <p:sldId id="257" r:id="rId14"/>
    <p:sldId id="268" r:id="rId15"/>
    <p:sldId id="290" r:id="rId16"/>
    <p:sldId id="272" r:id="rId17"/>
    <p:sldId id="274" r:id="rId18"/>
    <p:sldId id="275" r:id="rId19"/>
    <p:sldId id="258" r:id="rId20"/>
    <p:sldId id="276" r:id="rId21"/>
    <p:sldId id="269" r:id="rId22"/>
    <p:sldId id="277" r:id="rId23"/>
    <p:sldId id="273" r:id="rId24"/>
    <p:sldId id="278" r:id="rId25"/>
    <p:sldId id="260" r:id="rId26"/>
    <p:sldId id="279" r:id="rId27"/>
    <p:sldId id="282" r:id="rId28"/>
    <p:sldId id="281" r:id="rId29"/>
    <p:sldId id="280" r:id="rId30"/>
    <p:sldId id="285" r:id="rId31"/>
    <p:sldId id="286" r:id="rId32"/>
    <p:sldId id="287" r:id="rId33"/>
    <p:sldId id="288"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0A0F2AA-CFAA-40D3-8682-26FED8686D04}" type="datetimeFigureOut">
              <a:rPr lang="en-US" smtClean="0"/>
              <a:t>9/7/2014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328496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A0F2AA-CFAA-40D3-8682-26FED8686D04}" type="datetimeFigureOut">
              <a:rPr lang="en-US" smtClean="0"/>
              <a:t>9/7/2014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114969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A0F2AA-CFAA-40D3-8682-26FED8686D04}" type="datetimeFigureOut">
              <a:rPr lang="en-US" smtClean="0"/>
              <a:t>9/7/2014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383824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0A0F2AA-CFAA-40D3-8682-26FED8686D04}" type="datetimeFigureOut">
              <a:rPr lang="en-US" smtClean="0"/>
              <a:t>9/7/2014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2409675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A0F2AA-CFAA-40D3-8682-26FED8686D04}" type="datetimeFigureOut">
              <a:rPr lang="en-US" smtClean="0"/>
              <a:t>9/7/2014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185338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0A0F2AA-CFAA-40D3-8682-26FED8686D04}" type="datetimeFigureOut">
              <a:rPr lang="en-US" smtClean="0"/>
              <a:t>9/7/2014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3151550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A0F2AA-CFAA-40D3-8682-26FED8686D04}" type="datetimeFigureOut">
              <a:rPr lang="en-US" smtClean="0"/>
              <a:t>9/7/2014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55470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A0F2AA-CFAA-40D3-8682-26FED8686D04}" type="datetimeFigureOut">
              <a:rPr lang="en-US" smtClean="0"/>
              <a:t>9/7/2014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2088445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A0F2AA-CFAA-40D3-8682-26FED8686D04}" type="datetimeFigureOut">
              <a:rPr lang="en-US" smtClean="0"/>
              <a:t>9/7/2014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623106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A0F2AA-CFAA-40D3-8682-26FED8686D04}" type="datetimeFigureOut">
              <a:rPr lang="en-US" smtClean="0"/>
              <a:t>9/7/2014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232416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A0F2AA-CFAA-40D3-8682-26FED8686D04}" type="datetimeFigureOut">
              <a:rPr lang="en-US" smtClean="0"/>
              <a:t>9/7/2014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981C-A579-453C-AC15-E4C94F2C98A9}" type="slidenum">
              <a:rPr lang="en-US" smtClean="0"/>
              <a:t>‹#›</a:t>
            </a:fld>
            <a:endParaRPr lang="en-US"/>
          </a:p>
        </p:txBody>
      </p:sp>
    </p:spTree>
    <p:extLst>
      <p:ext uri="{BB962C8B-B14F-4D97-AF65-F5344CB8AC3E}">
        <p14:creationId xmlns:p14="http://schemas.microsoft.com/office/powerpoint/2010/main" val="1916484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A0F2AA-CFAA-40D3-8682-26FED8686D04}" type="datetimeFigureOut">
              <a:rPr lang="en-US" smtClean="0"/>
              <a:t>9/7/2014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4981C-A579-453C-AC15-E4C94F2C98A9}" type="slidenum">
              <a:rPr lang="en-US" smtClean="0"/>
              <a:t>‹#›</a:t>
            </a:fld>
            <a:endParaRPr lang="en-US"/>
          </a:p>
        </p:txBody>
      </p:sp>
    </p:spTree>
    <p:extLst>
      <p:ext uri="{BB962C8B-B14F-4D97-AF65-F5344CB8AC3E}">
        <p14:creationId xmlns:p14="http://schemas.microsoft.com/office/powerpoint/2010/main" val="42892165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Samuel’s Farewell</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1 Samuel 12</a:t>
            </a:r>
            <a:endParaRPr lang="en-US" sz="3200" dirty="0">
              <a:solidFill>
                <a:srgbClr val="FFFF00"/>
              </a:solidFill>
            </a:endParaRPr>
          </a:p>
        </p:txBody>
      </p:sp>
    </p:spTree>
    <p:extLst>
      <p:ext uri="{BB962C8B-B14F-4D97-AF65-F5344CB8AC3E}">
        <p14:creationId xmlns:p14="http://schemas.microsoft.com/office/powerpoint/2010/main" val="3507357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969615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Samuel is the last of the judges.</a:t>
            </a:r>
          </a:p>
          <a:p>
            <a:r>
              <a:rPr lang="en-US" sz="3200" dirty="0" smtClean="0"/>
              <a:t>He is also the first of the prophets.  He begins his prophetic role when Saul takes over as king.</a:t>
            </a:r>
          </a:p>
          <a:p>
            <a:r>
              <a:rPr lang="en-US" sz="3200" dirty="0"/>
              <a:t>This chapter is Samuel’s final speech to the nation.</a:t>
            </a:r>
          </a:p>
          <a:p>
            <a:endParaRPr lang="en-US" sz="3200" dirty="0"/>
          </a:p>
        </p:txBody>
      </p:sp>
    </p:spTree>
    <p:extLst>
      <p:ext uri="{BB962C8B-B14F-4D97-AF65-F5344CB8AC3E}">
        <p14:creationId xmlns:p14="http://schemas.microsoft.com/office/powerpoint/2010/main" val="3283814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sz="3200" dirty="0" smtClean="0"/>
              <a:t>From this point on his role is less public.  </a:t>
            </a:r>
          </a:p>
          <a:p>
            <a:r>
              <a:rPr lang="en-US" sz="3200" dirty="0" smtClean="0"/>
              <a:t>We might consider this his retirement speech as he leaves his public life to take on a more private ministry.</a:t>
            </a:r>
          </a:p>
          <a:p>
            <a:r>
              <a:rPr lang="en-US" sz="3200" dirty="0" smtClean="0"/>
              <a:t>From this point on King Saul will lead </a:t>
            </a:r>
            <a:r>
              <a:rPr lang="en-US" sz="3200" dirty="0" smtClean="0"/>
              <a:t>Israel</a:t>
            </a:r>
            <a:r>
              <a:rPr lang="en-US" sz="3200" dirty="0" smtClean="0"/>
              <a:t>.</a:t>
            </a:r>
            <a:endParaRPr lang="en-US" sz="3200" dirty="0"/>
          </a:p>
        </p:txBody>
      </p:sp>
    </p:spTree>
    <p:extLst>
      <p:ext uri="{BB962C8B-B14F-4D97-AF65-F5344CB8AC3E}">
        <p14:creationId xmlns:p14="http://schemas.microsoft.com/office/powerpoint/2010/main" val="101515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Integrity     </a:t>
            </a:r>
            <a:r>
              <a:rPr lang="en-US" dirty="0" smtClean="0">
                <a:solidFill>
                  <a:srgbClr val="FFFF00"/>
                </a:solidFill>
              </a:rPr>
              <a:t>12:1-5</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752391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Integrity     </a:t>
            </a:r>
            <a:r>
              <a:rPr lang="en-US" dirty="0" smtClean="0">
                <a:solidFill>
                  <a:srgbClr val="FFFF00"/>
                </a:solidFill>
              </a:rPr>
              <a:t>12:1-5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Samuel’s spent his entire life in full view of the nation, beginning from his childhood.</a:t>
            </a:r>
          </a:p>
          <a:p>
            <a:r>
              <a:rPr lang="en-US" sz="3200" dirty="0" smtClean="0"/>
              <a:t>Even at this late point, no one could accuse him of wrongdoing.</a:t>
            </a:r>
          </a:p>
          <a:p>
            <a:endParaRPr lang="en-US" sz="3200" dirty="0"/>
          </a:p>
        </p:txBody>
      </p:sp>
    </p:spTree>
    <p:extLst>
      <p:ext uri="{BB962C8B-B14F-4D97-AF65-F5344CB8AC3E}">
        <p14:creationId xmlns:p14="http://schemas.microsoft.com/office/powerpoint/2010/main" val="2901552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Integrity     </a:t>
            </a:r>
            <a:r>
              <a:rPr lang="en-US" dirty="0" smtClean="0">
                <a:solidFill>
                  <a:srgbClr val="FFFF00"/>
                </a:solidFill>
              </a:rPr>
              <a:t>12:1-5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12:5</a:t>
            </a:r>
            <a:r>
              <a:rPr lang="en-US" sz="3200" dirty="0" smtClean="0"/>
              <a:t>     </a:t>
            </a:r>
            <a:r>
              <a:rPr lang="en-US" sz="3200" dirty="0" smtClean="0">
                <a:solidFill>
                  <a:srgbClr val="00B0F0"/>
                </a:solidFill>
              </a:rPr>
              <a:t>The Lord is witness against you</a:t>
            </a:r>
            <a:r>
              <a:rPr lang="en-US" sz="3200" dirty="0" smtClean="0"/>
              <a:t>     The people plainly admitted that there was no ground for their discontent with Samuel’s leadership.</a:t>
            </a:r>
          </a:p>
          <a:p>
            <a:r>
              <a:rPr lang="en-US" sz="3200" dirty="0" smtClean="0"/>
              <a:t>They simply wanted a king.</a:t>
            </a:r>
          </a:p>
        </p:txBody>
      </p:sp>
    </p:spTree>
    <p:extLst>
      <p:ext uri="{BB962C8B-B14F-4D97-AF65-F5344CB8AC3E}">
        <p14:creationId xmlns:p14="http://schemas.microsoft.com/office/powerpoint/2010/main" val="3661987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12:6-11</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4144693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12:6-11</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The Lord was faithful even though the people were not.</a:t>
            </a:r>
          </a:p>
          <a:p>
            <a:r>
              <a:rPr lang="en-US" sz="3200" dirty="0" smtClean="0"/>
              <a:t>In rejecting Samuel, they were really rejecting the Lord.</a:t>
            </a:r>
          </a:p>
          <a:p>
            <a:pPr lvl="1"/>
            <a:r>
              <a:rPr lang="en-US" sz="3200" dirty="0" smtClean="0"/>
              <a:t>See </a:t>
            </a:r>
            <a:r>
              <a:rPr lang="en-US" sz="3200" dirty="0" smtClean="0">
                <a:solidFill>
                  <a:srgbClr val="FFFF00"/>
                </a:solidFill>
              </a:rPr>
              <a:t>1 Samuel </a:t>
            </a:r>
            <a:r>
              <a:rPr lang="en-US" sz="3200" dirty="0" smtClean="0">
                <a:solidFill>
                  <a:srgbClr val="FFFF00"/>
                </a:solidFill>
              </a:rPr>
              <a:t>8:4-7</a:t>
            </a:r>
            <a:endParaRPr lang="en-US" sz="3200" dirty="0" smtClean="0">
              <a:solidFill>
                <a:srgbClr val="FFFF00"/>
              </a:solidFill>
            </a:endParaRPr>
          </a:p>
        </p:txBody>
      </p:sp>
    </p:spTree>
    <p:extLst>
      <p:ext uri="{BB962C8B-B14F-4D97-AF65-F5344CB8AC3E}">
        <p14:creationId xmlns:p14="http://schemas.microsoft.com/office/powerpoint/2010/main" val="3452300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12:12-18</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solidFill>
                <a:srgbClr val="FFFF00"/>
              </a:solidFill>
            </a:endParaRPr>
          </a:p>
        </p:txBody>
      </p:sp>
    </p:spTree>
    <p:extLst>
      <p:ext uri="{BB962C8B-B14F-4D97-AF65-F5344CB8AC3E}">
        <p14:creationId xmlns:p14="http://schemas.microsoft.com/office/powerpoint/2010/main" val="3513607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Israel’s real need was not a king, but greater loyalty to God.</a:t>
            </a:r>
          </a:p>
          <a:p>
            <a:r>
              <a:rPr lang="en-US" sz="3200" dirty="0" smtClean="0"/>
              <a:t>In the days of the judges, they never knew how God was going to help them or who God was going to call.</a:t>
            </a:r>
          </a:p>
          <a:p>
            <a:r>
              <a:rPr lang="en-US" sz="3200" dirty="0" smtClean="0"/>
              <a:t>They needed to exercise their faith</a:t>
            </a:r>
            <a:r>
              <a:rPr lang="en-US" sz="3200" dirty="0" smtClean="0"/>
              <a:t>.</a:t>
            </a:r>
          </a:p>
          <a:p>
            <a:r>
              <a:rPr lang="en-US" sz="3200" dirty="0" smtClean="0"/>
              <a:t>They needed to trust the Lord.</a:t>
            </a:r>
            <a:endParaRPr lang="en-US" sz="3200" dirty="0" smtClean="0"/>
          </a:p>
        </p:txBody>
      </p:sp>
    </p:spTree>
    <p:extLst>
      <p:ext uri="{BB962C8B-B14F-4D97-AF65-F5344CB8AC3E}">
        <p14:creationId xmlns:p14="http://schemas.microsoft.com/office/powerpoint/2010/main" val="3332608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Just as they could see their enemies </a:t>
            </a:r>
            <a:r>
              <a:rPr lang="en-US" sz="3200" dirty="0" smtClean="0">
                <a:solidFill>
                  <a:srgbClr val="FFFF00"/>
                </a:solidFill>
              </a:rPr>
              <a:t>(12:12</a:t>
            </a:r>
            <a:r>
              <a:rPr lang="en-US" sz="3200" dirty="0" smtClean="0">
                <a:solidFill>
                  <a:srgbClr val="FFFF00"/>
                </a:solidFill>
              </a:rPr>
              <a:t>)</a:t>
            </a:r>
            <a:r>
              <a:rPr lang="en-US" sz="3200" dirty="0" smtClean="0"/>
              <a:t>,</a:t>
            </a:r>
            <a:r>
              <a:rPr lang="en-US" sz="3200" dirty="0">
                <a:solidFill>
                  <a:srgbClr val="FFFF00"/>
                </a:solidFill>
              </a:rPr>
              <a:t> </a:t>
            </a:r>
            <a:r>
              <a:rPr lang="en-US" sz="3200" dirty="0" smtClean="0"/>
              <a:t>they </a:t>
            </a:r>
            <a:r>
              <a:rPr lang="en-US" sz="3200" dirty="0" smtClean="0"/>
              <a:t>wanted to be able to see their king.</a:t>
            </a:r>
          </a:p>
          <a:p>
            <a:r>
              <a:rPr lang="en-US" sz="3200" dirty="0" smtClean="0"/>
              <a:t>They wanted to walk by sight more than by faith.</a:t>
            </a:r>
          </a:p>
        </p:txBody>
      </p:sp>
    </p:spTree>
    <p:extLst>
      <p:ext uri="{BB962C8B-B14F-4D97-AF65-F5344CB8AC3E}">
        <p14:creationId xmlns:p14="http://schemas.microsoft.com/office/powerpoint/2010/main" val="3351330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Lord’s Faithfulness     </a:t>
            </a:r>
            <a:r>
              <a:rPr lang="en-US" dirty="0">
                <a:solidFill>
                  <a:srgbClr val="FFFF00"/>
                </a:solidFill>
              </a:rPr>
              <a:t>12:12-18</a:t>
            </a:r>
            <a:endParaRPr lang="en-US" dirty="0"/>
          </a:p>
        </p:txBody>
      </p:sp>
      <p:sp>
        <p:nvSpPr>
          <p:cNvPr id="3" name="Content Placeholder 2"/>
          <p:cNvSpPr>
            <a:spLocks noGrp="1"/>
          </p:cNvSpPr>
          <p:nvPr>
            <p:ph idx="1"/>
          </p:nvPr>
        </p:nvSpPr>
        <p:spPr>
          <a:xfrm>
            <a:off x="4157663" y="1981200"/>
            <a:ext cx="7196137" cy="4351338"/>
          </a:xfrm>
        </p:spPr>
        <p:txBody>
          <a:bodyPr>
            <a:normAutofit/>
          </a:bodyPr>
          <a:lstStyle/>
          <a:p>
            <a:pPr marL="0" indent="0">
              <a:buNone/>
            </a:pPr>
            <a:r>
              <a:rPr lang="en-US" sz="3200" i="1" dirty="0" smtClean="0">
                <a:solidFill>
                  <a:srgbClr val="00CC00"/>
                </a:solidFill>
              </a:rPr>
              <a:t>Our dim eyes cannot see the realities of the invisible world, and so we cleave to the illusions of the visible, which, at their best, are but shadows of the real, and are often made, by our weak hearts, its rival and substitute. </a:t>
            </a:r>
          </a:p>
          <a:p>
            <a:pPr marL="0" indent="0" algn="r">
              <a:buNone/>
            </a:pP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(1826 – 1910) </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04989"/>
            <a:ext cx="3082587" cy="4527549"/>
          </a:xfrm>
          <a:prstGeom prst="rect">
            <a:avLst/>
          </a:prstGeom>
        </p:spPr>
      </p:pic>
    </p:spTree>
    <p:extLst>
      <p:ext uri="{BB962C8B-B14F-4D97-AF65-F5344CB8AC3E}">
        <p14:creationId xmlns:p14="http://schemas.microsoft.com/office/powerpoint/2010/main" val="329158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Nonetheless, if </a:t>
            </a:r>
            <a:r>
              <a:rPr lang="en-US" sz="3200" dirty="0"/>
              <a:t>they would be faithful, God would continue to help them.</a:t>
            </a:r>
          </a:p>
          <a:p>
            <a:r>
              <a:rPr lang="en-US" sz="3200" dirty="0"/>
              <a:t>If they would be unfaithful, God’s hand would be against both the nation and their king.</a:t>
            </a:r>
          </a:p>
        </p:txBody>
      </p:sp>
    </p:spTree>
    <p:extLst>
      <p:ext uri="{BB962C8B-B14F-4D97-AF65-F5344CB8AC3E}">
        <p14:creationId xmlns:p14="http://schemas.microsoft.com/office/powerpoint/2010/main" val="17458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Lord’s Faithfulness     </a:t>
            </a:r>
            <a:r>
              <a:rPr lang="en-US" dirty="0" smtClean="0">
                <a:solidFill>
                  <a:srgbClr val="FFFF00"/>
                </a:solidFill>
              </a:rPr>
              <a:t>12:12-18</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t>God will later use their desire for a king.</a:t>
            </a:r>
          </a:p>
          <a:p>
            <a:r>
              <a:rPr lang="en-US" sz="3200" dirty="0" smtClean="0"/>
              <a:t>He will promise David, the next king, that a descendant of his will reign forever upon his throne over Israel.</a:t>
            </a:r>
          </a:p>
          <a:p>
            <a:r>
              <a:rPr lang="en-US" sz="3200" dirty="0" smtClean="0"/>
              <a:t>We will see that in </a:t>
            </a:r>
            <a:r>
              <a:rPr lang="en-US" sz="3200" dirty="0" smtClean="0">
                <a:solidFill>
                  <a:srgbClr val="FFFF00"/>
                </a:solidFill>
              </a:rPr>
              <a:t>2 Samuel 7</a:t>
            </a:r>
            <a:r>
              <a:rPr lang="en-US" sz="3200" dirty="0" smtClean="0"/>
              <a:t>.</a:t>
            </a:r>
            <a:endParaRPr lang="en-US" sz="3200" dirty="0"/>
          </a:p>
        </p:txBody>
      </p:sp>
    </p:spTree>
    <p:extLst>
      <p:ext uri="{BB962C8B-B14F-4D97-AF65-F5344CB8AC3E}">
        <p14:creationId xmlns:p14="http://schemas.microsoft.com/office/powerpoint/2010/main" val="9289408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18507105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12:19</a:t>
            </a:r>
            <a:r>
              <a:rPr lang="en-US" sz="3200" dirty="0" smtClean="0"/>
              <a:t>     The people’s commitment will prove to </a:t>
            </a:r>
            <a:r>
              <a:rPr lang="en-US" sz="3200" dirty="0" smtClean="0"/>
              <a:t>be shallow.</a:t>
            </a:r>
          </a:p>
          <a:p>
            <a:r>
              <a:rPr lang="en-US" sz="3200" dirty="0" smtClean="0"/>
              <a:t>Israel </a:t>
            </a:r>
            <a:r>
              <a:rPr lang="en-US" sz="3200" dirty="0" smtClean="0"/>
              <a:t>would contin</a:t>
            </a:r>
            <a:r>
              <a:rPr lang="en-US" sz="3200" dirty="0"/>
              <a:t>u</a:t>
            </a:r>
            <a:r>
              <a:rPr lang="en-US" sz="3200" dirty="0" smtClean="0"/>
              <a:t>e to struggle with idolatry long after this.</a:t>
            </a:r>
          </a:p>
        </p:txBody>
      </p:sp>
    </p:spTree>
    <p:extLst>
      <p:ext uri="{BB962C8B-B14F-4D97-AF65-F5344CB8AC3E}">
        <p14:creationId xmlns:p14="http://schemas.microsoft.com/office/powerpoint/2010/main" val="1345093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12:19     </a:t>
            </a:r>
            <a:r>
              <a:rPr lang="en-US" sz="3200" dirty="0" smtClean="0"/>
              <a:t>It seems they fear the possibility of punishment more than they fear God.</a:t>
            </a:r>
          </a:p>
          <a:p>
            <a:r>
              <a:rPr lang="en-US" sz="3200" dirty="0" smtClean="0"/>
              <a:t>In this they are like Simon the Magician in </a:t>
            </a:r>
            <a:r>
              <a:rPr lang="en-US" sz="3200" dirty="0" smtClean="0">
                <a:solidFill>
                  <a:srgbClr val="FFFF00"/>
                </a:solidFill>
              </a:rPr>
              <a:t>Acts 8</a:t>
            </a:r>
            <a:r>
              <a:rPr lang="en-US" sz="3200" dirty="0"/>
              <a:t> </a:t>
            </a:r>
            <a:r>
              <a:rPr lang="en-US" sz="3200" dirty="0" smtClean="0"/>
              <a:t>who asked for prayer after Peter called him out for his deceitful heart.</a:t>
            </a:r>
          </a:p>
        </p:txBody>
      </p:sp>
    </p:spTree>
    <p:extLst>
      <p:ext uri="{BB962C8B-B14F-4D97-AF65-F5344CB8AC3E}">
        <p14:creationId xmlns:p14="http://schemas.microsoft.com/office/powerpoint/2010/main" val="39022343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Samuel’s Commitment     </a:t>
            </a:r>
            <a:r>
              <a:rPr lang="en-US" dirty="0">
                <a:solidFill>
                  <a:srgbClr val="FFFF00"/>
                </a:solidFill>
              </a:rPr>
              <a:t>12:19-25</a:t>
            </a:r>
            <a:endParaRPr lang="en-US" dirty="0"/>
          </a:p>
        </p:txBody>
      </p:sp>
      <p:sp>
        <p:nvSpPr>
          <p:cNvPr id="3" name="Content Placeholder 2"/>
          <p:cNvSpPr>
            <a:spLocks noGrp="1"/>
          </p:cNvSpPr>
          <p:nvPr>
            <p:ph idx="1"/>
          </p:nvPr>
        </p:nvSpPr>
        <p:spPr>
          <a:xfrm>
            <a:off x="4157663" y="1981200"/>
            <a:ext cx="7196137" cy="4351338"/>
          </a:xfrm>
        </p:spPr>
        <p:txBody>
          <a:bodyPr>
            <a:normAutofit/>
          </a:bodyPr>
          <a:lstStyle/>
          <a:p>
            <a:pPr marL="0" indent="0">
              <a:buNone/>
            </a:pPr>
            <a:r>
              <a:rPr lang="en-US" sz="3200" i="1" dirty="0">
                <a:solidFill>
                  <a:srgbClr val="00CC00"/>
                </a:solidFill>
              </a:rPr>
              <a:t>The real penitent will press the closer to the forgiving Father, and his cry will be for purity even more than for pardon.</a:t>
            </a:r>
          </a:p>
          <a:p>
            <a:pPr marL="0" indent="0" algn="r">
              <a:buNone/>
            </a:pP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(1826 – 1910) </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04989"/>
            <a:ext cx="3082587" cy="4527549"/>
          </a:xfrm>
          <a:prstGeom prst="rect">
            <a:avLst/>
          </a:prstGeom>
        </p:spPr>
      </p:pic>
    </p:spTree>
    <p:extLst>
      <p:ext uri="{BB962C8B-B14F-4D97-AF65-F5344CB8AC3E}">
        <p14:creationId xmlns:p14="http://schemas.microsoft.com/office/powerpoint/2010/main" val="2529965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12:20-22     </a:t>
            </a:r>
            <a:r>
              <a:rPr lang="en-US" sz="3200" dirty="0" smtClean="0"/>
              <a:t>Samuel encourages them to be faithful and </a:t>
            </a:r>
            <a:r>
              <a:rPr lang="en-US" sz="3200" dirty="0" smtClean="0"/>
              <a:t>to not </a:t>
            </a:r>
            <a:r>
              <a:rPr lang="en-US" sz="3200" dirty="0" smtClean="0"/>
              <a:t>turn away to empty things.</a:t>
            </a:r>
          </a:p>
          <a:p>
            <a:r>
              <a:rPr lang="en-US" sz="3200" dirty="0" smtClean="0"/>
              <a:t>At some level, we all probably struggle with giving God our complete loyalty and obedience.</a:t>
            </a:r>
          </a:p>
          <a:p>
            <a:endParaRPr lang="en-US" sz="3200" dirty="0" smtClean="0"/>
          </a:p>
        </p:txBody>
      </p:sp>
    </p:spTree>
    <p:extLst>
      <p:ext uri="{BB962C8B-B14F-4D97-AF65-F5344CB8AC3E}">
        <p14:creationId xmlns:p14="http://schemas.microsoft.com/office/powerpoint/2010/main" val="3992325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Samuel’s Commitment     </a:t>
            </a:r>
            <a:r>
              <a:rPr lang="en-US" dirty="0">
                <a:solidFill>
                  <a:srgbClr val="FFFF00"/>
                </a:solidFill>
              </a:rPr>
              <a:t>12:19-25</a:t>
            </a:r>
            <a:endParaRPr lang="en-US" dirty="0"/>
          </a:p>
        </p:txBody>
      </p:sp>
      <p:sp>
        <p:nvSpPr>
          <p:cNvPr id="3" name="Content Placeholder 2"/>
          <p:cNvSpPr>
            <a:spLocks noGrp="1"/>
          </p:cNvSpPr>
          <p:nvPr>
            <p:ph idx="1"/>
          </p:nvPr>
        </p:nvSpPr>
        <p:spPr>
          <a:xfrm>
            <a:off x="4471988" y="1981200"/>
            <a:ext cx="6881812" cy="4351338"/>
          </a:xfrm>
        </p:spPr>
        <p:txBody>
          <a:bodyPr>
            <a:normAutofit/>
          </a:bodyPr>
          <a:lstStyle/>
          <a:p>
            <a:pPr marL="0" indent="0">
              <a:buNone/>
            </a:pPr>
            <a:r>
              <a:rPr lang="en-US" sz="3200" i="1" dirty="0" smtClean="0">
                <a:solidFill>
                  <a:srgbClr val="00CC00"/>
                </a:solidFill>
              </a:rPr>
              <a:t>Built within each man is the desire to worship.  I’ve got to worship something.  And if I choose not to worship God, I will end up worshiping something else … And anything I worship except God is going to leave me empty, because it can’t fill the void that is within me.</a:t>
            </a:r>
            <a:endParaRPr lang="en-US" sz="3200" i="1" dirty="0">
              <a:solidFill>
                <a:srgbClr val="00CC00"/>
              </a:solidFill>
            </a:endParaRPr>
          </a:p>
          <a:p>
            <a:pPr marL="0" indent="0" algn="r">
              <a:buNone/>
            </a:pPr>
            <a:r>
              <a:rPr lang="en-US" sz="3200" i="1" dirty="0" smtClean="0">
                <a:solidFill>
                  <a:srgbClr val="00CC00"/>
                </a:solidFill>
              </a:rPr>
              <a:t>– Chuck Smith (1927 – 2013) </a:t>
            </a:r>
            <a:endParaRPr lang="en-US" sz="3200" i="1" dirty="0">
              <a:solidFill>
                <a:srgbClr val="00CC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81199"/>
            <a:ext cx="3348038" cy="3467611"/>
          </a:xfrm>
          <a:prstGeom prst="rect">
            <a:avLst/>
          </a:prstGeom>
        </p:spPr>
      </p:pic>
    </p:spTree>
    <p:extLst>
      <p:ext uri="{BB962C8B-B14F-4D97-AF65-F5344CB8AC3E}">
        <p14:creationId xmlns:p14="http://schemas.microsoft.com/office/powerpoint/2010/main" val="3386109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12:23-25     </a:t>
            </a:r>
            <a:r>
              <a:rPr lang="en-US" sz="3200" dirty="0" smtClean="0"/>
              <a:t>Even so, God’s heart was truly always to bless his people.</a:t>
            </a:r>
          </a:p>
          <a:p>
            <a:r>
              <a:rPr lang="en-US" sz="3200" dirty="0" smtClean="0"/>
              <a:t>I believe his heart is also to bless us, but we do have to pledge </a:t>
            </a:r>
            <a:r>
              <a:rPr lang="en-US" sz="3200" dirty="0" smtClean="0"/>
              <a:t>our </a:t>
            </a:r>
            <a:r>
              <a:rPr lang="en-US" sz="3200" dirty="0" smtClean="0"/>
              <a:t>loyalty </a:t>
            </a:r>
            <a:r>
              <a:rPr lang="en-US" sz="3200" dirty="0" smtClean="0"/>
              <a:t>to him from this day forward.</a:t>
            </a:r>
          </a:p>
        </p:txBody>
      </p:sp>
    </p:spTree>
    <p:extLst>
      <p:ext uri="{BB962C8B-B14F-4D97-AF65-F5344CB8AC3E}">
        <p14:creationId xmlns:p14="http://schemas.microsoft.com/office/powerpoint/2010/main" val="2694812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Samuel’s Commitment     </a:t>
            </a:r>
            <a:r>
              <a:rPr lang="en-US" dirty="0">
                <a:solidFill>
                  <a:srgbClr val="FFFF00"/>
                </a:solidFill>
              </a:rPr>
              <a:t>12:19-25</a:t>
            </a:r>
            <a:endParaRPr lang="en-US" dirty="0"/>
          </a:p>
        </p:txBody>
      </p:sp>
      <p:sp>
        <p:nvSpPr>
          <p:cNvPr id="3" name="Content Placeholder 2"/>
          <p:cNvSpPr>
            <a:spLocks noGrp="1"/>
          </p:cNvSpPr>
          <p:nvPr>
            <p:ph idx="1"/>
          </p:nvPr>
        </p:nvSpPr>
        <p:spPr>
          <a:xfrm>
            <a:off x="4314825" y="1981200"/>
            <a:ext cx="7038975" cy="4351338"/>
          </a:xfrm>
        </p:spPr>
        <p:txBody>
          <a:bodyPr>
            <a:normAutofit/>
          </a:bodyPr>
          <a:lstStyle/>
          <a:p>
            <a:pPr marL="0" indent="0">
              <a:buNone/>
            </a:pPr>
            <a:r>
              <a:rPr lang="en-US" sz="3200" i="1" dirty="0" smtClean="0">
                <a:solidFill>
                  <a:srgbClr val="00CC00"/>
                </a:solidFill>
              </a:rPr>
              <a:t>Samuel </a:t>
            </a:r>
            <a:r>
              <a:rPr lang="en-US" sz="3200" i="1" dirty="0">
                <a:solidFill>
                  <a:srgbClr val="00CC00"/>
                </a:solidFill>
              </a:rPr>
              <a:t>related to the people that God would bless them in spite of their wrong choice if they would only be steadfast in their obedience from this point on. The past could not be undone but their future was untainted and could be devoted to the </a:t>
            </a:r>
            <a:r>
              <a:rPr lang="en-US" sz="3200" i="1" dirty="0" smtClean="0">
                <a:solidFill>
                  <a:srgbClr val="00CC00"/>
                </a:solidFill>
              </a:rPr>
              <a:t>Lord.</a:t>
            </a:r>
          </a:p>
          <a:p>
            <a:pPr marL="0" indent="0" algn="r">
              <a:buNone/>
            </a:pPr>
            <a:r>
              <a:rPr lang="en-US" sz="3200" i="1" dirty="0" smtClean="0">
                <a:solidFill>
                  <a:srgbClr val="00CC00"/>
                </a:solidFill>
              </a:rPr>
              <a:t>– Eugene H. Merrill (1934 – ) </a:t>
            </a:r>
            <a:endParaRPr lang="en-US" sz="3200" i="1" dirty="0">
              <a:solidFill>
                <a:srgbClr val="00CC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981200"/>
            <a:ext cx="2965472" cy="3948113"/>
          </a:xfrm>
          <a:prstGeom prst="rect">
            <a:avLst/>
          </a:prstGeom>
        </p:spPr>
      </p:pic>
    </p:spTree>
    <p:extLst>
      <p:ext uri="{BB962C8B-B14F-4D97-AF65-F5344CB8AC3E}">
        <p14:creationId xmlns:p14="http://schemas.microsoft.com/office/powerpoint/2010/main" val="2543366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Commitment     </a:t>
            </a:r>
            <a:r>
              <a:rPr lang="en-US" dirty="0" smtClean="0">
                <a:solidFill>
                  <a:srgbClr val="FFFF00"/>
                </a:solidFill>
              </a:rPr>
              <a:t>12:19-25</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12:23-25     </a:t>
            </a:r>
            <a:r>
              <a:rPr lang="en-US" sz="3200" dirty="0" smtClean="0"/>
              <a:t>Let’s also not miss Samuel’s commitment to pray for the people and to teach them the ways of the Lord.</a:t>
            </a:r>
          </a:p>
          <a:p>
            <a:r>
              <a:rPr lang="en-US" sz="3200" dirty="0" smtClean="0">
                <a:solidFill>
                  <a:srgbClr val="00CC00"/>
                </a:solidFill>
              </a:rPr>
              <a:t>Is it possible God is calling some of us to a deeper ministry of intercessory prayer or to lead and teach others his ways?</a:t>
            </a:r>
          </a:p>
          <a:p>
            <a:endParaRPr lang="en-US" sz="3200" dirty="0" smtClean="0"/>
          </a:p>
        </p:txBody>
      </p:sp>
    </p:spTree>
    <p:extLst>
      <p:ext uri="{BB962C8B-B14F-4D97-AF65-F5344CB8AC3E}">
        <p14:creationId xmlns:p14="http://schemas.microsoft.com/office/powerpoint/2010/main" val="31329256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403645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Something the people did wrong:</a:t>
            </a:r>
          </a:p>
          <a:p>
            <a:r>
              <a:rPr lang="en-US" sz="3200" dirty="0" smtClean="0">
                <a:solidFill>
                  <a:srgbClr val="00CC00"/>
                </a:solidFill>
              </a:rPr>
              <a:t>They wanted to live more by sight than by faith.</a:t>
            </a:r>
          </a:p>
          <a:p>
            <a:r>
              <a:rPr lang="en-US" sz="3200" dirty="0" smtClean="0"/>
              <a:t>Sometimes we </a:t>
            </a:r>
            <a:r>
              <a:rPr lang="en-US" sz="3200" dirty="0" smtClean="0"/>
              <a:t>do not get the </a:t>
            </a:r>
            <a:r>
              <a:rPr lang="en-US" sz="3200" dirty="0" smtClean="0"/>
              <a:t>precise visible assurances of God’s faithfulness and love for us that we desire.</a:t>
            </a:r>
          </a:p>
          <a:p>
            <a:r>
              <a:rPr lang="en-US" sz="3200" dirty="0" smtClean="0"/>
              <a:t>Are we willing to </a:t>
            </a:r>
            <a:r>
              <a:rPr lang="en-US" sz="3200" dirty="0" smtClean="0"/>
              <a:t>be OK with that</a:t>
            </a:r>
            <a:r>
              <a:rPr lang="en-US" sz="3200" dirty="0" smtClean="0"/>
              <a:t>?</a:t>
            </a:r>
            <a:endParaRPr lang="en-US" sz="3200" dirty="0"/>
          </a:p>
        </p:txBody>
      </p:sp>
    </p:spTree>
    <p:extLst>
      <p:ext uri="{BB962C8B-B14F-4D97-AF65-F5344CB8AC3E}">
        <p14:creationId xmlns:p14="http://schemas.microsoft.com/office/powerpoint/2010/main" val="27227833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Something else the people did wrong:</a:t>
            </a:r>
          </a:p>
          <a:p>
            <a:r>
              <a:rPr lang="en-US" sz="3200" dirty="0" smtClean="0">
                <a:solidFill>
                  <a:srgbClr val="00CC00"/>
                </a:solidFill>
              </a:rPr>
              <a:t>They wanted a human leader they could trust, a king, rather than trusting the Lord more completely.</a:t>
            </a:r>
          </a:p>
          <a:p>
            <a:r>
              <a:rPr lang="en-US" sz="3200" dirty="0" smtClean="0"/>
              <a:t>In the final analysis, human government will inevitably fail us, God will not.</a:t>
            </a:r>
          </a:p>
        </p:txBody>
      </p:sp>
    </p:spTree>
    <p:extLst>
      <p:ext uri="{BB962C8B-B14F-4D97-AF65-F5344CB8AC3E}">
        <p14:creationId xmlns:p14="http://schemas.microsoft.com/office/powerpoint/2010/main" val="1686703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Something Samuel did right:</a:t>
            </a:r>
          </a:p>
          <a:p>
            <a:r>
              <a:rPr lang="en-US" sz="3200" dirty="0" smtClean="0">
                <a:solidFill>
                  <a:srgbClr val="00CC00"/>
                </a:solidFill>
              </a:rPr>
              <a:t>He lived a life of total integrity.</a:t>
            </a:r>
          </a:p>
          <a:p>
            <a:r>
              <a:rPr lang="en-US" sz="3200" dirty="0" smtClean="0"/>
              <a:t>Can we decide right now to do the same?</a:t>
            </a:r>
            <a:endParaRPr lang="en-US" sz="3200" dirty="0"/>
          </a:p>
        </p:txBody>
      </p:sp>
    </p:spTree>
    <p:extLst>
      <p:ext uri="{BB962C8B-B14F-4D97-AF65-F5344CB8AC3E}">
        <p14:creationId xmlns:p14="http://schemas.microsoft.com/office/powerpoint/2010/main" val="28673311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Something else Samuel did right:</a:t>
            </a:r>
          </a:p>
          <a:p>
            <a:r>
              <a:rPr lang="en-US" sz="3200" dirty="0" smtClean="0">
                <a:solidFill>
                  <a:srgbClr val="00CC00"/>
                </a:solidFill>
              </a:rPr>
              <a:t>He prayed for the people and committed to teach them even after they rejected his leadership.</a:t>
            </a:r>
          </a:p>
          <a:p>
            <a:r>
              <a:rPr lang="en-US" sz="3200" dirty="0"/>
              <a:t>Again, </a:t>
            </a:r>
            <a:r>
              <a:rPr lang="en-US" sz="3200" dirty="0" smtClean="0"/>
              <a:t>is </a:t>
            </a:r>
            <a:r>
              <a:rPr lang="en-US" sz="3200" dirty="0"/>
              <a:t>it possible God is calling some of us to a deeper ministry of intercessory prayer or to lead and teach others his ways?</a:t>
            </a:r>
          </a:p>
          <a:p>
            <a:endParaRPr lang="en-US" sz="3200" dirty="0"/>
          </a:p>
          <a:p>
            <a:endParaRPr lang="en-US" sz="3200" dirty="0"/>
          </a:p>
        </p:txBody>
      </p:sp>
    </p:spTree>
    <p:extLst>
      <p:ext uri="{BB962C8B-B14F-4D97-AF65-F5344CB8AC3E}">
        <p14:creationId xmlns:p14="http://schemas.microsoft.com/office/powerpoint/2010/main" val="40937269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Clr>
                <a:srgbClr val="00CC00"/>
              </a:buClr>
              <a:buFont typeface="+mj-lt"/>
              <a:buAutoNum type="arabicPeriod"/>
            </a:pPr>
            <a:r>
              <a:rPr lang="en-US" sz="3200" dirty="0" smtClean="0"/>
              <a:t>Walk by faith not by sight. </a:t>
            </a:r>
            <a:r>
              <a:rPr lang="en-US" sz="3200" dirty="0" smtClean="0">
                <a:solidFill>
                  <a:srgbClr val="FFFF00"/>
                </a:solidFill>
              </a:rPr>
              <a:t>(2 Corinthians 5:7)</a:t>
            </a:r>
          </a:p>
        </p:txBody>
      </p:sp>
    </p:spTree>
    <p:extLst>
      <p:ext uri="{BB962C8B-B14F-4D97-AF65-F5344CB8AC3E}">
        <p14:creationId xmlns:p14="http://schemas.microsoft.com/office/powerpoint/2010/main" val="31495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Clr>
                <a:srgbClr val="00CC00"/>
              </a:buClr>
              <a:buFont typeface="+mj-lt"/>
              <a:buAutoNum type="arabicPeriod"/>
            </a:pPr>
            <a:r>
              <a:rPr lang="en-US" sz="3200" dirty="0" smtClean="0"/>
              <a:t>Walk by faith not by sight. </a:t>
            </a:r>
            <a:r>
              <a:rPr lang="en-US" sz="3200" dirty="0" smtClean="0">
                <a:solidFill>
                  <a:srgbClr val="FFFF00"/>
                </a:solidFill>
              </a:rPr>
              <a:t>(2 Corinthians 5:7)</a:t>
            </a:r>
          </a:p>
          <a:p>
            <a:pPr marL="514350" indent="-514350">
              <a:buClr>
                <a:srgbClr val="00CC00"/>
              </a:buClr>
              <a:buFont typeface="+mj-lt"/>
              <a:buAutoNum type="arabicPeriod"/>
            </a:pPr>
            <a:r>
              <a:rPr lang="en-US" sz="3200" dirty="0" smtClean="0"/>
              <a:t>Trust in the Lord more than in human leadership.</a:t>
            </a:r>
          </a:p>
        </p:txBody>
      </p:sp>
    </p:spTree>
    <p:extLst>
      <p:ext uri="{BB962C8B-B14F-4D97-AF65-F5344CB8AC3E}">
        <p14:creationId xmlns:p14="http://schemas.microsoft.com/office/powerpoint/2010/main" val="9704210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Clr>
                <a:srgbClr val="00CC00"/>
              </a:buClr>
              <a:buFont typeface="+mj-lt"/>
              <a:buAutoNum type="arabicPeriod"/>
            </a:pPr>
            <a:r>
              <a:rPr lang="en-US" sz="3200" dirty="0" smtClean="0"/>
              <a:t>Walk by faith not by sight. </a:t>
            </a:r>
            <a:r>
              <a:rPr lang="en-US" sz="3200" dirty="0" smtClean="0">
                <a:solidFill>
                  <a:srgbClr val="FFFF00"/>
                </a:solidFill>
              </a:rPr>
              <a:t>(2 Corinthians 5:7)</a:t>
            </a:r>
          </a:p>
          <a:p>
            <a:pPr marL="514350" indent="-514350">
              <a:buClr>
                <a:srgbClr val="00CC00"/>
              </a:buClr>
              <a:buFont typeface="+mj-lt"/>
              <a:buAutoNum type="arabicPeriod"/>
            </a:pPr>
            <a:r>
              <a:rPr lang="en-US" sz="3200" dirty="0" smtClean="0"/>
              <a:t>Trust in the Lord more than in human leadership.</a:t>
            </a:r>
          </a:p>
          <a:p>
            <a:pPr marL="514350" indent="-514350">
              <a:buClr>
                <a:srgbClr val="00CC00"/>
              </a:buClr>
              <a:buFont typeface="+mj-lt"/>
              <a:buAutoNum type="arabicPeriod"/>
            </a:pPr>
            <a:r>
              <a:rPr lang="en-US" sz="3200" dirty="0" smtClean="0"/>
              <a:t>Live a life of complete integrity.</a:t>
            </a:r>
          </a:p>
        </p:txBody>
      </p:sp>
    </p:spTree>
    <p:extLst>
      <p:ext uri="{BB962C8B-B14F-4D97-AF65-F5344CB8AC3E}">
        <p14:creationId xmlns:p14="http://schemas.microsoft.com/office/powerpoint/2010/main" val="4295252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Clr>
                <a:srgbClr val="00CC00"/>
              </a:buClr>
              <a:buFont typeface="+mj-lt"/>
              <a:buAutoNum type="arabicPeriod"/>
            </a:pPr>
            <a:r>
              <a:rPr lang="en-US" sz="3200" dirty="0" smtClean="0"/>
              <a:t>Walk by faith not by sight. </a:t>
            </a:r>
            <a:r>
              <a:rPr lang="en-US" sz="3200" dirty="0" smtClean="0">
                <a:solidFill>
                  <a:srgbClr val="FFFF00"/>
                </a:solidFill>
              </a:rPr>
              <a:t>(2 Corinthians 5:7)</a:t>
            </a:r>
          </a:p>
          <a:p>
            <a:pPr marL="514350" indent="-514350">
              <a:buClr>
                <a:srgbClr val="00CC00"/>
              </a:buClr>
              <a:buFont typeface="+mj-lt"/>
              <a:buAutoNum type="arabicPeriod"/>
            </a:pPr>
            <a:r>
              <a:rPr lang="en-US" sz="3200" dirty="0" smtClean="0"/>
              <a:t>Trust in the Lord more than in human leadership.</a:t>
            </a:r>
          </a:p>
          <a:p>
            <a:pPr marL="514350" indent="-514350">
              <a:buClr>
                <a:srgbClr val="00CC00"/>
              </a:buClr>
              <a:buFont typeface="+mj-lt"/>
              <a:buAutoNum type="arabicPeriod"/>
            </a:pPr>
            <a:r>
              <a:rPr lang="en-US" sz="3200" dirty="0" smtClean="0"/>
              <a:t>Live a life of complete integrity.</a:t>
            </a:r>
          </a:p>
          <a:p>
            <a:pPr marL="514350" indent="-514350">
              <a:buClr>
                <a:srgbClr val="00CC00"/>
              </a:buClr>
              <a:buFont typeface="+mj-lt"/>
              <a:buAutoNum type="arabicPeriod"/>
            </a:pPr>
            <a:r>
              <a:rPr lang="en-US" sz="3200" dirty="0" smtClean="0"/>
              <a:t>Devotion to prayer.</a:t>
            </a:r>
          </a:p>
          <a:p>
            <a:pPr marL="514350" indent="-514350">
              <a:buClr>
                <a:srgbClr val="00CC00"/>
              </a:buClr>
              <a:buFont typeface="+mj-lt"/>
              <a:buAutoNum type="arabicPeriod"/>
            </a:pPr>
            <a:endParaRPr lang="en-US" sz="3200" dirty="0"/>
          </a:p>
        </p:txBody>
      </p:sp>
    </p:spTree>
    <p:extLst>
      <p:ext uri="{BB962C8B-B14F-4D97-AF65-F5344CB8AC3E}">
        <p14:creationId xmlns:p14="http://schemas.microsoft.com/office/powerpoint/2010/main" val="22784685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Samuel’s Farewell: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pPr marL="514350" indent="-514350">
              <a:buClr>
                <a:srgbClr val="00CC00"/>
              </a:buClr>
              <a:buFont typeface="+mj-lt"/>
              <a:buAutoNum type="arabicPeriod"/>
            </a:pPr>
            <a:r>
              <a:rPr lang="en-US" sz="3200" dirty="0" smtClean="0"/>
              <a:t>Walk by faith not by sight. </a:t>
            </a:r>
            <a:r>
              <a:rPr lang="en-US" sz="3200" dirty="0" smtClean="0">
                <a:solidFill>
                  <a:srgbClr val="FFFF00"/>
                </a:solidFill>
              </a:rPr>
              <a:t>(2 Corinthians 5:7)</a:t>
            </a:r>
          </a:p>
          <a:p>
            <a:pPr marL="514350" indent="-514350">
              <a:buClr>
                <a:srgbClr val="00CC00"/>
              </a:buClr>
              <a:buFont typeface="+mj-lt"/>
              <a:buAutoNum type="arabicPeriod"/>
            </a:pPr>
            <a:r>
              <a:rPr lang="en-US" sz="3200" dirty="0" smtClean="0"/>
              <a:t>Trust in the Lord more than in human leadership.</a:t>
            </a:r>
          </a:p>
          <a:p>
            <a:pPr marL="514350" indent="-514350">
              <a:buClr>
                <a:srgbClr val="00CC00"/>
              </a:buClr>
              <a:buFont typeface="+mj-lt"/>
              <a:buAutoNum type="arabicPeriod"/>
            </a:pPr>
            <a:r>
              <a:rPr lang="en-US" sz="3200" dirty="0" smtClean="0"/>
              <a:t>Live a life of complete integrity.</a:t>
            </a:r>
          </a:p>
          <a:p>
            <a:pPr marL="514350" indent="-514350">
              <a:buClr>
                <a:srgbClr val="00CC00"/>
              </a:buClr>
              <a:buFont typeface="+mj-lt"/>
              <a:buAutoNum type="arabicPeriod"/>
            </a:pPr>
            <a:r>
              <a:rPr lang="en-US" sz="3200" dirty="0" smtClean="0"/>
              <a:t>Devotion to prayer.</a:t>
            </a:r>
          </a:p>
          <a:p>
            <a:pPr marL="514350" indent="-514350">
              <a:buClr>
                <a:srgbClr val="00CC00"/>
              </a:buClr>
              <a:buFont typeface="+mj-lt"/>
              <a:buAutoNum type="arabicPeriod"/>
            </a:pPr>
            <a:r>
              <a:rPr lang="en-US" sz="3200" dirty="0" smtClean="0"/>
              <a:t>Commitment to faithful biblical teaching – whether as a teacher or one being taught.</a:t>
            </a:r>
          </a:p>
          <a:p>
            <a:pPr marL="514350" indent="-514350">
              <a:buClr>
                <a:srgbClr val="00CC00"/>
              </a:buClr>
              <a:buFont typeface="+mj-lt"/>
              <a:buAutoNum type="arabicPeriod"/>
            </a:pPr>
            <a:endParaRPr lang="en-US" sz="3200" dirty="0"/>
          </a:p>
        </p:txBody>
      </p:sp>
    </p:spTree>
    <p:extLst>
      <p:ext uri="{BB962C8B-B14F-4D97-AF65-F5344CB8AC3E}">
        <p14:creationId xmlns:p14="http://schemas.microsoft.com/office/powerpoint/2010/main" val="26645337"/>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1300</TotalTime>
  <Words>1148</Words>
  <Application>Microsoft Office PowerPoint</Application>
  <PresentationFormat>Widescreen</PresentationFormat>
  <Paragraphs>105</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Sunday Morning</vt:lpstr>
      <vt:lpstr>Samuel’s Farewell</vt:lpstr>
      <vt:lpstr>Samuel’s Farewell    Introduction</vt:lpstr>
      <vt:lpstr>Samuel’s Farewell    Introduction</vt:lpstr>
      <vt:lpstr>Samuel’s Farewell    Introduction</vt:lpstr>
      <vt:lpstr>Samuel’s Integrity     12:1-5</vt:lpstr>
      <vt:lpstr>Samuel’s Integrity     12:1-5</vt:lpstr>
      <vt:lpstr>Samuel’s Integrity     12:1-5</vt:lpstr>
      <vt:lpstr>The Lord’s Faithfulness     12:6-11</vt:lpstr>
      <vt:lpstr>The Lord’s Faithfulness     12:6-11</vt:lpstr>
      <vt:lpstr>The Lord’s Faithfulness     12:12-18</vt:lpstr>
      <vt:lpstr>The Lord’s Faithfulness     12:12-18</vt:lpstr>
      <vt:lpstr>The Lord’s Faithfulness     12:12-18</vt:lpstr>
      <vt:lpstr>The Lord’s Faithfulness     12:12-18</vt:lpstr>
      <vt:lpstr>The Lord’s Faithfulness     12:12-18</vt:lpstr>
      <vt:lpstr>The Lord’s Faithfulness     12:12-18</vt:lpstr>
      <vt:lpstr>Samuel’s Commitment     12:19-25</vt:lpstr>
      <vt:lpstr>Samuel’s Commitment     12:19-25</vt:lpstr>
      <vt:lpstr>Samuel’s Commitment     12:19-25</vt:lpstr>
      <vt:lpstr>Samuel’s Commitment     12:19-25</vt:lpstr>
      <vt:lpstr>Samuel’s Commitment     12:19-25</vt:lpstr>
      <vt:lpstr>Samuel’s Commitment     12:19-25</vt:lpstr>
      <vt:lpstr>Samuel’s Commitment     12:19-25</vt:lpstr>
      <vt:lpstr>Samuel’s Commitment     12:19-25</vt:lpstr>
      <vt:lpstr>Samuel’s Commitment     12:19-25</vt:lpstr>
      <vt:lpstr>Samuel’s Farewell:     Conclusions</vt:lpstr>
      <vt:lpstr>Samuel’s Farewell:     Conclusions</vt:lpstr>
      <vt:lpstr>Samuel’s Farewell:     Conclusions</vt:lpstr>
      <vt:lpstr>Samuel’s Farewell:     Conclusions</vt:lpstr>
      <vt:lpstr>Samuel’s Farewell:     Conclusions</vt:lpstr>
      <vt:lpstr>Samuel’s Farewell:     Conclusions</vt:lpstr>
      <vt:lpstr>Samuel’s Farewell:     Conclusions</vt:lpstr>
      <vt:lpstr>Samuel’s Farewell:     Conclusions</vt:lpstr>
      <vt:lpstr>Samuel’s Farewell:     Conclusions</vt:lpstr>
      <vt:lpstr>Samuel’s Farewell:     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23</cp:revision>
  <dcterms:created xsi:type="dcterms:W3CDTF">2014-09-03T21:45:08Z</dcterms:created>
  <dcterms:modified xsi:type="dcterms:W3CDTF">2014-09-07T12:23:58Z</dcterms:modified>
</cp:coreProperties>
</file>