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8" r:id="rId4"/>
    <p:sldId id="258" r:id="rId5"/>
    <p:sldId id="289" r:id="rId6"/>
    <p:sldId id="295" r:id="rId7"/>
    <p:sldId id="259" r:id="rId8"/>
    <p:sldId id="260" r:id="rId9"/>
    <p:sldId id="261" r:id="rId10"/>
    <p:sldId id="262" r:id="rId11"/>
    <p:sldId id="263" r:id="rId12"/>
    <p:sldId id="265" r:id="rId13"/>
    <p:sldId id="264" r:id="rId14"/>
    <p:sldId id="266" r:id="rId15"/>
    <p:sldId id="267" r:id="rId16"/>
    <p:sldId id="268" r:id="rId17"/>
    <p:sldId id="293" r:id="rId18"/>
    <p:sldId id="294" r:id="rId19"/>
    <p:sldId id="269" r:id="rId20"/>
    <p:sldId id="270" r:id="rId21"/>
    <p:sldId id="292" r:id="rId22"/>
    <p:sldId id="271" r:id="rId23"/>
    <p:sldId id="272" r:id="rId24"/>
    <p:sldId id="296" r:id="rId25"/>
    <p:sldId id="273" r:id="rId26"/>
    <p:sldId id="274" r:id="rId27"/>
    <p:sldId id="291" r:id="rId28"/>
    <p:sldId id="290" r:id="rId29"/>
    <p:sldId id="275" r:id="rId30"/>
    <p:sldId id="276" r:id="rId31"/>
    <p:sldId id="287" r:id="rId32"/>
    <p:sldId id="277" r:id="rId33"/>
    <p:sldId id="278" r:id="rId34"/>
    <p:sldId id="297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75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61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99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51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7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04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01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4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63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33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8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D9370-D456-46A8-9FB3-B28445477F61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DFB83-5BEE-419C-B43C-6B37D7DF8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195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Gideon:  12 Lessons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Judges 6 – 8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7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Gideon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227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Gideon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What do we remember about Gideon?</a:t>
            </a:r>
          </a:p>
        </p:txBody>
      </p:sp>
    </p:spTree>
    <p:extLst>
      <p:ext uri="{BB962C8B-B14F-4D97-AF65-F5344CB8AC3E}">
        <p14:creationId xmlns:p14="http://schemas.microsoft.com/office/powerpoint/2010/main" val="382762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Gideon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What do we remember about Gideon?</a:t>
            </a:r>
          </a:p>
          <a:p>
            <a:r>
              <a:rPr lang="en-US" sz="3600" dirty="0"/>
              <a:t>He was the one who started the practice </a:t>
            </a:r>
            <a:r>
              <a:rPr lang="en-US" sz="3600" dirty="0" smtClean="0"/>
              <a:t>of putting </a:t>
            </a:r>
            <a:r>
              <a:rPr lang="en-US" sz="3600" dirty="0"/>
              <a:t>Bibles in hotel rooms.</a:t>
            </a:r>
          </a:p>
        </p:txBody>
      </p:sp>
    </p:spTree>
    <p:extLst>
      <p:ext uri="{BB962C8B-B14F-4D97-AF65-F5344CB8AC3E}">
        <p14:creationId xmlns:p14="http://schemas.microsoft.com/office/powerpoint/2010/main" val="259271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Gideon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What do we remember about Gideon?</a:t>
            </a:r>
          </a:p>
          <a:p>
            <a:r>
              <a:rPr lang="en-US" sz="3600" dirty="0" smtClean="0"/>
              <a:t>He was the one who started the practice of putting Bibles in hotel rooms.</a:t>
            </a:r>
          </a:p>
          <a:p>
            <a:r>
              <a:rPr lang="en-US" sz="3600" dirty="0" smtClean="0"/>
              <a:t>He was the one who defeated a great big army with </a:t>
            </a:r>
            <a:r>
              <a:rPr lang="en-US" sz="3600" dirty="0" smtClean="0"/>
              <a:t>a band </a:t>
            </a:r>
            <a:r>
              <a:rPr lang="en-US" sz="3600" dirty="0" smtClean="0"/>
              <a:t>of 300 men.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3734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Gideon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Gideon is one of the heroes of the faith listed in </a:t>
            </a:r>
            <a:r>
              <a:rPr lang="en-US" sz="3600" dirty="0" smtClean="0">
                <a:solidFill>
                  <a:srgbClr val="FFFF00"/>
                </a:solidFill>
              </a:rPr>
              <a:t>Hebrews 11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We can pull at least </a:t>
            </a:r>
            <a:r>
              <a:rPr lang="en-US" sz="3600" dirty="0" smtClean="0">
                <a:solidFill>
                  <a:srgbClr val="00B0F0"/>
                </a:solidFill>
              </a:rPr>
              <a:t>12 lessons </a:t>
            </a:r>
            <a:r>
              <a:rPr lang="en-US" sz="3600" dirty="0" smtClean="0"/>
              <a:t>out of his life.</a:t>
            </a:r>
          </a:p>
          <a:p>
            <a:r>
              <a:rPr lang="en-US" sz="3600" dirty="0" smtClean="0"/>
              <a:t>Some of them are positive – that is, Gideon is a positive example.</a:t>
            </a:r>
          </a:p>
          <a:p>
            <a:r>
              <a:rPr lang="en-US" sz="3600" dirty="0" smtClean="0"/>
              <a:t>Gideon also gives us a couple of lessons in “what not to do.”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8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Gideon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2342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Gideon     </a:t>
            </a:r>
            <a:r>
              <a:rPr lang="en-US" dirty="0" smtClean="0">
                <a:solidFill>
                  <a:srgbClr val="FFFF00"/>
                </a:solidFill>
              </a:rPr>
              <a:t>Judges 6:1-10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097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Gideon     </a:t>
            </a:r>
            <a:r>
              <a:rPr lang="en-US" dirty="0" smtClean="0">
                <a:solidFill>
                  <a:srgbClr val="FFFF00"/>
                </a:solidFill>
              </a:rPr>
              <a:t>Judges 6:1-10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600" dirty="0" smtClean="0">
                <a:solidFill>
                  <a:srgbClr val="00B0F0"/>
                </a:solidFill>
              </a:rPr>
              <a:t>Lesson 1</a:t>
            </a:r>
          </a:p>
          <a:p>
            <a:pPr marL="0" lvl="0" indent="0">
              <a:buNone/>
            </a:pPr>
            <a:r>
              <a:rPr lang="en-US" sz="3600" dirty="0" smtClean="0"/>
              <a:t>Even </a:t>
            </a:r>
            <a:r>
              <a:rPr lang="en-US" sz="3600" dirty="0"/>
              <a:t>when the mess you’re in is entirely your own fault, it still pays to cry out to God.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8049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Gideon     </a:t>
            </a:r>
            <a:r>
              <a:rPr lang="en-US" dirty="0" smtClean="0">
                <a:solidFill>
                  <a:srgbClr val="FFFF00"/>
                </a:solidFill>
              </a:rPr>
              <a:t>Judges 6:11-18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7484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Gideon     </a:t>
            </a:r>
            <a:r>
              <a:rPr lang="en-US" dirty="0" smtClean="0">
                <a:solidFill>
                  <a:srgbClr val="FFFF00"/>
                </a:solidFill>
              </a:rPr>
              <a:t>Judges 6:11-18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600" dirty="0" smtClean="0">
                <a:solidFill>
                  <a:srgbClr val="00B0F0"/>
                </a:solidFill>
              </a:rPr>
              <a:t>Lesson 2</a:t>
            </a:r>
          </a:p>
          <a:p>
            <a:pPr marL="0" lvl="0" indent="0">
              <a:buNone/>
            </a:pPr>
            <a:r>
              <a:rPr lang="en-US" sz="3600" dirty="0"/>
              <a:t>When God wants to get something done in this world, he normally calls people to do it.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2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Gideon     </a:t>
            </a:r>
            <a:r>
              <a:rPr lang="en-US" dirty="0" smtClean="0">
                <a:solidFill>
                  <a:srgbClr val="FFFF00"/>
                </a:solidFill>
              </a:rPr>
              <a:t>Judges 6:11-18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600" dirty="0" smtClean="0">
                <a:solidFill>
                  <a:srgbClr val="00B0F0"/>
                </a:solidFill>
              </a:rPr>
              <a:t>Lesson 3</a:t>
            </a:r>
          </a:p>
          <a:p>
            <a:pPr marL="0" lvl="0" indent="0">
              <a:buNone/>
            </a:pPr>
            <a:r>
              <a:rPr lang="en-US" sz="3600" dirty="0"/>
              <a:t>He will be with us as we go, therefore the results depend on his strength, not ours.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6120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6:19-32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0743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6:19-32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00B0F0"/>
                </a:solidFill>
              </a:rPr>
              <a:t>Lesson 4</a:t>
            </a:r>
            <a:endParaRPr lang="en-US" sz="3600" dirty="0" smtClean="0"/>
          </a:p>
          <a:p>
            <a:pPr marL="0" lvl="0" indent="0">
              <a:buNone/>
            </a:pPr>
            <a:r>
              <a:rPr lang="en-US" sz="3600" dirty="0" smtClean="0"/>
              <a:t>Take </a:t>
            </a:r>
            <a:r>
              <a:rPr lang="en-US" sz="3600" dirty="0"/>
              <a:t>time out to worship the Lord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2507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6:19-32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00B0F0"/>
                </a:solidFill>
              </a:rPr>
              <a:t>Lesson </a:t>
            </a:r>
            <a:r>
              <a:rPr lang="en-US" sz="3600" dirty="0" smtClean="0">
                <a:solidFill>
                  <a:srgbClr val="00B0F0"/>
                </a:solidFill>
              </a:rPr>
              <a:t>5</a:t>
            </a:r>
            <a:endParaRPr lang="en-US" sz="3600" dirty="0"/>
          </a:p>
          <a:p>
            <a:pPr marL="0" lvl="0" indent="0">
              <a:buNone/>
            </a:pPr>
            <a:r>
              <a:rPr lang="en-US" sz="3600" dirty="0" smtClean="0"/>
              <a:t>True </a:t>
            </a:r>
            <a:r>
              <a:rPr lang="en-US" sz="3600" dirty="0"/>
              <a:t>worship usually involves sacrifice.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811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6:19-32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00B0F0"/>
                </a:solidFill>
              </a:rPr>
              <a:t>Lesson 6</a:t>
            </a:r>
            <a:endParaRPr lang="en-US" sz="3600" dirty="0"/>
          </a:p>
          <a:p>
            <a:pPr marL="0" lvl="0" indent="0">
              <a:buNone/>
            </a:pPr>
            <a:r>
              <a:rPr lang="en-US" sz="3600" dirty="0"/>
              <a:t>Destroy all your idols – and all their altars.</a:t>
            </a:r>
          </a:p>
        </p:txBody>
      </p:sp>
    </p:spTree>
    <p:extLst>
      <p:ext uri="{BB962C8B-B14F-4D97-AF65-F5344CB8AC3E}">
        <p14:creationId xmlns:p14="http://schemas.microsoft.com/office/powerpoint/2010/main" val="196618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6:19-32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0550" y="1690688"/>
            <a:ext cx="6953250" cy="435133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Some British </a:t>
            </a:r>
            <a:r>
              <a:rPr lang="en-US" sz="3600" dirty="0">
                <a:solidFill>
                  <a:srgbClr val="00B0F0"/>
                </a:solidFill>
              </a:rPr>
              <a:t>pastors </a:t>
            </a:r>
            <a:r>
              <a:rPr lang="en-US" sz="3600" dirty="0" smtClean="0">
                <a:solidFill>
                  <a:srgbClr val="00B0F0"/>
                </a:solidFill>
              </a:rPr>
              <a:t>were talking </a:t>
            </a:r>
            <a:r>
              <a:rPr lang="en-US" sz="3600" dirty="0">
                <a:solidFill>
                  <a:srgbClr val="00B0F0"/>
                </a:solidFill>
              </a:rPr>
              <a:t>about inviting evangelist D.L. Moody to their city for </a:t>
            </a:r>
            <a:r>
              <a:rPr lang="en-US" sz="3600" dirty="0" smtClean="0">
                <a:solidFill>
                  <a:srgbClr val="00B0F0"/>
                </a:solidFill>
              </a:rPr>
              <a:t>an outreach.</a:t>
            </a:r>
            <a:endParaRPr lang="en-US" sz="3600" dirty="0">
              <a:solidFill>
                <a:srgbClr val="00B0F0"/>
              </a:solidFill>
            </a:endParaRPr>
          </a:p>
          <a:p>
            <a:r>
              <a:rPr lang="en-US" sz="3600" dirty="0">
                <a:solidFill>
                  <a:srgbClr val="00B0F0"/>
                </a:solidFill>
              </a:rPr>
              <a:t>One man asked, “Why must it be Moody? Does D.L. Moody have a monopoly on the Holy Spirit?” </a:t>
            </a:r>
            <a:endParaRPr lang="en-US" sz="3600" dirty="0" smtClean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36847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0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6:19-32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0550" y="1690688"/>
            <a:ext cx="695325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One of the others replied, “No, but it’s evident that the Holy Spirit has a monopoly on D.L. Moody</a:t>
            </a:r>
            <a:r>
              <a:rPr lang="en-US" sz="3600" dirty="0" smtClean="0">
                <a:solidFill>
                  <a:srgbClr val="00B0F0"/>
                </a:solidFill>
              </a:rPr>
              <a:t>.”</a:t>
            </a:r>
          </a:p>
          <a:p>
            <a:r>
              <a:rPr lang="en-US" sz="3600" dirty="0" smtClean="0"/>
              <a:t>God wants a monopoly on us.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36847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6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6:33-40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6914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6:33-40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00B0F0"/>
                </a:solidFill>
              </a:rPr>
              <a:t>Lesson 7</a:t>
            </a:r>
            <a:endParaRPr lang="en-US" sz="3600" dirty="0" smtClean="0"/>
          </a:p>
          <a:p>
            <a:pPr marL="0" lvl="0" indent="0">
              <a:buNone/>
            </a:pPr>
            <a:r>
              <a:rPr lang="en-US" sz="3600" dirty="0"/>
              <a:t>Really, you probably don’t need “fleeces” to determine God’s will.</a:t>
            </a:r>
          </a:p>
        </p:txBody>
      </p:sp>
    </p:spTree>
    <p:extLst>
      <p:ext uri="{BB962C8B-B14F-4D97-AF65-F5344CB8AC3E}">
        <p14:creationId xmlns:p14="http://schemas.microsoft.com/office/powerpoint/2010/main" val="37026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6:33-40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00B0F0"/>
                </a:solidFill>
              </a:rPr>
              <a:t>Lesson 7</a:t>
            </a:r>
            <a:endParaRPr lang="en-US" sz="3600" dirty="0" smtClean="0"/>
          </a:p>
          <a:p>
            <a:pPr marL="0" lvl="0" indent="0">
              <a:buNone/>
            </a:pPr>
            <a:r>
              <a:rPr lang="en-US" sz="3600" dirty="0"/>
              <a:t>Really, you probably don’t need “fleeces” to determine God’s will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God’s will was already clear.</a:t>
            </a:r>
          </a:p>
          <a:p>
            <a:r>
              <a:rPr lang="en-US" sz="3600" dirty="0" smtClean="0"/>
              <a:t>Gideon may have done this to strengthen his faith.</a:t>
            </a:r>
          </a:p>
          <a:p>
            <a:r>
              <a:rPr lang="en-US" sz="3600" dirty="0" smtClean="0"/>
              <a:t>He may also have used it as evidence to convince others.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3999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7:1-8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0706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7:1-8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00B0F0"/>
                </a:solidFill>
              </a:rPr>
              <a:t>Lesson 8</a:t>
            </a:r>
            <a:endParaRPr lang="en-US" sz="3600" dirty="0" smtClean="0"/>
          </a:p>
          <a:p>
            <a:pPr marL="0" lvl="0" indent="0">
              <a:buNone/>
            </a:pPr>
            <a:r>
              <a:rPr lang="en-US" sz="3600" dirty="0"/>
              <a:t>God can always win – and he doesn’t need a big army.</a:t>
            </a:r>
          </a:p>
        </p:txBody>
      </p:sp>
    </p:spTree>
    <p:extLst>
      <p:ext uri="{BB962C8B-B14F-4D97-AF65-F5344CB8AC3E}">
        <p14:creationId xmlns:p14="http://schemas.microsoft.com/office/powerpoint/2010/main" val="248480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7:1-8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79248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i="1" dirty="0">
                <a:solidFill>
                  <a:srgbClr val="00CC00"/>
                </a:solidFill>
              </a:rPr>
              <a:t>I have heard Him say, "Where two or three are gathered together in My name there am I." </a:t>
            </a:r>
            <a:endParaRPr lang="en-US" sz="3000" i="1" dirty="0" smtClean="0">
              <a:solidFill>
                <a:srgbClr val="00CC00"/>
              </a:solidFill>
            </a:endParaRPr>
          </a:p>
          <a:p>
            <a:pPr marL="0" indent="0">
              <a:buNone/>
            </a:pPr>
            <a:r>
              <a:rPr lang="en-US" sz="3000" i="1" dirty="0" smtClean="0">
                <a:solidFill>
                  <a:srgbClr val="00CC00"/>
                </a:solidFill>
              </a:rPr>
              <a:t>I </a:t>
            </a:r>
            <a:r>
              <a:rPr lang="en-US" sz="3000" i="1" dirty="0">
                <a:solidFill>
                  <a:srgbClr val="00CC00"/>
                </a:solidFill>
              </a:rPr>
              <a:t>have heard Him say, "One shall chase a thousand, and two shall put ten thousand to flight," </a:t>
            </a:r>
            <a:endParaRPr lang="en-US" sz="3000" i="1" dirty="0" smtClean="0">
              <a:solidFill>
                <a:srgbClr val="00CC00"/>
              </a:solidFill>
            </a:endParaRPr>
          </a:p>
          <a:p>
            <a:pPr marL="0" indent="0">
              <a:buNone/>
            </a:pPr>
            <a:r>
              <a:rPr lang="en-US" sz="3000" i="1" dirty="0" smtClean="0">
                <a:solidFill>
                  <a:srgbClr val="00CC00"/>
                </a:solidFill>
              </a:rPr>
              <a:t>But </a:t>
            </a:r>
            <a:r>
              <a:rPr lang="en-US" sz="3000" i="1" dirty="0">
                <a:solidFill>
                  <a:srgbClr val="00CC00"/>
                </a:solidFill>
              </a:rPr>
              <a:t>I never heard Him say, "You must get more men, or I cannot do this work; you must increase the human forces, or the Divine energy will not be equal to the occasion</a:t>
            </a:r>
            <a:r>
              <a:rPr lang="en-US" sz="3000" i="1" dirty="0" smtClean="0">
                <a:solidFill>
                  <a:srgbClr val="00CC00"/>
                </a:solidFill>
              </a:rPr>
              <a:t>.”</a:t>
            </a:r>
            <a:endParaRPr lang="en-US" sz="3000" i="1" dirty="0" smtClean="0">
              <a:solidFill>
                <a:srgbClr val="00CC00"/>
              </a:solidFill>
            </a:endParaRPr>
          </a:p>
          <a:p>
            <a:pPr marL="0" indent="0" algn="r">
              <a:buNone/>
            </a:pPr>
            <a:r>
              <a:rPr lang="en-US" sz="3000" i="1" dirty="0" smtClean="0">
                <a:solidFill>
                  <a:srgbClr val="00CC00"/>
                </a:solidFill>
              </a:rPr>
              <a:t>         – Joseph Parker (1830-1902)</a:t>
            </a:r>
            <a:endParaRPr lang="en-US" sz="30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28" y="1690687"/>
            <a:ext cx="2472564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5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7:9-25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7946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7:9-25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00B0F0"/>
                </a:solidFill>
              </a:rPr>
              <a:t>Lesson 9</a:t>
            </a:r>
            <a:endParaRPr lang="en-US" sz="3600" dirty="0" smtClean="0"/>
          </a:p>
          <a:p>
            <a:pPr marL="0" lvl="0" indent="0">
              <a:buNone/>
            </a:pPr>
            <a:r>
              <a:rPr lang="en-US" sz="3600" dirty="0"/>
              <a:t>Even when God is with you and assures you of victory, you still have to fight the battle.</a:t>
            </a:r>
          </a:p>
        </p:txBody>
      </p:sp>
    </p:spTree>
    <p:extLst>
      <p:ext uri="{BB962C8B-B14F-4D97-AF65-F5344CB8AC3E}">
        <p14:creationId xmlns:p14="http://schemas.microsoft.com/office/powerpoint/2010/main" val="9896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7:9-25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00B0F0"/>
                </a:solidFill>
              </a:rPr>
              <a:t>Lesson 9</a:t>
            </a:r>
            <a:endParaRPr lang="en-US" sz="3600" dirty="0" smtClean="0"/>
          </a:p>
          <a:p>
            <a:pPr marL="0" lvl="0" indent="0">
              <a:buNone/>
            </a:pPr>
            <a:r>
              <a:rPr lang="en-US" sz="3600" dirty="0"/>
              <a:t>Even when God is with you and assures you of victory, you still have to fight the battle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See </a:t>
            </a:r>
            <a:r>
              <a:rPr lang="en-US" sz="3600" dirty="0" smtClean="0">
                <a:solidFill>
                  <a:srgbClr val="FFFF00"/>
                </a:solidFill>
              </a:rPr>
              <a:t>Ephesians 6:10-12</a:t>
            </a:r>
          </a:p>
          <a:p>
            <a:pPr marL="0" lv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8774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7:9-25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69913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 smtClean="0">
                <a:solidFill>
                  <a:srgbClr val="00CC00"/>
                </a:solidFill>
              </a:rPr>
              <a:t>“If </a:t>
            </a:r>
            <a:r>
              <a:rPr lang="en-US" sz="3600" i="1" dirty="0">
                <a:solidFill>
                  <a:srgbClr val="00CC00"/>
                </a:solidFill>
              </a:rPr>
              <a:t>God loves you he will use you either for suffering or service; and if he has given you peace you must now prepare for war. Will you think me odd if I say that our Lord came to give us peace that he might send us out to war</a:t>
            </a:r>
            <a:r>
              <a:rPr lang="en-US" sz="3600" i="1" dirty="0" smtClean="0">
                <a:solidFill>
                  <a:srgbClr val="00CC00"/>
                </a:solidFill>
              </a:rPr>
              <a:t>?”</a:t>
            </a:r>
          </a:p>
          <a:p>
            <a:pPr marL="0" indent="0" algn="r">
              <a:buNone/>
            </a:pPr>
            <a:r>
              <a:rPr lang="en-US" sz="3600" i="1" dirty="0" smtClean="0">
                <a:solidFill>
                  <a:srgbClr val="00CC00"/>
                </a:solidFill>
              </a:rPr>
              <a:t>– Charles Spurgeon (1834-1892)</a:t>
            </a:r>
            <a:endParaRPr lang="en-US" sz="36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175" y="1825625"/>
            <a:ext cx="3095625" cy="400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4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8:22-28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703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8:22-28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Lesson 10</a:t>
            </a:r>
            <a:endParaRPr lang="en-US" sz="3200" dirty="0" smtClean="0"/>
          </a:p>
          <a:p>
            <a:pPr marL="0" lvl="0" indent="0">
              <a:buNone/>
            </a:pPr>
            <a:r>
              <a:rPr lang="en-US" sz="3200" dirty="0"/>
              <a:t>Right after you experience a great victory, look out</a:t>
            </a:r>
            <a:r>
              <a:rPr lang="en-US" sz="3200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8358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8:22-28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Lesson 10</a:t>
            </a:r>
            <a:endParaRPr lang="en-US" sz="3200" dirty="0" smtClean="0"/>
          </a:p>
          <a:p>
            <a:pPr marL="0" lvl="0" indent="0">
              <a:buNone/>
            </a:pPr>
            <a:r>
              <a:rPr lang="en-US" sz="3200" dirty="0"/>
              <a:t>Right after you experience a great victory, look out</a:t>
            </a:r>
            <a:r>
              <a:rPr lang="en-US" sz="3200" dirty="0" smtClean="0"/>
              <a:t>!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Ephod</a:t>
            </a:r>
            <a:r>
              <a:rPr lang="en-US" sz="3200" dirty="0" smtClean="0"/>
              <a:t> = A garment that partially covers – like an apron or a poncho.  </a:t>
            </a:r>
          </a:p>
          <a:p>
            <a:r>
              <a:rPr lang="en-US" sz="3200" dirty="0" smtClean="0"/>
              <a:t>The high priest wore one that had a </a:t>
            </a:r>
            <a:r>
              <a:rPr lang="en-US" sz="3200" dirty="0" err="1" smtClean="0"/>
              <a:t>breastpiece</a:t>
            </a:r>
            <a:r>
              <a:rPr lang="en-US" sz="3200" dirty="0" smtClean="0"/>
              <a:t> holding the </a:t>
            </a:r>
            <a:r>
              <a:rPr lang="en-US" sz="3200" dirty="0" err="1"/>
              <a:t>U</a:t>
            </a:r>
            <a:r>
              <a:rPr lang="en-US" sz="3200" dirty="0" err="1" smtClean="0"/>
              <a:t>rim</a:t>
            </a:r>
            <a:r>
              <a:rPr lang="en-US" sz="3200" dirty="0" smtClean="0"/>
              <a:t> and </a:t>
            </a:r>
            <a:r>
              <a:rPr lang="en-US" sz="3200" dirty="0" err="1" smtClean="0"/>
              <a:t>Thummim</a:t>
            </a:r>
            <a:r>
              <a:rPr lang="en-US" sz="3200" dirty="0" smtClean="0"/>
              <a:t>.  </a:t>
            </a:r>
          </a:p>
          <a:p>
            <a:r>
              <a:rPr lang="en-US" sz="3200" dirty="0" smtClean="0"/>
              <a:t>Gideon may have wrongly taken on priestly functions.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62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8:29-32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513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8:29-32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Lesson 10(a)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/>
              <a:t>Especially for guys: No matter how much of a big shot you ever get to be, you don’t get all the girls.</a:t>
            </a:r>
          </a:p>
        </p:txBody>
      </p:sp>
    </p:spTree>
    <p:extLst>
      <p:ext uri="{BB962C8B-B14F-4D97-AF65-F5344CB8AC3E}">
        <p14:creationId xmlns:p14="http://schemas.microsoft.com/office/powerpoint/2010/main" val="274296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8:29-32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341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“Power is the ultimate aphrodisiac.”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Henry Kissinger (1923 – 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25" y="1825625"/>
            <a:ext cx="3550730" cy="435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6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8:29-32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Lesson 11</a:t>
            </a:r>
            <a:endParaRPr lang="en-US" sz="3200" dirty="0" smtClean="0"/>
          </a:p>
          <a:p>
            <a:pPr marL="0" lvl="0" indent="0">
              <a:buNone/>
            </a:pPr>
            <a:r>
              <a:rPr lang="en-US" sz="3200" dirty="0"/>
              <a:t>Whatever you do, finish well.  Please.  Finish well.</a:t>
            </a:r>
          </a:p>
        </p:txBody>
      </p:sp>
    </p:spTree>
    <p:extLst>
      <p:ext uri="{BB962C8B-B14F-4D97-AF65-F5344CB8AC3E}">
        <p14:creationId xmlns:p14="http://schemas.microsoft.com/office/powerpoint/2010/main" val="53797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8:33-35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5232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Gideon     </a:t>
            </a:r>
            <a:r>
              <a:rPr lang="en-US" dirty="0">
                <a:solidFill>
                  <a:srgbClr val="FFFF00"/>
                </a:solidFill>
              </a:rPr>
              <a:t>Judges </a:t>
            </a:r>
            <a:r>
              <a:rPr lang="en-US" dirty="0" smtClean="0">
                <a:solidFill>
                  <a:srgbClr val="FFFF00"/>
                </a:solidFill>
              </a:rPr>
              <a:t>8:33-35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Lesson 12</a:t>
            </a:r>
          </a:p>
          <a:p>
            <a:pPr marL="0" lvl="0" indent="0">
              <a:buNone/>
            </a:pPr>
            <a:r>
              <a:rPr lang="en-US" sz="3200" dirty="0"/>
              <a:t>Leave a legacy of positive influence that outlasts you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9858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Gideon   </a:t>
            </a:r>
            <a:r>
              <a:rPr lang="en-US" dirty="0">
                <a:solidFill>
                  <a:srgbClr val="00B0F0"/>
                </a:solidFill>
              </a:rPr>
              <a:t>  </a:t>
            </a:r>
            <a:r>
              <a:rPr lang="en-US" dirty="0" smtClean="0">
                <a:solidFill>
                  <a:srgbClr val="00CC00"/>
                </a:solidFill>
              </a:rPr>
              <a:t>12 Lessons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2599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Gideon    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CC00"/>
                </a:solidFill>
              </a:rPr>
              <a:t>12 Lessons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/>
              <a:t>Even when the mess you’re in is entirely your own fault, it still pays to cry out to God.</a:t>
            </a:r>
          </a:p>
          <a:p>
            <a:pPr marL="514350" lvl="0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/>
              <a:t>When God wants to get something done in this world, he normally calls people to do it.</a:t>
            </a:r>
          </a:p>
          <a:p>
            <a:pPr marL="514350" lvl="0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/>
              <a:t>He will be with us as we go, therefore the results depend on his strength, not ours.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2440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Gideon    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CC00"/>
                </a:solidFill>
              </a:rPr>
              <a:t>12 Lessons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rgbClr val="00CC00"/>
              </a:buClr>
              <a:buFont typeface="+mj-lt"/>
              <a:buAutoNum type="arabicPeriod" startAt="4"/>
            </a:pPr>
            <a:r>
              <a:rPr lang="en-US" sz="3200" dirty="0"/>
              <a:t>Take time out to worship the Lord.</a:t>
            </a:r>
          </a:p>
          <a:p>
            <a:pPr marL="514350" indent="-514350">
              <a:buClr>
                <a:srgbClr val="00CC00"/>
              </a:buClr>
              <a:buFont typeface="+mj-lt"/>
              <a:buAutoNum type="arabicPeriod" startAt="4"/>
            </a:pPr>
            <a:r>
              <a:rPr lang="en-US" sz="3200" dirty="0"/>
              <a:t>True worship usually involves sacrifice.</a:t>
            </a:r>
          </a:p>
          <a:p>
            <a:pPr marL="514350" indent="-514350">
              <a:buClr>
                <a:srgbClr val="00CC00"/>
              </a:buClr>
              <a:buFont typeface="+mj-lt"/>
              <a:buAutoNum type="arabicPeriod" startAt="4"/>
            </a:pPr>
            <a:r>
              <a:rPr lang="en-US" sz="3200" dirty="0"/>
              <a:t>Destroy all your idols – and all their altars.</a:t>
            </a:r>
          </a:p>
        </p:txBody>
      </p:sp>
    </p:spTree>
    <p:extLst>
      <p:ext uri="{BB962C8B-B14F-4D97-AF65-F5344CB8AC3E}">
        <p14:creationId xmlns:p14="http://schemas.microsoft.com/office/powerpoint/2010/main" val="399154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Gideon    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CC00"/>
                </a:solidFill>
              </a:rPr>
              <a:t>12 Lessons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Clr>
                <a:srgbClr val="00CC00"/>
              </a:buClr>
              <a:buFont typeface="+mj-lt"/>
              <a:buAutoNum type="arabicPeriod" startAt="7"/>
            </a:pPr>
            <a:r>
              <a:rPr lang="en-US" sz="3200" dirty="0"/>
              <a:t>Really, you probably don’t need “fleeces” to determine God’s will.</a:t>
            </a:r>
          </a:p>
          <a:p>
            <a:pPr marL="514350" lvl="0" indent="-514350">
              <a:buClr>
                <a:srgbClr val="00CC00"/>
              </a:buClr>
              <a:buFont typeface="+mj-lt"/>
              <a:buAutoNum type="arabicPeriod" startAt="7"/>
            </a:pPr>
            <a:r>
              <a:rPr lang="en-US" sz="3200" dirty="0"/>
              <a:t>God can always win – and he doesn’t need a big army.</a:t>
            </a:r>
          </a:p>
          <a:p>
            <a:pPr marL="514350" lvl="0" indent="-514350">
              <a:buClr>
                <a:srgbClr val="00CC00"/>
              </a:buClr>
              <a:buFont typeface="+mj-lt"/>
              <a:buAutoNum type="arabicPeriod" startAt="7"/>
            </a:pPr>
            <a:r>
              <a:rPr lang="en-US" sz="3200" dirty="0"/>
              <a:t>Even when God is with you and assures you of victory, you still have to fight the battle.</a:t>
            </a:r>
          </a:p>
        </p:txBody>
      </p:sp>
    </p:spTree>
    <p:extLst>
      <p:ext uri="{BB962C8B-B14F-4D97-AF65-F5344CB8AC3E}">
        <p14:creationId xmlns:p14="http://schemas.microsoft.com/office/powerpoint/2010/main" val="192744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Gideon    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CC00"/>
                </a:solidFill>
              </a:rPr>
              <a:t>12 Lessons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rgbClr val="00CC00"/>
              </a:buClr>
              <a:buFont typeface="+mj-lt"/>
              <a:buAutoNum type="arabicPeriod" startAt="10"/>
            </a:pPr>
            <a:r>
              <a:rPr lang="en-US" sz="3200" dirty="0"/>
              <a:t>Right after you experience a great victory, look out!</a:t>
            </a:r>
          </a:p>
          <a:p>
            <a:pPr marL="457200" lvl="1" indent="0">
              <a:buClr>
                <a:srgbClr val="00CC00"/>
              </a:buClr>
              <a:buNone/>
            </a:pPr>
            <a:r>
              <a:rPr lang="en-US" sz="3200" dirty="0" smtClean="0">
                <a:solidFill>
                  <a:srgbClr val="00CC00"/>
                </a:solidFill>
              </a:rPr>
              <a:t>10(a). </a:t>
            </a:r>
            <a:r>
              <a:rPr lang="en-US" sz="3200" dirty="0" smtClean="0"/>
              <a:t>Especially </a:t>
            </a:r>
            <a:r>
              <a:rPr lang="en-US" sz="3200" dirty="0"/>
              <a:t>for guys: No matter how much of a big shot you ever get to be, you don’t get all the girls.</a:t>
            </a:r>
          </a:p>
          <a:p>
            <a:pPr marL="514350" indent="-514350">
              <a:buClr>
                <a:srgbClr val="00CC00"/>
              </a:buClr>
              <a:buFont typeface="+mj-lt"/>
              <a:buAutoNum type="arabicPeriod" startAt="10"/>
            </a:pPr>
            <a:r>
              <a:rPr lang="en-US" sz="3200" dirty="0"/>
              <a:t>Whatever you do, finish well.  Please.  Finish well.</a:t>
            </a:r>
          </a:p>
          <a:p>
            <a:pPr marL="514350" indent="-514350">
              <a:buClr>
                <a:srgbClr val="00CC00"/>
              </a:buClr>
              <a:buFont typeface="+mj-lt"/>
              <a:buAutoNum type="arabicPeriod" startAt="10"/>
            </a:pPr>
            <a:r>
              <a:rPr lang="en-US" sz="3200" dirty="0"/>
              <a:t>Leave a legacy of positive influence that outlasts you.</a:t>
            </a:r>
          </a:p>
        </p:txBody>
      </p:sp>
    </p:spTree>
    <p:extLst>
      <p:ext uri="{BB962C8B-B14F-4D97-AF65-F5344CB8AC3E}">
        <p14:creationId xmlns:p14="http://schemas.microsoft.com/office/powerpoint/2010/main" val="123961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day Morn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ay Morning" id="{E76BC85A-46D3-45E2-B0B8-F2AA117A06FE}" vid="{7A2ACC9B-04DF-4AB2-9E50-8F1955708C9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Sunday Morning</Template>
  <TotalTime>684</TotalTime>
  <Words>1012</Words>
  <Application>Microsoft Office PowerPoint</Application>
  <PresentationFormat>Widescreen</PresentationFormat>
  <Paragraphs>117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Sunday Morning</vt:lpstr>
      <vt:lpstr>Gideon:  12 Lessons</vt:lpstr>
      <vt:lpstr>Gideon     Introduction</vt:lpstr>
      <vt:lpstr>Gideon     Introduction</vt:lpstr>
      <vt:lpstr>Gideon     Introduction</vt:lpstr>
      <vt:lpstr>Gideon     Introduction</vt:lpstr>
      <vt:lpstr>Gideon     Introduction</vt:lpstr>
      <vt:lpstr>Gideon</vt:lpstr>
      <vt:lpstr>Gideon     Judges 6:1-10</vt:lpstr>
      <vt:lpstr>Gideon     Judges 6:1-10</vt:lpstr>
      <vt:lpstr>Gideon     Judges 6:11-18</vt:lpstr>
      <vt:lpstr>Gideon     Judges 6:11-18</vt:lpstr>
      <vt:lpstr>Gideon     Judges 6:11-18</vt:lpstr>
      <vt:lpstr>Gideon     Judges 6:19-32</vt:lpstr>
      <vt:lpstr>Gideon     Judges 6:19-32</vt:lpstr>
      <vt:lpstr>Gideon     Judges 6:19-32</vt:lpstr>
      <vt:lpstr>Gideon     Judges 6:19-32</vt:lpstr>
      <vt:lpstr>Gideon     Judges 6:19-32</vt:lpstr>
      <vt:lpstr>Gideon     Judges 6:19-32</vt:lpstr>
      <vt:lpstr>Gideon     Judges 6:33-40</vt:lpstr>
      <vt:lpstr>Gideon     Judges 6:33-40</vt:lpstr>
      <vt:lpstr>Gideon     Judges 6:33-40</vt:lpstr>
      <vt:lpstr>Gideon     Judges 7:1-8</vt:lpstr>
      <vt:lpstr>Gideon     Judges 7:1-8</vt:lpstr>
      <vt:lpstr>Gideon     Judges 7:1-8</vt:lpstr>
      <vt:lpstr>Gideon     Judges 7:9-25</vt:lpstr>
      <vt:lpstr>Gideon     Judges 7:9-25</vt:lpstr>
      <vt:lpstr>Gideon     Judges 7:9-25</vt:lpstr>
      <vt:lpstr>Gideon     Judges 7:9-25</vt:lpstr>
      <vt:lpstr>Gideon     Judges 8:22-28</vt:lpstr>
      <vt:lpstr>Gideon     Judges 8:22-28</vt:lpstr>
      <vt:lpstr>Gideon     Judges 8:22-28</vt:lpstr>
      <vt:lpstr>Gideon     Judges 8:29-32</vt:lpstr>
      <vt:lpstr>Gideon     Judges 8:29-32</vt:lpstr>
      <vt:lpstr>Gideon     Judges 8:29-32</vt:lpstr>
      <vt:lpstr>Gideon     Judges 8:29-32</vt:lpstr>
      <vt:lpstr>Gideon     Judges 8:33-35</vt:lpstr>
      <vt:lpstr>Gideon     Judges 8:33-35</vt:lpstr>
      <vt:lpstr>Gideon     12 Lessons</vt:lpstr>
      <vt:lpstr>Gideon     12 Lessons</vt:lpstr>
      <vt:lpstr>Gideon     12 Lessons</vt:lpstr>
      <vt:lpstr>Gideon     12 Lessons</vt:lpstr>
      <vt:lpstr>Gideon     12 Lessons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Gideon</dc:title>
  <dc:creator>David Kosobucki</dc:creator>
  <cp:lastModifiedBy>David Kosobucki</cp:lastModifiedBy>
  <cp:revision>26</cp:revision>
  <dcterms:created xsi:type="dcterms:W3CDTF">2014-08-09T14:08:15Z</dcterms:created>
  <dcterms:modified xsi:type="dcterms:W3CDTF">2014-08-10T11:39:41Z</dcterms:modified>
</cp:coreProperties>
</file>