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64" r:id="rId5"/>
    <p:sldId id="265" r:id="rId6"/>
    <p:sldId id="267" r:id="rId7"/>
    <p:sldId id="279" r:id="rId8"/>
    <p:sldId id="259" r:id="rId9"/>
    <p:sldId id="269" r:id="rId10"/>
    <p:sldId id="277" r:id="rId11"/>
    <p:sldId id="276" r:id="rId12"/>
    <p:sldId id="280" r:id="rId13"/>
    <p:sldId id="266" r:id="rId14"/>
    <p:sldId id="262" r:id="rId15"/>
    <p:sldId id="258" r:id="rId16"/>
    <p:sldId id="274" r:id="rId17"/>
    <p:sldId id="283" r:id="rId18"/>
    <p:sldId id="285" r:id="rId19"/>
    <p:sldId id="281" r:id="rId20"/>
    <p:sldId id="273" r:id="rId21"/>
    <p:sldId id="271" r:id="rId22"/>
    <p:sldId id="286" r:id="rId23"/>
    <p:sldId id="278" r:id="rId24"/>
    <p:sldId id="284" r:id="rId25"/>
    <p:sldId id="287" r:id="rId26"/>
    <p:sldId id="272" r:id="rId27"/>
    <p:sldId id="27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34" autoAdjust="0"/>
  </p:normalViewPr>
  <p:slideViewPr>
    <p:cSldViewPr snapToGrid="0">
      <p:cViewPr varScale="1">
        <p:scale>
          <a:sx n="67" d="100"/>
          <a:sy n="67" d="100"/>
        </p:scale>
        <p:origin x="756" y="60"/>
      </p:cViewPr>
      <p:guideLst/>
    </p:cSldViewPr>
  </p:slideViewPr>
  <p:outlineViewPr>
    <p:cViewPr>
      <p:scale>
        <a:sx n="33" d="100"/>
        <a:sy n="33" d="100"/>
      </p:scale>
      <p:origin x="0" y="-1357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6D9512-C74E-432C-B49B-85FCB810FB7B}" type="datetimeFigureOut">
              <a:rPr lang="en-US" smtClean="0"/>
              <a:t>8/2/2014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1006639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6D9512-C74E-432C-B49B-85FCB810FB7B}" type="datetimeFigureOut">
              <a:rPr lang="en-US" smtClean="0"/>
              <a:t>8/2/2014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1381411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6D9512-C74E-432C-B49B-85FCB810FB7B}" type="datetimeFigureOut">
              <a:rPr lang="en-US" smtClean="0"/>
              <a:t>8/2/2014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23028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6D9512-C74E-432C-B49B-85FCB810FB7B}" type="datetimeFigureOut">
              <a:rPr lang="en-US" smtClean="0"/>
              <a:t>8/2/2014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116610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6D9512-C74E-432C-B49B-85FCB810FB7B}" type="datetimeFigureOut">
              <a:rPr lang="en-US" smtClean="0"/>
              <a:t>8/2/2014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2746950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6D9512-C74E-432C-B49B-85FCB810FB7B}" type="datetimeFigureOut">
              <a:rPr lang="en-US" smtClean="0"/>
              <a:t>8/2/2014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162624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D9512-C74E-432C-B49B-85FCB810FB7B}" type="datetimeFigureOut">
              <a:rPr lang="en-US" smtClean="0"/>
              <a:t>8/2/2014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1361174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6D9512-C74E-432C-B49B-85FCB810FB7B}" type="datetimeFigureOut">
              <a:rPr lang="en-US" smtClean="0"/>
              <a:t>8/2/2014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26036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6D9512-C74E-432C-B49B-85FCB810FB7B}" type="datetimeFigureOut">
              <a:rPr lang="en-US" smtClean="0"/>
              <a:t>8/2/2014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3386440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6D9512-C74E-432C-B49B-85FCB810FB7B}" type="datetimeFigureOut">
              <a:rPr lang="en-US" smtClean="0"/>
              <a:t>8/2/2014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2539650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6D9512-C74E-432C-B49B-85FCB810FB7B}" type="datetimeFigureOut">
              <a:rPr lang="en-US" smtClean="0"/>
              <a:t>8/2/2014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133B5-A627-4020-B905-47A758B12088}" type="slidenum">
              <a:rPr lang="en-US" smtClean="0"/>
              <a:t>‹#›</a:t>
            </a:fld>
            <a:endParaRPr lang="en-US"/>
          </a:p>
        </p:txBody>
      </p:sp>
    </p:spTree>
    <p:extLst>
      <p:ext uri="{BB962C8B-B14F-4D97-AF65-F5344CB8AC3E}">
        <p14:creationId xmlns:p14="http://schemas.microsoft.com/office/powerpoint/2010/main" val="2381687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6D9512-C74E-432C-B49B-85FCB810FB7B}" type="datetimeFigureOut">
              <a:rPr lang="en-US" smtClean="0"/>
              <a:t>8/2/2014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E133B5-A627-4020-B905-47A758B12088}" type="slidenum">
              <a:rPr lang="en-US" smtClean="0"/>
              <a:t>‹#›</a:t>
            </a:fld>
            <a:endParaRPr lang="en-US"/>
          </a:p>
        </p:txBody>
      </p:sp>
    </p:spTree>
    <p:extLst>
      <p:ext uri="{BB962C8B-B14F-4D97-AF65-F5344CB8AC3E}">
        <p14:creationId xmlns:p14="http://schemas.microsoft.com/office/powerpoint/2010/main" val="41955648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a:t>
            </a:r>
            <a:r>
              <a:rPr lang="en-US" dirty="0" smtClean="0"/>
              <a:t>he Cycle</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Judges 1 – 2</a:t>
            </a:r>
            <a:endParaRPr lang="en-US" sz="3200" dirty="0">
              <a:solidFill>
                <a:srgbClr val="FFFF00"/>
              </a:solidFill>
            </a:endParaRPr>
          </a:p>
        </p:txBody>
      </p:sp>
    </p:spTree>
    <p:extLst>
      <p:ext uri="{BB962C8B-B14F-4D97-AF65-F5344CB8AC3E}">
        <p14:creationId xmlns:p14="http://schemas.microsoft.com/office/powerpoint/2010/main" val="4175765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Cycle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endParaRPr lang="en-US" sz="3200" dirty="0">
              <a:solidFill>
                <a:srgbClr val="FFFF00"/>
              </a:solidFill>
            </a:endParaRPr>
          </a:p>
        </p:txBody>
      </p:sp>
    </p:spTree>
    <p:extLst>
      <p:ext uri="{BB962C8B-B14F-4D97-AF65-F5344CB8AC3E}">
        <p14:creationId xmlns:p14="http://schemas.microsoft.com/office/powerpoint/2010/main" val="94693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Cycle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r>
              <a:rPr lang="en-US" sz="3200" dirty="0" smtClean="0"/>
              <a:t>A quick look back to Joshua:</a:t>
            </a:r>
          </a:p>
          <a:p>
            <a:r>
              <a:rPr lang="en-US" sz="3200" dirty="0" smtClean="0">
                <a:solidFill>
                  <a:srgbClr val="FFFF00"/>
                </a:solidFill>
              </a:rPr>
              <a:t>Joshua 1:7-9</a:t>
            </a:r>
          </a:p>
          <a:p>
            <a:r>
              <a:rPr lang="en-US" sz="3200" dirty="0" smtClean="0">
                <a:solidFill>
                  <a:srgbClr val="FFFF00"/>
                </a:solidFill>
              </a:rPr>
              <a:t>Joshua 23:1-13</a:t>
            </a:r>
            <a:endParaRPr lang="en-US" sz="3200" dirty="0">
              <a:solidFill>
                <a:srgbClr val="FFFF00"/>
              </a:solidFill>
            </a:endParaRPr>
          </a:p>
        </p:txBody>
      </p:sp>
    </p:spTree>
    <p:extLst>
      <p:ext uri="{BB962C8B-B14F-4D97-AF65-F5344CB8AC3E}">
        <p14:creationId xmlns:p14="http://schemas.microsoft.com/office/powerpoint/2010/main" val="342162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Cycle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The Lord waited hundreds of years to give Israel this land.</a:t>
            </a:r>
          </a:p>
          <a:p>
            <a:r>
              <a:rPr lang="en-US" sz="3200" dirty="0" smtClean="0"/>
              <a:t>They were now in it.</a:t>
            </a:r>
          </a:p>
          <a:p>
            <a:r>
              <a:rPr lang="en-US" sz="3200" dirty="0" smtClean="0"/>
              <a:t>It was time to possess their possessions.</a:t>
            </a:r>
          </a:p>
          <a:p>
            <a:r>
              <a:rPr lang="en-US" sz="3200" dirty="0" smtClean="0"/>
              <a:t>So what happened?</a:t>
            </a:r>
          </a:p>
          <a:p>
            <a:endParaRPr lang="en-US" sz="3200" dirty="0"/>
          </a:p>
        </p:txBody>
      </p:sp>
    </p:spTree>
    <p:extLst>
      <p:ext uri="{BB962C8B-B14F-4D97-AF65-F5344CB8AC3E}">
        <p14:creationId xmlns:p14="http://schemas.microsoft.com/office/powerpoint/2010/main" val="1556344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132757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normAutofit/>
          </a:bodyPr>
          <a:lstStyle/>
          <a:p>
            <a:r>
              <a:rPr lang="en-US" sz="3200" dirty="0" smtClean="0">
                <a:solidFill>
                  <a:srgbClr val="FFFF00"/>
                </a:solidFill>
              </a:rPr>
              <a:t>Judges 1</a:t>
            </a:r>
            <a:r>
              <a:rPr lang="en-US" sz="3200" dirty="0"/>
              <a:t> </a:t>
            </a:r>
            <a:r>
              <a:rPr lang="en-US" sz="3200" dirty="0" smtClean="0"/>
              <a:t>    Snatching defeat from the jaws of victory.</a:t>
            </a:r>
            <a:endParaRPr lang="en-US" sz="3200" dirty="0"/>
          </a:p>
        </p:txBody>
      </p:sp>
    </p:spTree>
    <p:extLst>
      <p:ext uri="{BB962C8B-B14F-4D97-AF65-F5344CB8AC3E}">
        <p14:creationId xmlns:p14="http://schemas.microsoft.com/office/powerpoint/2010/main" val="191499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normAutofit/>
          </a:bodyPr>
          <a:lstStyle/>
          <a:p>
            <a:r>
              <a:rPr lang="en-US" sz="3200" dirty="0" smtClean="0">
                <a:solidFill>
                  <a:srgbClr val="FFFF00"/>
                </a:solidFill>
              </a:rPr>
              <a:t>2:1-5     </a:t>
            </a:r>
            <a:r>
              <a:rPr lang="en-US" sz="3200" dirty="0" smtClean="0"/>
              <a:t>The angel of the Lord can be a pre-incarnate appearance of Jesus Christ.</a:t>
            </a:r>
          </a:p>
          <a:p>
            <a:r>
              <a:rPr lang="en-US" sz="3200" dirty="0" smtClean="0"/>
              <a:t>He speaks in the first person as God, “I brought you up … So now I say…”</a:t>
            </a:r>
            <a:endParaRPr lang="en-US" sz="3200" dirty="0"/>
          </a:p>
        </p:txBody>
      </p:sp>
    </p:spTree>
    <p:extLst>
      <p:ext uri="{BB962C8B-B14F-4D97-AF65-F5344CB8AC3E}">
        <p14:creationId xmlns:p14="http://schemas.microsoft.com/office/powerpoint/2010/main" val="2021881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1897062"/>
            <a:ext cx="7119938" cy="4351338"/>
          </a:xfrm>
        </p:spPr>
        <p:txBody>
          <a:bodyPr>
            <a:normAutofit/>
          </a:bodyPr>
          <a:lstStyle/>
          <a:p>
            <a:r>
              <a:rPr lang="en-US" sz="3200" i="1" dirty="0">
                <a:solidFill>
                  <a:srgbClr val="00CC00"/>
                </a:solidFill>
              </a:rPr>
              <a:t>These people were deceived as to the depth and sincerity of their own feelings. Doubtless they reckoned themselves choice penitents when they were only cowardly tremblers, </a:t>
            </a:r>
            <a:r>
              <a:rPr lang="en-US" sz="3200" i="1" dirty="0" err="1">
                <a:solidFill>
                  <a:srgbClr val="00CC00"/>
                </a:solidFill>
              </a:rPr>
              <a:t>labouring</a:t>
            </a:r>
            <a:r>
              <a:rPr lang="en-US" sz="3200" i="1" dirty="0">
                <a:solidFill>
                  <a:srgbClr val="00CC00"/>
                </a:solidFill>
              </a:rPr>
              <a:t> under impressions which were as useless as they were transient. </a:t>
            </a:r>
            <a:endParaRPr lang="en-US" sz="3200" i="1" dirty="0" smtClean="0">
              <a:solidFill>
                <a:srgbClr val="00CC00"/>
              </a:solidFill>
            </a:endParaRPr>
          </a:p>
          <a:p>
            <a:pPr marL="0" indent="0" algn="r">
              <a:buNone/>
            </a:pPr>
            <a:r>
              <a:rPr lang="en-US" sz="3200" i="1" dirty="0" smtClean="0">
                <a:solidFill>
                  <a:srgbClr val="00CC00"/>
                </a:solidFill>
              </a:rPr>
              <a:t>– Charles Spurgeon (1834-1892)</a:t>
            </a:r>
            <a:endParaRPr lang="en-US" sz="3200" i="1" dirty="0">
              <a:solidFill>
                <a:srgbClr val="00CC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5298" y="1897062"/>
            <a:ext cx="2982657" cy="3860800"/>
          </a:xfrm>
          <a:prstGeom prst="rect">
            <a:avLst/>
          </a:prstGeom>
        </p:spPr>
      </p:pic>
    </p:spTree>
    <p:extLst>
      <p:ext uri="{BB962C8B-B14F-4D97-AF65-F5344CB8AC3E}">
        <p14:creationId xmlns:p14="http://schemas.microsoft.com/office/powerpoint/2010/main" val="2092234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normAutofit/>
          </a:bodyPr>
          <a:lstStyle/>
          <a:p>
            <a:r>
              <a:rPr lang="en-US" sz="3200" dirty="0" smtClean="0">
                <a:solidFill>
                  <a:srgbClr val="FFFF00"/>
                </a:solidFill>
              </a:rPr>
              <a:t>2:6-10</a:t>
            </a:r>
            <a:r>
              <a:rPr lang="en-US" sz="3200" dirty="0" smtClean="0"/>
              <a:t>     </a:t>
            </a:r>
            <a:r>
              <a:rPr lang="en-US" sz="3200" dirty="0" smtClean="0">
                <a:solidFill>
                  <a:srgbClr val="00B0F0"/>
                </a:solidFill>
              </a:rPr>
              <a:t>“And the people served the Lord all the days of Joshua …”</a:t>
            </a:r>
          </a:p>
          <a:p>
            <a:r>
              <a:rPr lang="en-US" sz="3200" dirty="0" smtClean="0"/>
              <a:t>Notice how long Joshua’s influence lasted.</a:t>
            </a:r>
          </a:p>
          <a:p>
            <a:r>
              <a:rPr lang="en-US" sz="3200" dirty="0" smtClean="0"/>
              <a:t>This </a:t>
            </a:r>
            <a:r>
              <a:rPr lang="en-US" sz="3200" dirty="0" smtClean="0"/>
              <a:t>is </a:t>
            </a:r>
            <a:r>
              <a:rPr lang="en-US" sz="3200" dirty="0" smtClean="0"/>
              <a:t>his</a:t>
            </a:r>
            <a:r>
              <a:rPr lang="en-US" sz="3200" dirty="0" smtClean="0"/>
              <a:t> </a:t>
            </a:r>
            <a:r>
              <a:rPr lang="en-US" sz="3200" dirty="0" smtClean="0"/>
              <a:t>legacy.  </a:t>
            </a:r>
          </a:p>
          <a:p>
            <a:r>
              <a:rPr lang="en-US" sz="3200" dirty="0" smtClean="0"/>
              <a:t>He </a:t>
            </a:r>
            <a:r>
              <a:rPr lang="en-US" sz="3200" dirty="0" smtClean="0"/>
              <a:t>had a big influence on the nation, </a:t>
            </a:r>
            <a:r>
              <a:rPr lang="en-US" sz="3200" dirty="0" smtClean="0"/>
              <a:t>but his influence eventually died out.</a:t>
            </a:r>
          </a:p>
        </p:txBody>
      </p:sp>
    </p:spTree>
    <p:extLst>
      <p:ext uri="{BB962C8B-B14F-4D97-AF65-F5344CB8AC3E}">
        <p14:creationId xmlns:p14="http://schemas.microsoft.com/office/powerpoint/2010/main" val="309970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normAutofit/>
          </a:bodyPr>
          <a:lstStyle/>
          <a:p>
            <a:r>
              <a:rPr lang="en-US" sz="3200" dirty="0" smtClean="0">
                <a:solidFill>
                  <a:srgbClr val="FFFF00"/>
                </a:solidFill>
              </a:rPr>
              <a:t>2:6-10</a:t>
            </a:r>
            <a:r>
              <a:rPr lang="en-US" sz="3200" dirty="0" smtClean="0"/>
              <a:t>     </a:t>
            </a:r>
            <a:r>
              <a:rPr lang="en-US" sz="3200" dirty="0" smtClean="0">
                <a:solidFill>
                  <a:srgbClr val="00B0F0"/>
                </a:solidFill>
              </a:rPr>
              <a:t>“And the people served the Lord all the days of Joshua …”</a:t>
            </a:r>
          </a:p>
          <a:p>
            <a:r>
              <a:rPr lang="en-US" sz="3200" dirty="0"/>
              <a:t>This did not have to happen.</a:t>
            </a:r>
          </a:p>
          <a:p>
            <a:r>
              <a:rPr lang="en-US" sz="3200" dirty="0" smtClean="0"/>
              <a:t>Israel only needed more people like Joshua.</a:t>
            </a:r>
            <a:endParaRPr lang="en-US" sz="3200" dirty="0"/>
          </a:p>
          <a:p>
            <a:r>
              <a:rPr lang="en-US" sz="3200" dirty="0"/>
              <a:t>We </a:t>
            </a:r>
            <a:r>
              <a:rPr lang="en-US" sz="3200" dirty="0" smtClean="0"/>
              <a:t>should pray, determine and work toward the goal that we would be like him.</a:t>
            </a:r>
            <a:endParaRPr lang="en-US" sz="3200" dirty="0"/>
          </a:p>
        </p:txBody>
      </p:sp>
    </p:spTree>
    <p:extLst>
      <p:ext uri="{BB962C8B-B14F-4D97-AF65-F5344CB8AC3E}">
        <p14:creationId xmlns:p14="http://schemas.microsoft.com/office/powerpoint/2010/main" val="2184036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normAutofit lnSpcReduction="10000"/>
          </a:bodyPr>
          <a:lstStyle/>
          <a:p>
            <a:r>
              <a:rPr lang="en-US" sz="3200" dirty="0" smtClean="0">
                <a:solidFill>
                  <a:srgbClr val="FFFF00"/>
                </a:solidFill>
              </a:rPr>
              <a:t>Judges 2:11</a:t>
            </a:r>
            <a:r>
              <a:rPr lang="en-US" sz="3200" dirty="0" smtClean="0"/>
              <a:t>     </a:t>
            </a:r>
            <a:r>
              <a:rPr lang="en-US" sz="3200" dirty="0" smtClean="0">
                <a:solidFill>
                  <a:srgbClr val="00B0F0"/>
                </a:solidFill>
              </a:rPr>
              <a:t>“The people … did what was evil in the sight of the Lord.”</a:t>
            </a:r>
            <a:endParaRPr lang="en-US" sz="3200" dirty="0">
              <a:solidFill>
                <a:srgbClr val="00B0F0"/>
              </a:solidFill>
            </a:endParaRPr>
          </a:p>
          <a:p>
            <a:r>
              <a:rPr lang="en-US" sz="3200" dirty="0" smtClean="0"/>
              <a:t>This is a repeated line in Judges (7x).  Also see:</a:t>
            </a:r>
          </a:p>
          <a:p>
            <a:pPr lvl="1"/>
            <a:r>
              <a:rPr lang="en-US" sz="3200" dirty="0" smtClean="0">
                <a:solidFill>
                  <a:srgbClr val="FFFF00"/>
                </a:solidFill>
              </a:rPr>
              <a:t>Judges 3:7</a:t>
            </a:r>
          </a:p>
          <a:p>
            <a:pPr lvl="1"/>
            <a:r>
              <a:rPr lang="en-US" sz="3200" dirty="0" smtClean="0">
                <a:solidFill>
                  <a:srgbClr val="FFFF00"/>
                </a:solidFill>
              </a:rPr>
              <a:t>Judges 3:12</a:t>
            </a:r>
          </a:p>
          <a:p>
            <a:pPr lvl="1"/>
            <a:r>
              <a:rPr lang="en-US" sz="3200" dirty="0" smtClean="0">
                <a:solidFill>
                  <a:srgbClr val="FFFF00"/>
                </a:solidFill>
              </a:rPr>
              <a:t>Judges 4:1</a:t>
            </a:r>
          </a:p>
          <a:p>
            <a:pPr lvl="1"/>
            <a:r>
              <a:rPr lang="en-US" sz="3200" dirty="0" smtClean="0">
                <a:solidFill>
                  <a:srgbClr val="FFFF00"/>
                </a:solidFill>
              </a:rPr>
              <a:t>Judges 6:1</a:t>
            </a:r>
          </a:p>
          <a:p>
            <a:pPr lvl="1"/>
            <a:r>
              <a:rPr lang="en-US" sz="3200" dirty="0" smtClean="0">
                <a:solidFill>
                  <a:srgbClr val="FFFF00"/>
                </a:solidFill>
              </a:rPr>
              <a:t>Judges 10:6</a:t>
            </a:r>
          </a:p>
          <a:p>
            <a:pPr lvl="1"/>
            <a:r>
              <a:rPr lang="en-US" sz="3200" dirty="0" smtClean="0">
                <a:solidFill>
                  <a:srgbClr val="FFFF00"/>
                </a:solidFill>
              </a:rPr>
              <a:t>Judges 13:1</a:t>
            </a:r>
            <a:endParaRPr lang="en-US" sz="3200" dirty="0">
              <a:solidFill>
                <a:srgbClr val="FFFF00"/>
              </a:solidFill>
            </a:endParaRPr>
          </a:p>
        </p:txBody>
      </p:sp>
    </p:spTree>
    <p:extLst>
      <p:ext uri="{BB962C8B-B14F-4D97-AF65-F5344CB8AC3E}">
        <p14:creationId xmlns:p14="http://schemas.microsoft.com/office/powerpoint/2010/main" val="2864018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sp>
        <p:nvSpPr>
          <p:cNvPr id="5" name="Content Placeholder 4"/>
          <p:cNvSpPr>
            <a:spLocks noGrp="1"/>
          </p:cNvSpPr>
          <p:nvPr>
            <p:ph idx="1"/>
          </p:nvPr>
        </p:nvSpPr>
        <p:spPr/>
        <p:txBody>
          <a:bodyPr>
            <a:normAutofit/>
          </a:bodyPr>
          <a:lstStyle/>
          <a:p>
            <a:r>
              <a:rPr lang="en-US" sz="3200" dirty="0" smtClean="0">
                <a:solidFill>
                  <a:srgbClr val="FFFF00"/>
                </a:solidFill>
              </a:rPr>
              <a:t>Judges </a:t>
            </a:r>
            <a:r>
              <a:rPr lang="en-US" sz="3200" dirty="0" smtClean="0">
                <a:solidFill>
                  <a:srgbClr val="FFFF00"/>
                </a:solidFill>
              </a:rPr>
              <a:t>2:11-21     </a:t>
            </a:r>
            <a:r>
              <a:rPr lang="en-US" sz="3200" dirty="0" smtClean="0"/>
              <a:t>This passage describes the cycle of sin and repentance that Israel fell into.</a:t>
            </a:r>
            <a:endParaRPr lang="en-US" sz="3200" dirty="0"/>
          </a:p>
        </p:txBody>
      </p:sp>
    </p:spTree>
    <p:extLst>
      <p:ext uri="{BB962C8B-B14F-4D97-AF65-F5344CB8AC3E}">
        <p14:creationId xmlns:p14="http://schemas.microsoft.com/office/powerpoint/2010/main" val="3546204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a:t>
            </a:r>
            <a:r>
              <a:rPr lang="en-US" dirty="0" smtClean="0">
                <a:solidFill>
                  <a:srgbClr val="00B0F0"/>
                </a:solidFill>
              </a:rPr>
              <a:t>he Cycle</a:t>
            </a:r>
            <a:endParaRPr lang="en-US" dirty="0">
              <a:solidFill>
                <a:srgbClr val="00B0F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8157" y="841915"/>
            <a:ext cx="5315856" cy="5335048"/>
          </a:xfrm>
        </p:spPr>
      </p:pic>
      <p:sp>
        <p:nvSpPr>
          <p:cNvPr id="3" name="TextBox 2"/>
          <p:cNvSpPr txBox="1"/>
          <p:nvPr/>
        </p:nvSpPr>
        <p:spPr>
          <a:xfrm>
            <a:off x="9572625" y="4872038"/>
            <a:ext cx="1781175" cy="646331"/>
          </a:xfrm>
          <a:prstGeom prst="rect">
            <a:avLst/>
          </a:prstGeom>
          <a:noFill/>
        </p:spPr>
        <p:txBody>
          <a:bodyPr wrap="square" rtlCol="0">
            <a:spAutoFit/>
          </a:bodyPr>
          <a:lstStyle/>
          <a:p>
            <a:r>
              <a:rPr lang="en-US" dirty="0" smtClean="0"/>
              <a:t>From: </a:t>
            </a:r>
          </a:p>
          <a:p>
            <a:r>
              <a:rPr lang="en-US" i="1" dirty="0" smtClean="0"/>
              <a:t>Ryrie Study Bible</a:t>
            </a:r>
            <a:endParaRPr lang="en-US" dirty="0"/>
          </a:p>
        </p:txBody>
      </p:sp>
    </p:spTree>
    <p:extLst>
      <p:ext uri="{BB962C8B-B14F-4D97-AF65-F5344CB8AC3E}">
        <p14:creationId xmlns:p14="http://schemas.microsoft.com/office/powerpoint/2010/main" val="4135834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Cycle</a:t>
            </a:r>
            <a:endParaRPr lang="en-US" dirty="0"/>
          </a:p>
        </p:txBody>
      </p:sp>
      <p:sp>
        <p:nvSpPr>
          <p:cNvPr id="3" name="Content Placeholder 2"/>
          <p:cNvSpPr>
            <a:spLocks noGrp="1"/>
          </p:cNvSpPr>
          <p:nvPr>
            <p:ph idx="1"/>
          </p:nvPr>
        </p:nvSpPr>
        <p:spPr/>
        <p:txBody>
          <a:bodyPr>
            <a:normAutofit/>
          </a:bodyPr>
          <a:lstStyle/>
          <a:p>
            <a:r>
              <a:rPr lang="en-US" sz="3200" dirty="0" smtClean="0"/>
              <a:t>It was more than a cycle; it was a </a:t>
            </a:r>
            <a:r>
              <a:rPr lang="en-US" sz="3200" dirty="0"/>
              <a:t>downward spiral. </a:t>
            </a:r>
            <a:endParaRPr lang="en-US" sz="3200" dirty="0" smtClean="0"/>
          </a:p>
          <a:p>
            <a:r>
              <a:rPr lang="en-US" sz="3200" dirty="0" smtClean="0"/>
              <a:t>The disobedience </a:t>
            </a:r>
            <a:r>
              <a:rPr lang="en-US" sz="3200" dirty="0"/>
              <a:t>and idolatry </a:t>
            </a:r>
            <a:r>
              <a:rPr lang="en-US" sz="3200" dirty="0" smtClean="0"/>
              <a:t>kept taking Israel </a:t>
            </a:r>
            <a:r>
              <a:rPr lang="en-US" sz="3200" dirty="0"/>
              <a:t>further away from God and deeper into sin and </a:t>
            </a:r>
            <a:r>
              <a:rPr lang="en-US" sz="3200" dirty="0" smtClean="0"/>
              <a:t>sadness. </a:t>
            </a:r>
          </a:p>
          <a:p>
            <a:r>
              <a:rPr lang="en-US" sz="3200" dirty="0" smtClean="0"/>
              <a:t>By </a:t>
            </a:r>
            <a:r>
              <a:rPr lang="en-US" sz="3200" dirty="0"/>
              <a:t>the end of the book, </a:t>
            </a:r>
            <a:r>
              <a:rPr lang="en-US" sz="3200" dirty="0" smtClean="0"/>
              <a:t>Israel will violate its covenant with God </a:t>
            </a:r>
            <a:r>
              <a:rPr lang="en-US" sz="3200" dirty="0"/>
              <a:t>in almost every </a:t>
            </a:r>
            <a:r>
              <a:rPr lang="en-US" sz="3200" dirty="0" smtClean="0"/>
              <a:t>possible </a:t>
            </a:r>
            <a:r>
              <a:rPr lang="en-US" sz="3200" dirty="0"/>
              <a:t>way.</a:t>
            </a:r>
          </a:p>
        </p:txBody>
      </p:sp>
    </p:spTree>
    <p:extLst>
      <p:ext uri="{BB962C8B-B14F-4D97-AF65-F5344CB8AC3E}">
        <p14:creationId xmlns:p14="http://schemas.microsoft.com/office/powerpoint/2010/main" val="403210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Cycle</a:t>
            </a:r>
            <a:endParaRPr lang="en-US" dirty="0"/>
          </a:p>
        </p:txBody>
      </p:sp>
      <p:sp>
        <p:nvSpPr>
          <p:cNvPr id="3" name="Content Placeholder 2"/>
          <p:cNvSpPr>
            <a:spLocks noGrp="1"/>
          </p:cNvSpPr>
          <p:nvPr>
            <p:ph idx="1"/>
          </p:nvPr>
        </p:nvSpPr>
        <p:spPr/>
        <p:txBody>
          <a:bodyPr>
            <a:normAutofit/>
          </a:bodyPr>
          <a:lstStyle/>
          <a:p>
            <a:r>
              <a:rPr lang="en-US" sz="3200" dirty="0" smtClean="0"/>
              <a:t>Reasons for the cycle – for Israel and for us:</a:t>
            </a:r>
          </a:p>
          <a:p>
            <a:pPr lvl="1"/>
            <a:r>
              <a:rPr lang="en-US" sz="3200" dirty="0" smtClean="0"/>
              <a:t>Self-deception</a:t>
            </a:r>
          </a:p>
          <a:p>
            <a:pPr lvl="1"/>
            <a:r>
              <a:rPr lang="en-US" sz="3200" dirty="0" smtClean="0"/>
              <a:t>Compromise </a:t>
            </a:r>
          </a:p>
          <a:p>
            <a:pPr lvl="1"/>
            <a:r>
              <a:rPr lang="en-US" sz="3200" dirty="0" smtClean="0"/>
              <a:t>Fear</a:t>
            </a:r>
          </a:p>
          <a:p>
            <a:pPr lvl="1"/>
            <a:r>
              <a:rPr lang="en-US" sz="3200" dirty="0" smtClean="0"/>
              <a:t>Fatigue</a:t>
            </a:r>
            <a:endParaRPr lang="en-US" sz="3200" dirty="0"/>
          </a:p>
        </p:txBody>
      </p:sp>
    </p:spTree>
    <p:extLst>
      <p:ext uri="{BB962C8B-B14F-4D97-AF65-F5344CB8AC3E}">
        <p14:creationId xmlns:p14="http://schemas.microsoft.com/office/powerpoint/2010/main" val="350732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Cycle</a:t>
            </a:r>
            <a:endParaRPr lang="en-US" dirty="0"/>
          </a:p>
        </p:txBody>
      </p:sp>
      <p:sp>
        <p:nvSpPr>
          <p:cNvPr id="3" name="Content Placeholder 2"/>
          <p:cNvSpPr>
            <a:spLocks noGrp="1"/>
          </p:cNvSpPr>
          <p:nvPr>
            <p:ph idx="1"/>
          </p:nvPr>
        </p:nvSpPr>
        <p:spPr>
          <a:xfrm>
            <a:off x="4114800" y="1825625"/>
            <a:ext cx="7239000" cy="4351338"/>
          </a:xfrm>
        </p:spPr>
        <p:txBody>
          <a:bodyPr>
            <a:normAutofit/>
          </a:bodyPr>
          <a:lstStyle/>
          <a:p>
            <a:r>
              <a:rPr lang="en-US" sz="3200" i="1" dirty="0">
                <a:solidFill>
                  <a:srgbClr val="00CC00"/>
                </a:solidFill>
              </a:rPr>
              <a:t>We have all unconquered ‘Canaanites’ in our hearts, and amity with them is supreme folly and crying </a:t>
            </a:r>
            <a:r>
              <a:rPr lang="en-US" sz="3200" i="1" dirty="0" smtClean="0">
                <a:solidFill>
                  <a:srgbClr val="00CC00"/>
                </a:solidFill>
              </a:rPr>
              <a:t>wickedness … Israel </a:t>
            </a:r>
            <a:r>
              <a:rPr lang="en-US" sz="3200" i="1" dirty="0">
                <a:solidFill>
                  <a:srgbClr val="00CC00"/>
                </a:solidFill>
              </a:rPr>
              <a:t>was in some respects conquered by Canaanites </a:t>
            </a:r>
            <a:r>
              <a:rPr lang="en-US" sz="3200" i="1" dirty="0" smtClean="0">
                <a:solidFill>
                  <a:srgbClr val="00CC00"/>
                </a:solidFill>
              </a:rPr>
              <a:t>… Let </a:t>
            </a:r>
            <a:r>
              <a:rPr lang="en-US" sz="3200" i="1" dirty="0">
                <a:solidFill>
                  <a:srgbClr val="00CC00"/>
                </a:solidFill>
              </a:rPr>
              <a:t>us take care that we are not overcome by our inward foes, whom we fancy we have subdued and can afford to treat </a:t>
            </a:r>
            <a:r>
              <a:rPr lang="en-US" sz="3200" i="1" dirty="0" smtClean="0">
                <a:solidFill>
                  <a:srgbClr val="00CC00"/>
                </a:solidFill>
              </a:rPr>
              <a:t>leniently</a:t>
            </a:r>
            <a:r>
              <a:rPr lang="en-US" sz="3200" i="1" dirty="0">
                <a:solidFill>
                  <a:srgbClr val="00CC00"/>
                </a:solidFill>
              </a:rPr>
              <a:t>.</a:t>
            </a:r>
          </a:p>
          <a:p>
            <a:pPr marL="0" indent="0" algn="r">
              <a:buNone/>
            </a:pPr>
            <a:r>
              <a:rPr lang="en-US" sz="3200" i="1" dirty="0" smtClean="0">
                <a:solidFill>
                  <a:srgbClr val="00CC00"/>
                </a:solidFill>
              </a:rPr>
              <a:t>– Alexander </a:t>
            </a:r>
            <a:r>
              <a:rPr lang="en-US" sz="3200" i="1" dirty="0" err="1" smtClean="0">
                <a:solidFill>
                  <a:srgbClr val="00CC00"/>
                </a:solidFill>
              </a:rPr>
              <a:t>Maclaren</a:t>
            </a:r>
            <a:r>
              <a:rPr lang="en-US" sz="3200" i="1" dirty="0" smtClean="0">
                <a:solidFill>
                  <a:srgbClr val="00CC00"/>
                </a:solidFill>
              </a:rPr>
              <a:t> (1826-1910)</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926" y="1805138"/>
            <a:ext cx="2976562" cy="4371825"/>
          </a:xfrm>
          <a:prstGeom prst="rect">
            <a:avLst/>
          </a:prstGeom>
        </p:spPr>
      </p:pic>
    </p:spTree>
    <p:extLst>
      <p:ext uri="{BB962C8B-B14F-4D97-AF65-F5344CB8AC3E}">
        <p14:creationId xmlns:p14="http://schemas.microsoft.com/office/powerpoint/2010/main" val="285738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The Cycle</a:t>
            </a:r>
            <a:endParaRPr lang="en-US" dirty="0"/>
          </a:p>
        </p:txBody>
      </p:sp>
      <p:sp>
        <p:nvSpPr>
          <p:cNvPr id="3" name="Content Placeholder 2"/>
          <p:cNvSpPr>
            <a:spLocks noGrp="1"/>
          </p:cNvSpPr>
          <p:nvPr>
            <p:ph idx="1"/>
          </p:nvPr>
        </p:nvSpPr>
        <p:spPr/>
        <p:txBody>
          <a:bodyPr>
            <a:normAutofit/>
          </a:bodyPr>
          <a:lstStyle/>
          <a:p>
            <a:r>
              <a:rPr lang="en-US" sz="3200" dirty="0" smtClean="0"/>
              <a:t>Reasons for the cycle – for Israel and for us:</a:t>
            </a:r>
          </a:p>
          <a:p>
            <a:pPr lvl="1"/>
            <a:r>
              <a:rPr lang="en-US" sz="3200" dirty="0" smtClean="0"/>
              <a:t>Self-deception – We think we have sin beat when we really don’t</a:t>
            </a:r>
          </a:p>
          <a:p>
            <a:pPr lvl="1"/>
            <a:r>
              <a:rPr lang="en-US" sz="3200" dirty="0" smtClean="0"/>
              <a:t>Compromise – We may need to compromise on our rights, but we dare not compromise our responsibilities.  We may secretly love our sin.</a:t>
            </a:r>
          </a:p>
          <a:p>
            <a:pPr lvl="1"/>
            <a:r>
              <a:rPr lang="en-US" sz="3200" dirty="0" smtClean="0"/>
              <a:t>Fear – We fear we won’t win; we fear God won’t triumph in the end.</a:t>
            </a:r>
          </a:p>
          <a:p>
            <a:pPr lvl="1"/>
            <a:r>
              <a:rPr lang="en-US" sz="3200" dirty="0" smtClean="0"/>
              <a:t>Fatigue – fighting battles is hard, so we make excuses.</a:t>
            </a:r>
            <a:endParaRPr lang="en-US" sz="3200" dirty="0"/>
          </a:p>
        </p:txBody>
      </p:sp>
    </p:spTree>
    <p:extLst>
      <p:ext uri="{BB962C8B-B14F-4D97-AF65-F5344CB8AC3E}">
        <p14:creationId xmlns:p14="http://schemas.microsoft.com/office/powerpoint/2010/main" val="4121430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Breaking the Cycle</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4045298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Breaking the Cycle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u="sng" dirty="0" smtClean="0"/>
              <a:t>Step </a:t>
            </a:r>
            <a:r>
              <a:rPr lang="en-US" sz="3200" u="sng" dirty="0" smtClean="0"/>
              <a:t>1</a:t>
            </a:r>
            <a:r>
              <a:rPr lang="en-US" sz="3200" dirty="0" smtClean="0"/>
              <a:t> is </a:t>
            </a:r>
            <a:r>
              <a:rPr lang="en-US" sz="3200" dirty="0"/>
              <a:t>to remember God’s </a:t>
            </a:r>
            <a:r>
              <a:rPr lang="en-US" sz="3200" dirty="0" smtClean="0"/>
              <a:t>goodness, because this will help us see our sin in its true light.</a:t>
            </a:r>
            <a:endParaRPr lang="en-US" sz="3200" dirty="0"/>
          </a:p>
          <a:p>
            <a:r>
              <a:rPr lang="en-US" sz="3200" u="sng" dirty="0"/>
              <a:t>Step 2</a:t>
            </a:r>
            <a:r>
              <a:rPr lang="en-US" sz="3200" dirty="0"/>
              <a:t> is </a:t>
            </a:r>
            <a:r>
              <a:rPr lang="en-US" sz="3200" dirty="0" smtClean="0"/>
              <a:t>to see our sin in all its ugliness.</a:t>
            </a:r>
          </a:p>
          <a:p>
            <a:r>
              <a:rPr lang="en-US" sz="3200" u="sng" dirty="0"/>
              <a:t>Step 3</a:t>
            </a:r>
            <a:r>
              <a:rPr lang="en-US" sz="3200" dirty="0"/>
              <a:t> </a:t>
            </a:r>
            <a:r>
              <a:rPr lang="en-US" sz="3200" dirty="0" smtClean="0"/>
              <a:t>is to truly hate it.</a:t>
            </a:r>
          </a:p>
          <a:p>
            <a:r>
              <a:rPr lang="en-US" sz="3200" u="sng" dirty="0" smtClean="0"/>
              <a:t>Step 4</a:t>
            </a:r>
            <a:r>
              <a:rPr lang="en-US" sz="3200" dirty="0" smtClean="0"/>
              <a:t> </a:t>
            </a:r>
            <a:r>
              <a:rPr lang="en-US" sz="3200" dirty="0" smtClean="0"/>
              <a:t>is to do whatever it takes to overcome it with God’s help.  This is the wisest thing we can possibly do and gives evidence of a serious fear of God.</a:t>
            </a:r>
            <a:endParaRPr lang="en-US" sz="3200" dirty="0"/>
          </a:p>
        </p:txBody>
      </p:sp>
    </p:spTree>
    <p:extLst>
      <p:ext uri="{BB962C8B-B14F-4D97-AF65-F5344CB8AC3E}">
        <p14:creationId xmlns:p14="http://schemas.microsoft.com/office/powerpoint/2010/main" val="3374116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1" y="1825625"/>
            <a:ext cx="6877050" cy="4351338"/>
          </a:xfrm>
        </p:spPr>
        <p:txBody>
          <a:bodyPr>
            <a:normAutofit/>
          </a:bodyPr>
          <a:lstStyle/>
          <a:p>
            <a:r>
              <a:rPr lang="en-US" sz="3200" i="1" dirty="0">
                <a:solidFill>
                  <a:srgbClr val="00CC00"/>
                </a:solidFill>
              </a:rPr>
              <a:t>Memory is a gift. Remembering the past teaches us countless lessons about how to live today. The Israelites forgot. They did not remember the miraculous events that brought them to their land or the covenant that united them to their God. </a:t>
            </a:r>
          </a:p>
          <a:p>
            <a:pPr marL="0" indent="0" algn="r">
              <a:buNone/>
            </a:pPr>
            <a:r>
              <a:rPr lang="en-US" sz="3200" i="1" dirty="0" smtClean="0">
                <a:solidFill>
                  <a:srgbClr val="00CC00"/>
                </a:solidFill>
              </a:rPr>
              <a:t>– Charles </a:t>
            </a:r>
            <a:r>
              <a:rPr lang="en-US" sz="3200" i="1" dirty="0" err="1" smtClean="0">
                <a:solidFill>
                  <a:srgbClr val="00CC00"/>
                </a:solidFill>
              </a:rPr>
              <a:t>Swindoll</a:t>
            </a:r>
            <a:r>
              <a:rPr lang="en-US" sz="3200" i="1" dirty="0" smtClean="0">
                <a:solidFill>
                  <a:srgbClr val="00CC00"/>
                </a:solidFill>
              </a:rPr>
              <a:t> (1934-</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250" y="1825625"/>
            <a:ext cx="3638549" cy="4244974"/>
          </a:xfrm>
          <a:prstGeom prst="rect">
            <a:avLst/>
          </a:prstGeom>
        </p:spPr>
      </p:pic>
    </p:spTree>
    <p:extLst>
      <p:ext uri="{BB962C8B-B14F-4D97-AF65-F5344CB8AC3E}">
        <p14:creationId xmlns:p14="http://schemas.microsoft.com/office/powerpoint/2010/main" val="2938375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1" y="1825625"/>
            <a:ext cx="6877050" cy="4351338"/>
          </a:xfrm>
        </p:spPr>
        <p:txBody>
          <a:bodyPr>
            <a:normAutofit/>
          </a:bodyPr>
          <a:lstStyle/>
          <a:p>
            <a:r>
              <a:rPr lang="en-US" sz="3200" i="1" dirty="0">
                <a:solidFill>
                  <a:srgbClr val="00CC00"/>
                </a:solidFill>
              </a:rPr>
              <a:t>But God did not forget His covenant—and because of His great love for His people, He disciplined His sinful children so that they might return to Him.</a:t>
            </a:r>
          </a:p>
          <a:p>
            <a:pPr marL="0" indent="0" algn="r">
              <a:buNone/>
            </a:pPr>
            <a:r>
              <a:rPr lang="en-US" sz="3200" i="1" dirty="0" smtClean="0">
                <a:solidFill>
                  <a:srgbClr val="00CC00"/>
                </a:solidFill>
              </a:rPr>
              <a:t>– Charles </a:t>
            </a:r>
            <a:r>
              <a:rPr lang="en-US" sz="3200" i="1" dirty="0" err="1" smtClean="0">
                <a:solidFill>
                  <a:srgbClr val="00CC00"/>
                </a:solidFill>
              </a:rPr>
              <a:t>Swindoll</a:t>
            </a:r>
            <a:r>
              <a:rPr lang="en-US" sz="3200" i="1" dirty="0" smtClean="0">
                <a:solidFill>
                  <a:srgbClr val="00CC00"/>
                </a:solidFill>
              </a:rPr>
              <a:t> (1934-</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250" y="1825625"/>
            <a:ext cx="3638549" cy="4244974"/>
          </a:xfrm>
          <a:prstGeom prst="rect">
            <a:avLst/>
          </a:prstGeom>
        </p:spPr>
      </p:pic>
    </p:spTree>
    <p:extLst>
      <p:ext uri="{BB962C8B-B14F-4D97-AF65-F5344CB8AC3E}">
        <p14:creationId xmlns:p14="http://schemas.microsoft.com/office/powerpoint/2010/main" val="2177741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Breaking the Cycle</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sz="3200" dirty="0" smtClean="0"/>
              <a:t>The fear of the Lord:</a:t>
            </a:r>
          </a:p>
          <a:p>
            <a:pPr lvl="1"/>
            <a:r>
              <a:rPr lang="en-US" sz="3200" dirty="0" smtClean="0"/>
              <a:t>Proverbs 1:7</a:t>
            </a:r>
          </a:p>
          <a:p>
            <a:pPr lvl="1"/>
            <a:r>
              <a:rPr lang="en-US" sz="3200" dirty="0" smtClean="0"/>
              <a:t>Proverbs 8:13</a:t>
            </a:r>
          </a:p>
          <a:p>
            <a:pPr lvl="1"/>
            <a:r>
              <a:rPr lang="en-US" sz="3200" dirty="0" smtClean="0"/>
              <a:t>Proverbs 9:10</a:t>
            </a:r>
          </a:p>
          <a:p>
            <a:pPr lvl="1"/>
            <a:r>
              <a:rPr lang="en-US" sz="3200" dirty="0" smtClean="0"/>
              <a:t>Proverbs 10:27</a:t>
            </a:r>
          </a:p>
          <a:p>
            <a:pPr lvl="1"/>
            <a:r>
              <a:rPr lang="en-US" sz="3200" dirty="0" smtClean="0"/>
              <a:t>Proverbs 14:26-27</a:t>
            </a:r>
          </a:p>
          <a:p>
            <a:pPr lvl="1"/>
            <a:r>
              <a:rPr lang="en-US" sz="3200" dirty="0" smtClean="0"/>
              <a:t>Proverbs 15:33</a:t>
            </a:r>
          </a:p>
          <a:p>
            <a:pPr lvl="1"/>
            <a:r>
              <a:rPr lang="en-US" sz="3200" dirty="0" smtClean="0"/>
              <a:t>Proverbs 19:23</a:t>
            </a:r>
          </a:p>
          <a:p>
            <a:pPr lvl="1"/>
            <a:r>
              <a:rPr lang="en-US" sz="3200" dirty="0" smtClean="0"/>
              <a:t>Proverbs 22:4</a:t>
            </a:r>
            <a:endParaRPr lang="en-US" sz="3200" dirty="0"/>
          </a:p>
        </p:txBody>
      </p:sp>
    </p:spTree>
    <p:extLst>
      <p:ext uri="{BB962C8B-B14F-4D97-AF65-F5344CB8AC3E}">
        <p14:creationId xmlns:p14="http://schemas.microsoft.com/office/powerpoint/2010/main" val="1227350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Breaking the Cycle</a:t>
            </a:r>
            <a:endParaRPr lang="en-US" dirty="0"/>
          </a:p>
        </p:txBody>
      </p:sp>
      <p:sp>
        <p:nvSpPr>
          <p:cNvPr id="3" name="Content Placeholder 2"/>
          <p:cNvSpPr>
            <a:spLocks noGrp="1"/>
          </p:cNvSpPr>
          <p:nvPr>
            <p:ph idx="1"/>
          </p:nvPr>
        </p:nvSpPr>
        <p:spPr/>
        <p:txBody>
          <a:bodyPr>
            <a:normAutofit/>
          </a:bodyPr>
          <a:lstStyle/>
          <a:p>
            <a:r>
              <a:rPr lang="en-US" sz="3200" dirty="0" smtClean="0"/>
              <a:t>We have sinned.</a:t>
            </a:r>
          </a:p>
          <a:p>
            <a:r>
              <a:rPr lang="en-US" sz="3200" dirty="0" smtClean="0"/>
              <a:t>We have strayed from God’s path.</a:t>
            </a:r>
          </a:p>
          <a:p>
            <a:r>
              <a:rPr lang="en-US" sz="3200" dirty="0" smtClean="0"/>
              <a:t>There are consequences for our actions.</a:t>
            </a:r>
          </a:p>
          <a:p>
            <a:r>
              <a:rPr lang="en-US" sz="3200" dirty="0" smtClean="0"/>
              <a:t>Christ is our Deliverer.</a:t>
            </a:r>
          </a:p>
          <a:p>
            <a:r>
              <a:rPr lang="en-US" sz="3200" dirty="0" smtClean="0">
                <a:solidFill>
                  <a:srgbClr val="FFFF00"/>
                </a:solidFill>
              </a:rPr>
              <a:t>1 Corinthians 15:56-57</a:t>
            </a:r>
          </a:p>
          <a:p>
            <a:r>
              <a:rPr lang="en-US" sz="3200" dirty="0" smtClean="0">
                <a:solidFill>
                  <a:srgbClr val="FFFF00"/>
                </a:solidFill>
              </a:rPr>
              <a:t>Romans 6:11-14</a:t>
            </a:r>
            <a:endParaRPr lang="en-US" sz="3200" dirty="0">
              <a:solidFill>
                <a:srgbClr val="FFFF00"/>
              </a:solidFill>
            </a:endParaRPr>
          </a:p>
        </p:txBody>
      </p:sp>
    </p:spTree>
    <p:extLst>
      <p:ext uri="{BB962C8B-B14F-4D97-AF65-F5344CB8AC3E}">
        <p14:creationId xmlns:p14="http://schemas.microsoft.com/office/powerpoint/2010/main" val="3602050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Breaking the Cycle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deliverers in the book of Judges are all imperfect.</a:t>
            </a:r>
          </a:p>
          <a:p>
            <a:r>
              <a:rPr lang="en-US" sz="3200" dirty="0"/>
              <a:t>T</a:t>
            </a:r>
            <a:r>
              <a:rPr lang="en-US" sz="3200" dirty="0" smtClean="0"/>
              <a:t>heir </a:t>
            </a:r>
            <a:r>
              <a:rPr lang="en-US" sz="3200" dirty="0" smtClean="0"/>
              <a:t>deliverance is woefully short-lived.</a:t>
            </a:r>
          </a:p>
          <a:p>
            <a:r>
              <a:rPr lang="en-US" sz="3200" dirty="0" smtClean="0"/>
              <a:t>We have Christ, a </a:t>
            </a:r>
            <a:r>
              <a:rPr lang="en-US" sz="3200" dirty="0" smtClean="0"/>
              <a:t>flawless and eternal Deliverer</a:t>
            </a:r>
            <a:r>
              <a:rPr lang="en-US" sz="3200" dirty="0" smtClean="0"/>
              <a:t>.</a:t>
            </a:r>
            <a:endParaRPr lang="en-US" sz="3200" dirty="0" smtClean="0"/>
          </a:p>
        </p:txBody>
      </p:sp>
    </p:spTree>
    <p:extLst>
      <p:ext uri="{BB962C8B-B14F-4D97-AF65-F5344CB8AC3E}">
        <p14:creationId xmlns:p14="http://schemas.microsoft.com/office/powerpoint/2010/main" val="1534820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Breaking the Cycle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The deliverers in Judges only rescued Israel from the consequences of their sin – the trouble they were in at the moment.</a:t>
            </a:r>
          </a:p>
          <a:p>
            <a:r>
              <a:rPr lang="en-US" sz="3200" dirty="0"/>
              <a:t>Christ delivers us from sin’s power.  We are not only forgiven, not only helped, but transformed.</a:t>
            </a:r>
            <a:endParaRPr lang="en-US" sz="3200" dirty="0"/>
          </a:p>
        </p:txBody>
      </p:sp>
    </p:spTree>
    <p:extLst>
      <p:ext uri="{BB962C8B-B14F-4D97-AF65-F5344CB8AC3E}">
        <p14:creationId xmlns:p14="http://schemas.microsoft.com/office/powerpoint/2010/main" val="2682859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Breaking the Cycle</a:t>
            </a:r>
            <a:endParaRPr lang="en-US" dirty="0"/>
          </a:p>
        </p:txBody>
      </p:sp>
      <p:sp>
        <p:nvSpPr>
          <p:cNvPr id="3" name="Content Placeholder 2"/>
          <p:cNvSpPr>
            <a:spLocks noGrp="1"/>
          </p:cNvSpPr>
          <p:nvPr>
            <p:ph idx="1"/>
          </p:nvPr>
        </p:nvSpPr>
        <p:spPr/>
        <p:txBody>
          <a:bodyPr>
            <a:normAutofit/>
          </a:bodyPr>
          <a:lstStyle/>
          <a:p>
            <a:r>
              <a:rPr lang="en-US" sz="3200" dirty="0" smtClean="0"/>
              <a:t>Covenant relationship</a:t>
            </a:r>
          </a:p>
          <a:p>
            <a:r>
              <a:rPr lang="en-US" sz="3200" dirty="0" smtClean="0"/>
              <a:t>God is always faithful, people may not be.</a:t>
            </a:r>
          </a:p>
          <a:p>
            <a:r>
              <a:rPr lang="en-US" sz="3200" dirty="0" smtClean="0"/>
              <a:t>Despite human failure, the story goes on.  We’re still early in the Bible and God made it all work.</a:t>
            </a:r>
          </a:p>
          <a:p>
            <a:r>
              <a:rPr lang="en-US" sz="3200" dirty="0" smtClean="0"/>
              <a:t>There may be reasons for our failure, but none of them fully excuse our guilt.</a:t>
            </a:r>
          </a:p>
        </p:txBody>
      </p:sp>
    </p:spTree>
    <p:extLst>
      <p:ext uri="{BB962C8B-B14F-4D97-AF65-F5344CB8AC3E}">
        <p14:creationId xmlns:p14="http://schemas.microsoft.com/office/powerpoint/2010/main" val="839025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CC00"/>
                </a:solidFill>
              </a:rPr>
              <a:t>Breaking the Cycle</a:t>
            </a:r>
            <a:endParaRPr lang="en-US" dirty="0"/>
          </a:p>
        </p:txBody>
      </p:sp>
      <p:sp>
        <p:nvSpPr>
          <p:cNvPr id="3" name="Content Placeholder 2"/>
          <p:cNvSpPr>
            <a:spLocks noGrp="1"/>
          </p:cNvSpPr>
          <p:nvPr>
            <p:ph idx="1"/>
          </p:nvPr>
        </p:nvSpPr>
        <p:spPr/>
        <p:txBody>
          <a:bodyPr>
            <a:normAutofit/>
          </a:bodyPr>
          <a:lstStyle/>
          <a:p>
            <a:r>
              <a:rPr lang="en-US" sz="3200" dirty="0"/>
              <a:t>The victories of sin are never </a:t>
            </a:r>
            <a:r>
              <a:rPr lang="en-US" sz="3200" dirty="0" smtClean="0"/>
              <a:t>irreversible</a:t>
            </a:r>
            <a:r>
              <a:rPr lang="en-US" sz="3200" dirty="0"/>
              <a:t>. </a:t>
            </a:r>
            <a:endParaRPr lang="en-US" sz="3200" dirty="0" smtClean="0"/>
          </a:p>
          <a:p>
            <a:r>
              <a:rPr lang="en-US" sz="3200" dirty="0" smtClean="0"/>
              <a:t>When evil appears to triumph, we only need to remember the cross</a:t>
            </a:r>
            <a:r>
              <a:rPr lang="en-US" sz="3200" dirty="0" smtClean="0"/>
              <a:t>.</a:t>
            </a:r>
          </a:p>
          <a:p>
            <a:r>
              <a:rPr lang="en-US" sz="3200" dirty="0"/>
              <a:t>God uses imperfect people – even failures.</a:t>
            </a:r>
          </a:p>
          <a:p>
            <a:r>
              <a:rPr lang="en-US" sz="3200" dirty="0"/>
              <a:t>Think of </a:t>
            </a:r>
            <a:r>
              <a:rPr lang="en-US" sz="3200" dirty="0">
                <a:solidFill>
                  <a:srgbClr val="FFFF00"/>
                </a:solidFill>
              </a:rPr>
              <a:t>Hebrews </a:t>
            </a:r>
            <a:r>
              <a:rPr lang="en-US" sz="3200" dirty="0" smtClean="0">
                <a:solidFill>
                  <a:srgbClr val="FFFF00"/>
                </a:solidFill>
              </a:rPr>
              <a:t>11:32-33</a:t>
            </a:r>
            <a:endParaRPr lang="en-US" sz="3200" dirty="0">
              <a:solidFill>
                <a:srgbClr val="FFFF00"/>
              </a:solidFill>
            </a:endParaRPr>
          </a:p>
          <a:p>
            <a:endParaRPr lang="en-US" sz="3200" dirty="0"/>
          </a:p>
        </p:txBody>
      </p:sp>
    </p:spTree>
    <p:extLst>
      <p:ext uri="{BB962C8B-B14F-4D97-AF65-F5344CB8AC3E}">
        <p14:creationId xmlns:p14="http://schemas.microsoft.com/office/powerpoint/2010/main" val="25636833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4557</TotalTime>
  <Words>918</Words>
  <Application>Microsoft Office PowerPoint</Application>
  <PresentationFormat>Widescreen</PresentationFormat>
  <Paragraphs>107</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The Cycle</vt:lpstr>
      <vt:lpstr>The Cycle     Introduction</vt:lpstr>
      <vt:lpstr>The Cycle     Introduction</vt:lpstr>
      <vt:lpstr>The Cycle     Introduction</vt:lpstr>
      <vt:lpstr>The Cycle</vt:lpstr>
      <vt:lpstr>The Cycle</vt:lpstr>
      <vt:lpstr>The Cycle</vt:lpstr>
      <vt:lpstr>PowerPoint Presentation</vt:lpstr>
      <vt:lpstr>The Cycle</vt:lpstr>
      <vt:lpstr>The Cycle</vt:lpstr>
      <vt:lpstr>The Cycle</vt:lpstr>
      <vt:lpstr>The Cycle</vt:lpstr>
      <vt:lpstr>The Cycle</vt:lpstr>
      <vt:lpstr>The Cycle</vt:lpstr>
      <vt:lpstr>The Cycle</vt:lpstr>
      <vt:lpstr>The Cycle</vt:lpstr>
      <vt:lpstr>The Cycle</vt:lpstr>
      <vt:lpstr>Breaking the Cycle</vt:lpstr>
      <vt:lpstr>Breaking the Cycle</vt:lpstr>
      <vt:lpstr>PowerPoint Presentation</vt:lpstr>
      <vt:lpstr>PowerPoint Presentation</vt:lpstr>
      <vt:lpstr>Breaking the Cycle</vt:lpstr>
      <vt:lpstr>Breaking the Cycle</vt:lpstr>
      <vt:lpstr>Breaking the Cycle</vt:lpstr>
      <vt:lpstr>Breaking the Cycle</vt:lpstr>
      <vt:lpstr>Breaking the Cycle</vt:lpstr>
      <vt:lpstr>Breaking the Cycle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34</cp:revision>
  <dcterms:created xsi:type="dcterms:W3CDTF">2014-07-30T01:18:57Z</dcterms:created>
  <dcterms:modified xsi:type="dcterms:W3CDTF">2014-08-03T00:19:56Z</dcterms:modified>
</cp:coreProperties>
</file>