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67" r:id="rId4"/>
    <p:sldId id="266" r:id="rId5"/>
    <p:sldId id="265" r:id="rId6"/>
    <p:sldId id="268" r:id="rId7"/>
    <p:sldId id="269" r:id="rId8"/>
    <p:sldId id="270" r:id="rId9"/>
    <p:sldId id="289" r:id="rId10"/>
    <p:sldId id="271" r:id="rId11"/>
    <p:sldId id="272" r:id="rId12"/>
    <p:sldId id="273" r:id="rId13"/>
    <p:sldId id="274" r:id="rId14"/>
    <p:sldId id="275" r:id="rId15"/>
    <p:sldId id="277" r:id="rId16"/>
    <p:sldId id="276" r:id="rId17"/>
    <p:sldId id="257" r:id="rId18"/>
    <p:sldId id="287" r:id="rId19"/>
    <p:sldId id="278" r:id="rId20"/>
    <p:sldId id="279" r:id="rId21"/>
    <p:sldId id="280" r:id="rId22"/>
    <p:sldId id="288" r:id="rId23"/>
    <p:sldId id="258" r:id="rId24"/>
    <p:sldId id="283" r:id="rId25"/>
    <p:sldId id="291" r:id="rId26"/>
    <p:sldId id="293" r:id="rId27"/>
    <p:sldId id="292" r:id="rId28"/>
    <p:sldId id="284" r:id="rId29"/>
    <p:sldId id="285" r:id="rId30"/>
    <p:sldId id="286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59" autoAdjust="0"/>
    <p:restoredTop sz="94660"/>
  </p:normalViewPr>
  <p:slideViewPr>
    <p:cSldViewPr snapToGrid="0">
      <p:cViewPr varScale="1">
        <p:scale>
          <a:sx n="67" d="100"/>
          <a:sy n="67" d="100"/>
        </p:scale>
        <p:origin x="66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D51A2-8EDB-4BCB-B542-B1A762EC1CA9}" type="datetimeFigureOut">
              <a:rPr lang="en-US" smtClean="0"/>
              <a:t>6/22/2014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1E754-5816-449D-9E8E-342659B0D9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596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D51A2-8EDB-4BCB-B542-B1A762EC1CA9}" type="datetimeFigureOut">
              <a:rPr lang="en-US" smtClean="0"/>
              <a:t>6/22/2014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1E754-5816-449D-9E8E-342659B0D9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957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D51A2-8EDB-4BCB-B542-B1A762EC1CA9}" type="datetimeFigureOut">
              <a:rPr lang="en-US" smtClean="0"/>
              <a:t>6/22/2014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1E754-5816-449D-9E8E-342659B0D9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128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D51A2-8EDB-4BCB-B542-B1A762EC1CA9}" type="datetimeFigureOut">
              <a:rPr lang="en-US" smtClean="0"/>
              <a:t>6/22/2014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1E754-5816-449D-9E8E-342659B0D9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1334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D51A2-8EDB-4BCB-B542-B1A762EC1CA9}" type="datetimeFigureOut">
              <a:rPr lang="en-US" smtClean="0"/>
              <a:t>6/22/2014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1E754-5816-449D-9E8E-342659B0D9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6994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D51A2-8EDB-4BCB-B542-B1A762EC1CA9}" type="datetimeFigureOut">
              <a:rPr lang="en-US" smtClean="0"/>
              <a:t>6/22/2014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1E754-5816-449D-9E8E-342659B0D9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2748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D51A2-8EDB-4BCB-B542-B1A762EC1CA9}" type="datetimeFigureOut">
              <a:rPr lang="en-US" smtClean="0"/>
              <a:t>6/22/2014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1E754-5816-449D-9E8E-342659B0D9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4121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D51A2-8EDB-4BCB-B542-B1A762EC1CA9}" type="datetimeFigureOut">
              <a:rPr lang="en-US" smtClean="0"/>
              <a:t>6/22/2014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1E754-5816-449D-9E8E-342659B0D9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0667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D51A2-8EDB-4BCB-B542-B1A762EC1CA9}" type="datetimeFigureOut">
              <a:rPr lang="en-US" smtClean="0"/>
              <a:t>6/22/2014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1E754-5816-449D-9E8E-342659B0D9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3464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D51A2-8EDB-4BCB-B542-B1A762EC1CA9}" type="datetimeFigureOut">
              <a:rPr lang="en-US" smtClean="0"/>
              <a:t>6/22/2014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1E754-5816-449D-9E8E-342659B0D9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98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D51A2-8EDB-4BCB-B542-B1A762EC1CA9}" type="datetimeFigureOut">
              <a:rPr lang="en-US" smtClean="0"/>
              <a:t>6/22/2014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1E754-5816-449D-9E8E-342659B0D9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761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1D51A2-8EDB-4BCB-B542-B1A762EC1CA9}" type="datetimeFigureOut">
              <a:rPr lang="en-US" smtClean="0"/>
              <a:t>6/22/2014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1E754-5816-449D-9E8E-342659B0D9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54927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Slaves Forever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FFFF00"/>
                </a:solidFill>
              </a:rPr>
              <a:t>Deuteronomy 15:12-18</a:t>
            </a:r>
            <a:endParaRPr lang="en-US" sz="3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5131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F0"/>
                </a:solidFill>
              </a:rPr>
              <a:t>Background on </a:t>
            </a:r>
            <a:r>
              <a:rPr lang="en-US" dirty="0" smtClean="0"/>
              <a:t>Loving God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3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0960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Background on </a:t>
            </a:r>
            <a:r>
              <a:rPr lang="en-US" dirty="0"/>
              <a:t>Loving God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The Greatest Commandment, see </a:t>
            </a:r>
            <a:r>
              <a:rPr lang="en-US" sz="3200" dirty="0" smtClean="0">
                <a:solidFill>
                  <a:srgbClr val="FFFF00"/>
                </a:solidFill>
              </a:rPr>
              <a:t>Deuteronomy 6:4-9.</a:t>
            </a:r>
          </a:p>
          <a:p>
            <a:r>
              <a:rPr lang="en-US" sz="3200" dirty="0" smtClean="0"/>
              <a:t>Loving Obedience, see </a:t>
            </a:r>
            <a:r>
              <a:rPr lang="en-US" sz="3200" dirty="0" smtClean="0">
                <a:solidFill>
                  <a:srgbClr val="FFFF00"/>
                </a:solidFill>
              </a:rPr>
              <a:t>Deuteronomy 10:12-13.</a:t>
            </a:r>
            <a:endParaRPr lang="en-US" sz="3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8521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F0"/>
                </a:solidFill>
              </a:rPr>
              <a:t>Background on </a:t>
            </a:r>
            <a:r>
              <a:rPr lang="en-US" dirty="0"/>
              <a:t>Slavery in the Bible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3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2360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Background on </a:t>
            </a:r>
            <a:r>
              <a:rPr lang="en-US" dirty="0"/>
              <a:t>Slavery in the Bible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Very unlike American slavery</a:t>
            </a:r>
          </a:p>
          <a:p>
            <a:r>
              <a:rPr lang="en-US" sz="3200" dirty="0" smtClean="0"/>
              <a:t>Regarding kidnapping, see</a:t>
            </a:r>
            <a:r>
              <a:rPr lang="en-US" sz="3200" dirty="0" smtClean="0">
                <a:solidFill>
                  <a:srgbClr val="FFFF00"/>
                </a:solidFill>
              </a:rPr>
              <a:t> Exodus 21:16.</a:t>
            </a:r>
          </a:p>
          <a:p>
            <a:r>
              <a:rPr lang="en-US" sz="3200" dirty="0" smtClean="0"/>
              <a:t>Regarding escaped slaves, see </a:t>
            </a:r>
            <a:r>
              <a:rPr lang="en-US" sz="3200" dirty="0" smtClean="0">
                <a:solidFill>
                  <a:srgbClr val="FFFF00"/>
                </a:solidFill>
              </a:rPr>
              <a:t>Deuteronomy 23:15-16.</a:t>
            </a:r>
          </a:p>
        </p:txBody>
      </p:sp>
    </p:spTree>
    <p:extLst>
      <p:ext uri="{BB962C8B-B14F-4D97-AF65-F5344CB8AC3E}">
        <p14:creationId xmlns:p14="http://schemas.microsoft.com/office/powerpoint/2010/main" val="1046444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Background on </a:t>
            </a:r>
            <a:r>
              <a:rPr lang="en-US" dirty="0"/>
              <a:t>Slavery in the Bible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Very unlike American slavery</a:t>
            </a:r>
          </a:p>
          <a:p>
            <a:r>
              <a:rPr lang="en-US" sz="3200" dirty="0" smtClean="0"/>
              <a:t>Kidnapping punishable by death.</a:t>
            </a:r>
          </a:p>
          <a:p>
            <a:r>
              <a:rPr lang="en-US" sz="3200" dirty="0" smtClean="0"/>
              <a:t>Escaped slaves must be protected.</a:t>
            </a:r>
          </a:p>
          <a:p>
            <a:r>
              <a:rPr lang="en-US" sz="3200" dirty="0" smtClean="0"/>
              <a:t>Today’s passage: </a:t>
            </a:r>
            <a:r>
              <a:rPr lang="en-US" sz="3200" dirty="0" smtClean="0">
                <a:solidFill>
                  <a:srgbClr val="FFFF00"/>
                </a:solidFill>
              </a:rPr>
              <a:t>Deuteronomy 15:12-18</a:t>
            </a:r>
          </a:p>
          <a:p>
            <a:endParaRPr lang="en-US" sz="3200" dirty="0" smtClean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8139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F0"/>
                </a:solidFill>
              </a:rPr>
              <a:t>Service as an Expression of Love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2308642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F0"/>
                </a:solidFill>
              </a:rPr>
              <a:t>Service as an Expression of Love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FFFF00"/>
                </a:solidFill>
              </a:rPr>
              <a:t>15:12     </a:t>
            </a:r>
            <a:r>
              <a:rPr lang="en-US" sz="3200" dirty="0" smtClean="0"/>
              <a:t>Mandatory freedom</a:t>
            </a:r>
          </a:p>
          <a:p>
            <a:r>
              <a:rPr lang="en-US" sz="3200" dirty="0" smtClean="0">
                <a:solidFill>
                  <a:srgbClr val="FFFF00"/>
                </a:solidFill>
              </a:rPr>
              <a:t>15:13-14     </a:t>
            </a:r>
            <a:r>
              <a:rPr lang="en-US" sz="3200" dirty="0" smtClean="0"/>
              <a:t>Mandatory provision</a:t>
            </a:r>
          </a:p>
          <a:p>
            <a:r>
              <a:rPr lang="en-US" sz="3200" dirty="0" smtClean="0">
                <a:solidFill>
                  <a:srgbClr val="FFFF00"/>
                </a:solidFill>
              </a:rPr>
              <a:t>15:15</a:t>
            </a:r>
            <a:r>
              <a:rPr lang="en-US" sz="3200" dirty="0" smtClean="0"/>
              <a:t>     Remembrance of past slavery</a:t>
            </a:r>
          </a:p>
          <a:p>
            <a:pPr lvl="1"/>
            <a:r>
              <a:rPr lang="en-US" sz="3200" dirty="0" smtClean="0"/>
              <a:t>Remembrance of God’s redemption</a:t>
            </a:r>
          </a:p>
        </p:txBody>
      </p:sp>
    </p:spTree>
    <p:extLst>
      <p:ext uri="{BB962C8B-B14F-4D97-AF65-F5344CB8AC3E}">
        <p14:creationId xmlns:p14="http://schemas.microsoft.com/office/powerpoint/2010/main" val="1672030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F0"/>
                </a:solidFill>
              </a:rPr>
              <a:t>Service as an Expression of Love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rgbClr val="FFFF00"/>
                </a:solidFill>
              </a:rPr>
              <a:t>15:16-18</a:t>
            </a:r>
            <a:r>
              <a:rPr lang="en-US" sz="3200" dirty="0"/>
              <a:t>     The choice of service or freedom</a:t>
            </a:r>
          </a:p>
          <a:p>
            <a:r>
              <a:rPr lang="en-US" sz="3200" dirty="0"/>
              <a:t>The </a:t>
            </a:r>
            <a:r>
              <a:rPr lang="en-US" sz="3200" dirty="0" smtClean="0"/>
              <a:t>commandments were written on the doorpost in </a:t>
            </a:r>
            <a:r>
              <a:rPr lang="en-US" sz="3200" dirty="0" smtClean="0">
                <a:solidFill>
                  <a:srgbClr val="FFFF00"/>
                </a:solidFill>
              </a:rPr>
              <a:t>Deuteronomy 6</a:t>
            </a:r>
            <a:r>
              <a:rPr lang="en-US" sz="3200" dirty="0" smtClean="0"/>
              <a:t>.</a:t>
            </a:r>
          </a:p>
          <a:p>
            <a:r>
              <a:rPr lang="en-US" sz="3200" dirty="0" smtClean="0"/>
              <a:t>The household was under the authority of God.</a:t>
            </a:r>
          </a:p>
          <a:p>
            <a:r>
              <a:rPr lang="en-US" sz="3200" dirty="0" smtClean="0"/>
              <a:t>The slave’s ear was pierced at the door.</a:t>
            </a:r>
          </a:p>
          <a:p>
            <a:r>
              <a:rPr lang="en-US" sz="3200" dirty="0" smtClean="0"/>
              <a:t> He or she now belonged to the household.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397579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F0"/>
                </a:solidFill>
              </a:rPr>
              <a:t>Service as an Expression of Love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The choices were:</a:t>
            </a:r>
          </a:p>
          <a:p>
            <a:pPr lvl="1"/>
            <a:r>
              <a:rPr lang="en-US" sz="3200" dirty="0" smtClean="0">
                <a:solidFill>
                  <a:srgbClr val="00B0F0"/>
                </a:solidFill>
              </a:rPr>
              <a:t>Freedom </a:t>
            </a:r>
            <a:r>
              <a:rPr lang="en-US" sz="3200" dirty="0">
                <a:solidFill>
                  <a:srgbClr val="00B0F0"/>
                </a:solidFill>
              </a:rPr>
              <a:t>with </a:t>
            </a:r>
            <a:r>
              <a:rPr lang="en-US" sz="3200" dirty="0" smtClean="0">
                <a:solidFill>
                  <a:srgbClr val="00B0F0"/>
                </a:solidFill>
              </a:rPr>
              <a:t>separation</a:t>
            </a:r>
          </a:p>
          <a:p>
            <a:pPr lvl="1"/>
            <a:r>
              <a:rPr lang="en-US" sz="3200" dirty="0" smtClean="0">
                <a:solidFill>
                  <a:srgbClr val="00B0F0"/>
                </a:solidFill>
              </a:rPr>
              <a:t>Love with continuing slavery</a:t>
            </a:r>
            <a:endParaRPr lang="en-US" dirty="0" smtClean="0"/>
          </a:p>
          <a:p>
            <a:r>
              <a:rPr lang="en-US" sz="3200" dirty="0" smtClean="0"/>
              <a:t>Such service </a:t>
            </a:r>
            <a:r>
              <a:rPr lang="en-US" sz="3200" dirty="0"/>
              <a:t>was </a:t>
            </a:r>
            <a:r>
              <a:rPr lang="en-US" sz="3200" dirty="0" smtClean="0"/>
              <a:t>perfect freedom</a:t>
            </a:r>
            <a:r>
              <a:rPr lang="en-US" sz="3200" dirty="0"/>
              <a:t>.</a:t>
            </a:r>
            <a:endParaRPr lang="en-US" sz="3200" dirty="0" smtClean="0"/>
          </a:p>
          <a:p>
            <a:r>
              <a:rPr lang="en-US" sz="3200" dirty="0" smtClean="0"/>
              <a:t>It was motivated by devotion – an expression of love</a:t>
            </a:r>
            <a:r>
              <a:rPr lang="en-US" sz="3200" dirty="0"/>
              <a:t>. </a:t>
            </a: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2222461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F0"/>
                </a:solidFill>
              </a:rPr>
              <a:t>The Loving Service of Jesus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1666132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F0"/>
                </a:solidFill>
              </a:rPr>
              <a:t>The Loving Service of Jesus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See </a:t>
            </a:r>
            <a:r>
              <a:rPr lang="en-US" sz="3200" dirty="0" smtClean="0">
                <a:solidFill>
                  <a:srgbClr val="FFFF00"/>
                </a:solidFill>
              </a:rPr>
              <a:t>Philippians 2:7-8</a:t>
            </a:r>
          </a:p>
        </p:txBody>
      </p:sp>
    </p:spTree>
    <p:extLst>
      <p:ext uri="{BB962C8B-B14F-4D97-AF65-F5344CB8AC3E}">
        <p14:creationId xmlns:p14="http://schemas.microsoft.com/office/powerpoint/2010/main" val="3840466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F0"/>
                </a:solidFill>
              </a:rPr>
              <a:t>The Loving Service of Jesus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43388" y="1690688"/>
            <a:ext cx="7110412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i="1" dirty="0" smtClean="0">
                <a:solidFill>
                  <a:srgbClr val="00CC00"/>
                </a:solidFill>
              </a:rPr>
              <a:t>Jesus could have gone out free.  He owed no debt of sin; he was no sinner.  He had no penalty to pay.  But he loved us and gave himself for us.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i="1" dirty="0" smtClean="0">
                <a:solidFill>
                  <a:srgbClr val="00CC00"/>
                </a:solidFill>
              </a:rPr>
              <a:t>– J. Vernon McGee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3200" i="1" dirty="0" smtClean="0">
              <a:solidFill>
                <a:srgbClr val="00CC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90688"/>
            <a:ext cx="3290888" cy="391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355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F0"/>
                </a:solidFill>
              </a:rPr>
              <a:t>The Loving Service of Jesus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See also </a:t>
            </a:r>
            <a:r>
              <a:rPr lang="en-US" sz="3200" dirty="0" smtClean="0">
                <a:solidFill>
                  <a:srgbClr val="FFFF00"/>
                </a:solidFill>
              </a:rPr>
              <a:t>Psalm 40:6-8</a:t>
            </a:r>
          </a:p>
          <a:p>
            <a:r>
              <a:rPr lang="en-US" sz="3200" dirty="0" smtClean="0"/>
              <a:t>Literally, </a:t>
            </a:r>
            <a:r>
              <a:rPr lang="en-US" sz="3200" dirty="0" smtClean="0">
                <a:solidFill>
                  <a:srgbClr val="00B0F0"/>
                </a:solidFill>
              </a:rPr>
              <a:t>“ears you have dug for me”</a:t>
            </a:r>
          </a:p>
          <a:p>
            <a:r>
              <a:rPr lang="en-US" sz="3200" dirty="0" smtClean="0"/>
              <a:t>NKJV = </a:t>
            </a:r>
            <a:r>
              <a:rPr lang="en-US" sz="3200" dirty="0" smtClean="0">
                <a:solidFill>
                  <a:srgbClr val="00B0F0"/>
                </a:solidFill>
              </a:rPr>
              <a:t>“My ears you have opened.”</a:t>
            </a:r>
          </a:p>
        </p:txBody>
      </p:sp>
    </p:spTree>
    <p:extLst>
      <p:ext uri="{BB962C8B-B14F-4D97-AF65-F5344CB8AC3E}">
        <p14:creationId xmlns:p14="http://schemas.microsoft.com/office/powerpoint/2010/main" val="272558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F0"/>
                </a:solidFill>
              </a:rPr>
              <a:t>The Loving Service of Jesus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rgbClr val="FFFF00"/>
                </a:solidFill>
              </a:rPr>
              <a:t>Hebrews 10:5-7 </a:t>
            </a:r>
            <a:r>
              <a:rPr lang="en-US" sz="3200" dirty="0"/>
              <a:t>takes this passage from a different translation and applies it to Christ.</a:t>
            </a:r>
          </a:p>
          <a:p>
            <a:r>
              <a:rPr lang="en-US" sz="3200" dirty="0" smtClean="0"/>
              <a:t>Also see </a:t>
            </a:r>
            <a:r>
              <a:rPr lang="en-US" sz="3200" dirty="0" smtClean="0">
                <a:solidFill>
                  <a:srgbClr val="FFFF00"/>
                </a:solidFill>
              </a:rPr>
              <a:t>Isaiah 50:5-6.</a:t>
            </a:r>
          </a:p>
        </p:txBody>
      </p:sp>
    </p:spTree>
    <p:extLst>
      <p:ext uri="{BB962C8B-B14F-4D97-AF65-F5344CB8AC3E}">
        <p14:creationId xmlns:p14="http://schemas.microsoft.com/office/powerpoint/2010/main" val="3334312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F0"/>
                </a:solidFill>
              </a:rPr>
              <a:t>The Loving Service of Jesus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Jesus took on a human nature with a human body.</a:t>
            </a:r>
          </a:p>
          <a:p>
            <a:r>
              <a:rPr lang="en-US" sz="3200" dirty="0" smtClean="0"/>
              <a:t>And it led to his crucifixion for you and me.</a:t>
            </a:r>
          </a:p>
          <a:p>
            <a:r>
              <a:rPr lang="en-US" sz="3200" dirty="0"/>
              <a:t>This was </a:t>
            </a:r>
            <a:r>
              <a:rPr lang="en-US" sz="3200" dirty="0" smtClean="0"/>
              <a:t>all done in loving</a:t>
            </a:r>
            <a:r>
              <a:rPr lang="en-US" sz="3200" dirty="0"/>
              <a:t>, willing obedience.</a:t>
            </a:r>
          </a:p>
          <a:p>
            <a:r>
              <a:rPr lang="en-US" sz="3200" smtClean="0"/>
              <a:t>See </a:t>
            </a:r>
            <a:r>
              <a:rPr lang="en-US" sz="3200" smtClean="0">
                <a:solidFill>
                  <a:srgbClr val="FFFF00"/>
                </a:solidFill>
              </a:rPr>
              <a:t>Hebrew</a:t>
            </a:r>
            <a:r>
              <a:rPr lang="en-US" sz="3200" smtClean="0">
                <a:solidFill>
                  <a:srgbClr val="FFFF00"/>
                </a:solidFill>
              </a:rPr>
              <a:t>s </a:t>
            </a:r>
            <a:r>
              <a:rPr lang="en-US" sz="3200" dirty="0" smtClean="0">
                <a:solidFill>
                  <a:srgbClr val="FFFF00"/>
                </a:solidFill>
              </a:rPr>
              <a:t>5:8</a:t>
            </a:r>
            <a:r>
              <a:rPr lang="en-US" sz="3200" dirty="0" smtClean="0"/>
              <a:t>.</a:t>
            </a:r>
          </a:p>
          <a:p>
            <a:endParaRPr lang="en-US" sz="3200" dirty="0" smtClean="0"/>
          </a:p>
          <a:p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546966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The Loving Service of Jesus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57700" y="1825625"/>
            <a:ext cx="6896099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i="1" dirty="0" smtClean="0">
                <a:solidFill>
                  <a:srgbClr val="00CC00"/>
                </a:solidFill>
              </a:rPr>
              <a:t>“We </a:t>
            </a:r>
            <a:r>
              <a:rPr lang="en-US" sz="3000" i="1" dirty="0">
                <a:solidFill>
                  <a:srgbClr val="00CC00"/>
                </a:solidFill>
              </a:rPr>
              <a:t>are to remember that we are debtors to Divine justice, and have nothing to pay with. That we are slaves, poor, and perishing</a:t>
            </a:r>
            <a:r>
              <a:rPr lang="en-US" sz="3000" i="1" dirty="0" smtClean="0">
                <a:solidFill>
                  <a:srgbClr val="00CC00"/>
                </a:solidFill>
              </a:rPr>
              <a:t>.</a:t>
            </a:r>
          </a:p>
          <a:p>
            <a:pPr marL="0" indent="0" algn="r">
              <a:buNone/>
            </a:pPr>
            <a:r>
              <a:rPr lang="en-US" sz="3000" i="1" dirty="0" smtClean="0">
                <a:solidFill>
                  <a:srgbClr val="00CC00"/>
                </a:solidFill>
              </a:rPr>
              <a:t>– Matthew Henry (1662 – 1714)</a:t>
            </a:r>
            <a:endParaRPr lang="en-US" sz="3000" i="1" dirty="0">
              <a:solidFill>
                <a:srgbClr val="00CC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25625"/>
            <a:ext cx="3467100" cy="437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595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The Loving Service of Jesus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57700" y="1825625"/>
            <a:ext cx="6896099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i="1" dirty="0" smtClean="0">
                <a:solidFill>
                  <a:srgbClr val="00CC00"/>
                </a:solidFill>
              </a:rPr>
              <a:t>“But </a:t>
            </a:r>
            <a:r>
              <a:rPr lang="en-US" sz="3000" i="1" dirty="0">
                <a:solidFill>
                  <a:srgbClr val="00CC00"/>
                </a:solidFill>
              </a:rPr>
              <a:t>the Lord Jesus Christ, by becoming poor, and by shedding his blood, has made a full and free provision for the payment of our debts, the ransom of our souls, and the supply of all our wants</a:t>
            </a:r>
            <a:r>
              <a:rPr lang="en-US" sz="3000" i="1" dirty="0" smtClean="0">
                <a:solidFill>
                  <a:srgbClr val="00CC00"/>
                </a:solidFill>
              </a:rPr>
              <a:t>.”</a:t>
            </a:r>
            <a:endParaRPr lang="en-US" sz="3000" i="1" dirty="0">
              <a:solidFill>
                <a:srgbClr val="00CC00"/>
              </a:solidFill>
            </a:endParaRP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i="1" dirty="0" smtClean="0">
                <a:solidFill>
                  <a:srgbClr val="00CC00"/>
                </a:solidFill>
              </a:rPr>
              <a:t>– Matthew Henry (1662 – 1714)</a:t>
            </a:r>
            <a:endParaRPr lang="en-US" sz="3000" i="1" dirty="0">
              <a:solidFill>
                <a:srgbClr val="00CC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25625"/>
            <a:ext cx="3467100" cy="437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85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CC00"/>
                </a:solidFill>
              </a:rPr>
              <a:t>Our Response: Slaves Forever</a:t>
            </a:r>
            <a:endParaRPr lang="en-US" dirty="0">
              <a:solidFill>
                <a:srgbClr val="00CC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591463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CC00"/>
                </a:solidFill>
              </a:rPr>
              <a:t>Our Response: Slaves Forever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Let’s listen to Peter, speaking on behalf of the Twelve.</a:t>
            </a:r>
          </a:p>
          <a:p>
            <a:r>
              <a:rPr lang="en-US" sz="3200" dirty="0" smtClean="0"/>
              <a:t>See </a:t>
            </a:r>
            <a:r>
              <a:rPr lang="en-US" sz="3200" dirty="0" smtClean="0">
                <a:solidFill>
                  <a:srgbClr val="FFFF00"/>
                </a:solidFill>
              </a:rPr>
              <a:t>John 6:66-69</a:t>
            </a:r>
            <a:endParaRPr lang="en-US" sz="3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8645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CC00"/>
                </a:solidFill>
              </a:rPr>
              <a:t>Our Response: Slaves Forever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7805738" cy="435133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200" dirty="0" smtClean="0"/>
              <a:t>Bible commentator R.M. Edgar, on </a:t>
            </a:r>
            <a:r>
              <a:rPr lang="en-US" sz="3200" dirty="0">
                <a:solidFill>
                  <a:srgbClr val="FFFF00"/>
                </a:solidFill>
              </a:rPr>
              <a:t>Deuteronomy 15:16</a:t>
            </a:r>
            <a:r>
              <a:rPr lang="en-US" sz="3200" i="1" dirty="0"/>
              <a:t>, </a:t>
            </a:r>
            <a:endParaRPr lang="en-US" sz="3200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i="1" dirty="0" smtClean="0">
                <a:solidFill>
                  <a:srgbClr val="00CC00"/>
                </a:solidFill>
              </a:rPr>
              <a:t>“We </a:t>
            </a:r>
            <a:r>
              <a:rPr lang="en-US" sz="3200" i="1" dirty="0">
                <a:solidFill>
                  <a:srgbClr val="00CC00"/>
                </a:solidFill>
              </a:rPr>
              <a:t>are the Lord's slaves after having become the Lord's freemen. He delivers us from the slavery of sin, and then he introduces us to his </a:t>
            </a:r>
            <a:r>
              <a:rPr lang="en-US" sz="3200" i="1" dirty="0" smtClean="0">
                <a:solidFill>
                  <a:srgbClr val="00CC00"/>
                </a:solidFill>
              </a:rPr>
              <a:t>service … </a:t>
            </a:r>
            <a:endParaRPr lang="en-US" sz="3200" i="1" dirty="0">
              <a:solidFill>
                <a:srgbClr val="00CC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5888" y="1690688"/>
            <a:ext cx="2347912" cy="2347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784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CC00"/>
                </a:solidFill>
              </a:rPr>
              <a:t>Our Response: Slaves Forever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7805738" cy="435133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200" dirty="0" smtClean="0"/>
              <a:t>Bible commentator R.M. Edgar, on </a:t>
            </a:r>
            <a:r>
              <a:rPr lang="en-US" sz="3200" dirty="0">
                <a:solidFill>
                  <a:srgbClr val="FFFF00"/>
                </a:solidFill>
              </a:rPr>
              <a:t>Deuteronomy 15:16</a:t>
            </a:r>
            <a:r>
              <a:rPr lang="en-US" sz="3200" i="1" dirty="0"/>
              <a:t>, </a:t>
            </a:r>
            <a:endParaRPr lang="en-US" sz="3200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i="1" dirty="0">
                <a:solidFill>
                  <a:srgbClr val="00CC00"/>
                </a:solidFill>
              </a:rPr>
              <a:t>“And lo, we find it so blessed that we insist on our ears being bored, and our being made his slaves forever. Now obedience is the slavery of love.”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5888" y="1690688"/>
            <a:ext cx="2347912" cy="2347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029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CC00"/>
                </a:solidFill>
              </a:rPr>
              <a:t>Our Response: Slaves Forever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7158037" cy="4351338"/>
          </a:xfrm>
        </p:spPr>
        <p:txBody>
          <a:bodyPr>
            <a:normAutofit/>
          </a:bodyPr>
          <a:lstStyle/>
          <a:p>
            <a:r>
              <a:rPr lang="en-US" sz="3200" dirty="0" smtClean="0"/>
              <a:t>John </a:t>
            </a:r>
            <a:r>
              <a:rPr lang="en-US" sz="3200" dirty="0"/>
              <a:t>Gill (1697 – 1771</a:t>
            </a:r>
            <a:r>
              <a:rPr lang="en-US" sz="3200" dirty="0" smtClean="0"/>
              <a:t>) on the same verse said,</a:t>
            </a:r>
            <a:endParaRPr lang="en-US" sz="3200" i="1" dirty="0" smtClean="0"/>
          </a:p>
          <a:p>
            <a:pPr marL="0" indent="0">
              <a:buNone/>
            </a:pPr>
            <a:r>
              <a:rPr lang="en-US" sz="3200" i="1" dirty="0" smtClean="0">
                <a:solidFill>
                  <a:srgbClr val="00CC00"/>
                </a:solidFill>
              </a:rPr>
              <a:t>“This </a:t>
            </a:r>
            <a:r>
              <a:rPr lang="en-US" sz="3200" i="1" dirty="0">
                <a:solidFill>
                  <a:srgbClr val="00CC00"/>
                </a:solidFill>
              </a:rPr>
              <a:t>is an emblem of the cheerful and constant obedience of the people of Christ to him their master, flowing from love to him; whom they love above all persons and things, with all their heart and </a:t>
            </a:r>
            <a:r>
              <a:rPr lang="en-US" sz="3200" i="1" dirty="0" smtClean="0">
                <a:solidFill>
                  <a:srgbClr val="00CC00"/>
                </a:solidFill>
              </a:rPr>
              <a:t>soul.”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4741" y="1690688"/>
            <a:ext cx="2679059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156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CC00"/>
                </a:solidFill>
              </a:rPr>
              <a:t>Our Response: Slaves Forever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Consider also,</a:t>
            </a:r>
          </a:p>
          <a:p>
            <a:pPr lvl="1"/>
            <a:r>
              <a:rPr lang="en-US" sz="3200" dirty="0" smtClean="0"/>
              <a:t>Paul in </a:t>
            </a:r>
            <a:r>
              <a:rPr lang="en-US" sz="3200" dirty="0" smtClean="0">
                <a:solidFill>
                  <a:srgbClr val="FFFF00"/>
                </a:solidFill>
              </a:rPr>
              <a:t>Romans 1:1</a:t>
            </a:r>
          </a:p>
          <a:p>
            <a:pPr lvl="1"/>
            <a:r>
              <a:rPr lang="en-US" sz="3200" dirty="0" smtClean="0"/>
              <a:t>James in </a:t>
            </a:r>
            <a:r>
              <a:rPr lang="en-US" sz="3200" dirty="0">
                <a:solidFill>
                  <a:srgbClr val="FFFF00"/>
                </a:solidFill>
              </a:rPr>
              <a:t>James 1:1</a:t>
            </a:r>
          </a:p>
          <a:p>
            <a:pPr lvl="1"/>
            <a:r>
              <a:rPr lang="en-US" sz="3200" dirty="0" smtClean="0"/>
              <a:t>Peter in </a:t>
            </a:r>
            <a:r>
              <a:rPr lang="en-US" sz="3200" dirty="0">
                <a:solidFill>
                  <a:srgbClr val="FFFF00"/>
                </a:solidFill>
              </a:rPr>
              <a:t>2 Peter 1:1</a:t>
            </a:r>
          </a:p>
          <a:p>
            <a:pPr lvl="1"/>
            <a:r>
              <a:rPr lang="en-US" sz="3200" dirty="0" smtClean="0"/>
              <a:t>Jude in </a:t>
            </a:r>
            <a:r>
              <a:rPr lang="en-US" sz="3200" dirty="0">
                <a:solidFill>
                  <a:srgbClr val="FFFF00"/>
                </a:solidFill>
              </a:rPr>
              <a:t>Jude 1:1</a:t>
            </a:r>
          </a:p>
          <a:p>
            <a:pPr lvl="1"/>
            <a:r>
              <a:rPr lang="en-US" sz="3200" dirty="0" smtClean="0"/>
              <a:t>John in </a:t>
            </a:r>
            <a:r>
              <a:rPr lang="en-US" sz="3200" dirty="0">
                <a:solidFill>
                  <a:srgbClr val="FFFF00"/>
                </a:solidFill>
              </a:rPr>
              <a:t>Revelation 1:1</a:t>
            </a:r>
          </a:p>
        </p:txBody>
      </p:sp>
    </p:spTree>
    <p:extLst>
      <p:ext uri="{BB962C8B-B14F-4D97-AF65-F5344CB8AC3E}">
        <p14:creationId xmlns:p14="http://schemas.microsoft.com/office/powerpoint/2010/main" val="381884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CC00"/>
                </a:solidFill>
              </a:rPr>
              <a:t>Our Response: Slaves Forever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>
                <a:solidFill>
                  <a:srgbClr val="00B0F0"/>
                </a:solidFill>
              </a:rPr>
              <a:t>Characteristics of lifelong service:</a:t>
            </a:r>
          </a:p>
        </p:txBody>
      </p:sp>
    </p:spTree>
    <p:extLst>
      <p:ext uri="{BB962C8B-B14F-4D97-AF65-F5344CB8AC3E}">
        <p14:creationId xmlns:p14="http://schemas.microsoft.com/office/powerpoint/2010/main" val="3614759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CC00"/>
                </a:solidFill>
              </a:rPr>
              <a:t>Our Response: Slaves Forever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>
                <a:solidFill>
                  <a:srgbClr val="00B0F0"/>
                </a:solidFill>
              </a:rPr>
              <a:t>Characteristics of lifelong service:</a:t>
            </a:r>
          </a:p>
          <a:p>
            <a:r>
              <a:rPr lang="en-US" sz="3200" dirty="0"/>
              <a:t>O</a:t>
            </a:r>
            <a:r>
              <a:rPr lang="en-US" sz="3200" dirty="0" smtClean="0"/>
              <a:t>ur lives are </a:t>
            </a:r>
            <a:r>
              <a:rPr lang="en-US" sz="3200" dirty="0"/>
              <a:t>not </a:t>
            </a:r>
            <a:r>
              <a:rPr lang="en-US" sz="3200" dirty="0" smtClean="0"/>
              <a:t>our own.  We belong to the Master and have chosen to stay.</a:t>
            </a:r>
          </a:p>
          <a:p>
            <a:r>
              <a:rPr lang="en-US" sz="3200" dirty="0" smtClean="0"/>
              <a:t>Our primary motivation needs to be love </a:t>
            </a:r>
            <a:r>
              <a:rPr lang="en-US" sz="3200" dirty="0"/>
              <a:t>for the Master, </a:t>
            </a:r>
            <a:r>
              <a:rPr lang="en-US" sz="3200" dirty="0" smtClean="0"/>
              <a:t>not our own needs or desires.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233010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CC00"/>
                </a:solidFill>
              </a:rPr>
              <a:t>Our Response: Slaves Forever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>
                <a:solidFill>
                  <a:srgbClr val="00B0F0"/>
                </a:solidFill>
              </a:rPr>
              <a:t>Characteristics of lifelong service:</a:t>
            </a:r>
          </a:p>
          <a:p>
            <a:r>
              <a:rPr lang="en-US" sz="3200" dirty="0" smtClean="0"/>
              <a:t>Our primary task is obedience to the Master.  Our ears are open to him.</a:t>
            </a:r>
            <a:endParaRPr lang="en-US" sz="3200" dirty="0"/>
          </a:p>
          <a:p>
            <a:r>
              <a:rPr lang="en-US" sz="3200" dirty="0"/>
              <a:t>Our success will not be determined by </a:t>
            </a:r>
            <a:r>
              <a:rPr lang="en-US" sz="3200" dirty="0" smtClean="0"/>
              <a:t>standards that we set for ourselves or that the world sets for us. </a:t>
            </a:r>
            <a:endParaRPr lang="en-US" sz="3200" dirty="0"/>
          </a:p>
          <a:p>
            <a:r>
              <a:rPr lang="en-US" sz="3200" dirty="0"/>
              <a:t>We </a:t>
            </a:r>
            <a:r>
              <a:rPr lang="en-US" sz="3200" dirty="0" smtClean="0"/>
              <a:t>will </a:t>
            </a:r>
            <a:r>
              <a:rPr lang="en-US" sz="3200" dirty="0"/>
              <a:t>trust the Master for provision and protection. </a:t>
            </a:r>
          </a:p>
        </p:txBody>
      </p:sp>
    </p:spTree>
    <p:extLst>
      <p:ext uri="{BB962C8B-B14F-4D97-AF65-F5344CB8AC3E}">
        <p14:creationId xmlns:p14="http://schemas.microsoft.com/office/powerpoint/2010/main" val="1005727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CC00"/>
                </a:solidFill>
              </a:rPr>
              <a:t>Our Response: Slaves Forever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As with the master in </a:t>
            </a:r>
            <a:r>
              <a:rPr lang="en-US" sz="3200" dirty="0" smtClean="0">
                <a:solidFill>
                  <a:srgbClr val="FFFF00"/>
                </a:solidFill>
              </a:rPr>
              <a:t>Deuteronomy 15</a:t>
            </a:r>
            <a:r>
              <a:rPr lang="en-US" sz="3200" dirty="0" smtClean="0"/>
              <a:t>, Jesus offers us our complete freedom.</a:t>
            </a:r>
          </a:p>
          <a:p>
            <a:r>
              <a:rPr lang="en-US" sz="3200" dirty="0" smtClean="0"/>
              <a:t>His servants do not serve under compulsion.</a:t>
            </a:r>
          </a:p>
          <a:p>
            <a:r>
              <a:rPr lang="en-US" sz="3200" dirty="0"/>
              <a:t>We are not forced to stay.</a:t>
            </a:r>
          </a:p>
          <a:p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4230512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CC00"/>
                </a:solidFill>
              </a:rPr>
              <a:t>Our Response: Slaves Forever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But then we must ask ourselves, “To whom shall we go?”</a:t>
            </a:r>
          </a:p>
          <a:p>
            <a:r>
              <a:rPr lang="en-US" sz="3200" dirty="0" smtClean="0"/>
              <a:t>Do we not love our master and his household?</a:t>
            </a:r>
          </a:p>
          <a:p>
            <a:r>
              <a:rPr lang="en-US" sz="3200" dirty="0" smtClean="0"/>
              <a:t>Are we not well off with him?</a:t>
            </a:r>
          </a:p>
        </p:txBody>
      </p:sp>
    </p:spTree>
    <p:extLst>
      <p:ext uri="{BB962C8B-B14F-4D97-AF65-F5344CB8AC3E}">
        <p14:creationId xmlns:p14="http://schemas.microsoft.com/office/powerpoint/2010/main" val="23031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CC00"/>
                </a:solidFill>
              </a:rPr>
              <a:t>Our Response: Slaves Forever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2063" y="1690688"/>
            <a:ext cx="6296024" cy="4351338"/>
          </a:xfrm>
        </p:spPr>
        <p:txBody>
          <a:bodyPr>
            <a:normAutofit/>
          </a:bodyPr>
          <a:lstStyle/>
          <a:p>
            <a:r>
              <a:rPr lang="en-US" sz="3200" dirty="0" smtClean="0"/>
              <a:t>See </a:t>
            </a:r>
            <a:r>
              <a:rPr lang="en-US" sz="3200" dirty="0" smtClean="0">
                <a:solidFill>
                  <a:srgbClr val="FFFF00"/>
                </a:solidFill>
              </a:rPr>
              <a:t>Revelation 22:1-5</a:t>
            </a:r>
            <a:r>
              <a:rPr lang="en-US" sz="3200" dirty="0" smtClean="0"/>
              <a:t>.</a:t>
            </a:r>
          </a:p>
          <a:p>
            <a:r>
              <a:rPr lang="en-US" sz="3200" dirty="0" smtClean="0"/>
              <a:t>The most sensible response we can give to Christ is to make ourselves his slaves forever.</a:t>
            </a:r>
          </a:p>
          <a:p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90688"/>
            <a:ext cx="4120678" cy="2109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800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3053</TotalTime>
  <Words>872</Words>
  <Application>Microsoft Office PowerPoint</Application>
  <PresentationFormat>Widescreen</PresentationFormat>
  <Paragraphs>100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4" baseType="lpstr">
      <vt:lpstr>Arial</vt:lpstr>
      <vt:lpstr>Calibri</vt:lpstr>
      <vt:lpstr>Calibri Light</vt:lpstr>
      <vt:lpstr>Office Theme</vt:lpstr>
      <vt:lpstr>Slaves Forever</vt:lpstr>
      <vt:lpstr>Background on Loving God</vt:lpstr>
      <vt:lpstr>Background on Loving God</vt:lpstr>
      <vt:lpstr>Background on Slavery in the Bible</vt:lpstr>
      <vt:lpstr>Background on Slavery in the Bible</vt:lpstr>
      <vt:lpstr>Background on Slavery in the Bible</vt:lpstr>
      <vt:lpstr>Service as an Expression of Love</vt:lpstr>
      <vt:lpstr>Service as an Expression of Love</vt:lpstr>
      <vt:lpstr>Service as an Expression of Love</vt:lpstr>
      <vt:lpstr>Service as an Expression of Love</vt:lpstr>
      <vt:lpstr>The Loving Service of Jesus</vt:lpstr>
      <vt:lpstr>The Loving Service of Jesus</vt:lpstr>
      <vt:lpstr>The Loving Service of Jesus</vt:lpstr>
      <vt:lpstr>The Loving Service of Jesus</vt:lpstr>
      <vt:lpstr>The Loving Service of Jesus</vt:lpstr>
      <vt:lpstr>The Loving Service of Jesus</vt:lpstr>
      <vt:lpstr>The Loving Service of Jesus</vt:lpstr>
      <vt:lpstr>The Loving Service of Jesus</vt:lpstr>
      <vt:lpstr>Our Response: Slaves Forever</vt:lpstr>
      <vt:lpstr>Our Response: Slaves Forever</vt:lpstr>
      <vt:lpstr>Our Response: Slaves Forever</vt:lpstr>
      <vt:lpstr>Our Response: Slaves Forever</vt:lpstr>
      <vt:lpstr>Our Response: Slaves Forever</vt:lpstr>
      <vt:lpstr>Our Response: Slaves Forever</vt:lpstr>
      <vt:lpstr>Our Response: Slaves Forever</vt:lpstr>
      <vt:lpstr>Our Response: Slaves Forever</vt:lpstr>
      <vt:lpstr>Our Response: Slaves Forever</vt:lpstr>
      <vt:lpstr>Our Response: Slaves Forever</vt:lpstr>
      <vt:lpstr>Our Response: Slaves Forever</vt:lpstr>
      <vt:lpstr>Our Response: Slaves Forever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Kosobucki</dc:creator>
  <cp:lastModifiedBy>David Kosobucki</cp:lastModifiedBy>
  <cp:revision>45</cp:revision>
  <dcterms:created xsi:type="dcterms:W3CDTF">2014-06-17T12:28:57Z</dcterms:created>
  <dcterms:modified xsi:type="dcterms:W3CDTF">2014-06-22T19:57:19Z</dcterms:modified>
</cp:coreProperties>
</file>