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81" r:id="rId5"/>
    <p:sldId id="282" r:id="rId6"/>
    <p:sldId id="283" r:id="rId7"/>
    <p:sldId id="284" r:id="rId8"/>
    <p:sldId id="280" r:id="rId9"/>
    <p:sldId id="279" r:id="rId10"/>
    <p:sldId id="265" r:id="rId11"/>
    <p:sldId id="266" r:id="rId12"/>
    <p:sldId id="287" r:id="rId13"/>
    <p:sldId id="288" r:id="rId14"/>
    <p:sldId id="262" r:id="rId15"/>
    <p:sldId id="272" r:id="rId16"/>
    <p:sldId id="285" r:id="rId17"/>
    <p:sldId id="286" r:id="rId18"/>
    <p:sldId id="259" r:id="rId19"/>
    <p:sldId id="267" r:id="rId20"/>
    <p:sldId id="273" r:id="rId21"/>
    <p:sldId id="269" r:id="rId22"/>
    <p:sldId id="271" r:id="rId23"/>
    <p:sldId id="268" r:id="rId24"/>
    <p:sldId id="289" r:id="rId25"/>
    <p:sldId id="275" r:id="rId26"/>
    <p:sldId id="290" r:id="rId27"/>
    <p:sldId id="276" r:id="rId28"/>
    <p:sldId id="27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434" autoAdjust="0"/>
  </p:normalViewPr>
  <p:slideViewPr>
    <p:cSldViewPr snapToGrid="0">
      <p:cViewPr varScale="1">
        <p:scale>
          <a:sx n="67" d="100"/>
          <a:sy n="67" d="100"/>
        </p:scale>
        <p:origin x="714" y="60"/>
      </p:cViewPr>
      <p:guideLst/>
    </p:cSldViewPr>
  </p:slideViewPr>
  <p:outlineViewPr>
    <p:cViewPr>
      <p:scale>
        <a:sx n="33" d="100"/>
        <a:sy n="33" d="100"/>
      </p:scale>
      <p:origin x="0" y="-88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B51DCFC-DF0F-47E4-8DC2-F5EA3532E677}"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1583440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51DCFC-DF0F-47E4-8DC2-F5EA3532E677}"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3637457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51DCFC-DF0F-47E4-8DC2-F5EA3532E677}"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2349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51DCFC-DF0F-47E4-8DC2-F5EA3532E677}" type="datetimeFigureOut">
              <a:rPr lang="en-US" smtClean="0"/>
              <a:t>5/18/2014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3203935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51DCFC-DF0F-47E4-8DC2-F5EA3532E677}" type="datetimeFigureOut">
              <a:rPr lang="en-US" smtClean="0"/>
              <a:t>5/18/2014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2963498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51DCFC-DF0F-47E4-8DC2-F5EA3532E677}" type="datetimeFigureOut">
              <a:rPr lang="en-US" smtClean="0"/>
              <a:t>5/18/2014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669482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1DCFC-DF0F-47E4-8DC2-F5EA3532E677}" type="datetimeFigureOut">
              <a:rPr lang="en-US" smtClean="0"/>
              <a:t>5/18/2014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2207678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1DCFC-DF0F-47E4-8DC2-F5EA3532E677}" type="datetimeFigureOut">
              <a:rPr lang="en-US" smtClean="0"/>
              <a:t>5/18/2014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2888156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1DCFC-DF0F-47E4-8DC2-F5EA3532E677}" type="datetimeFigureOut">
              <a:rPr lang="en-US" smtClean="0"/>
              <a:t>5/18/2014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1508140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51DCFC-DF0F-47E4-8DC2-F5EA3532E677}"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204111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51DCFC-DF0F-47E4-8DC2-F5EA3532E677}"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13C5F-CC66-46F6-A5B3-E8EF01DCB963}" type="slidenum">
              <a:rPr lang="en-US" smtClean="0"/>
              <a:t>‹#›</a:t>
            </a:fld>
            <a:endParaRPr lang="en-US"/>
          </a:p>
        </p:txBody>
      </p:sp>
    </p:spTree>
    <p:extLst>
      <p:ext uri="{BB962C8B-B14F-4D97-AF65-F5344CB8AC3E}">
        <p14:creationId xmlns:p14="http://schemas.microsoft.com/office/powerpoint/2010/main" val="2891611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1DCFC-DF0F-47E4-8DC2-F5EA3532E677}" type="datetimeFigureOut">
              <a:rPr lang="en-US" smtClean="0"/>
              <a:t>5/18/2014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D13C5F-CC66-46F6-A5B3-E8EF01DCB963}" type="slidenum">
              <a:rPr lang="en-US" smtClean="0"/>
              <a:t>‹#›</a:t>
            </a:fld>
            <a:endParaRPr lang="en-US"/>
          </a:p>
        </p:txBody>
      </p:sp>
    </p:spTree>
    <p:extLst>
      <p:ext uri="{BB962C8B-B14F-4D97-AF65-F5344CB8AC3E}">
        <p14:creationId xmlns:p14="http://schemas.microsoft.com/office/powerpoint/2010/main" val="318550215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Sin, a Serpent and a Savior</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Numbers 21:4-9</a:t>
            </a:r>
            <a:endParaRPr lang="en-US" sz="3200" dirty="0">
              <a:solidFill>
                <a:srgbClr val="FFFF00"/>
              </a:solidFill>
            </a:endParaRPr>
          </a:p>
        </p:txBody>
      </p:sp>
    </p:spTree>
    <p:extLst>
      <p:ext uri="{BB962C8B-B14F-4D97-AF65-F5344CB8AC3E}">
        <p14:creationId xmlns:p14="http://schemas.microsoft.com/office/powerpoint/2010/main" val="2236997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 a Serpent and a Savior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507005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 Serpent and a </a:t>
            </a:r>
            <a:r>
              <a:rPr lang="en-US" dirty="0" smtClean="0"/>
              <a:t>Savior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Read </a:t>
            </a:r>
            <a:r>
              <a:rPr lang="en-US" sz="3200" dirty="0" smtClean="0">
                <a:solidFill>
                  <a:srgbClr val="FFFF00"/>
                </a:solidFill>
              </a:rPr>
              <a:t>Numbers 21:4-9</a:t>
            </a:r>
            <a:endParaRPr lang="en-US" sz="3200" dirty="0">
              <a:solidFill>
                <a:srgbClr val="FFFF00"/>
              </a:solidFill>
            </a:endParaRPr>
          </a:p>
        </p:txBody>
      </p:sp>
    </p:spTree>
    <p:extLst>
      <p:ext uri="{BB962C8B-B14F-4D97-AF65-F5344CB8AC3E}">
        <p14:creationId xmlns:p14="http://schemas.microsoft.com/office/powerpoint/2010/main" val="1705621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4677" y="2049146"/>
            <a:ext cx="6428571" cy="3818571"/>
          </a:xfrm>
        </p:spPr>
      </p:pic>
      <p:sp>
        <p:nvSpPr>
          <p:cNvPr id="8" name="TextBox 7"/>
          <p:cNvSpPr txBox="1"/>
          <p:nvPr/>
        </p:nvSpPr>
        <p:spPr>
          <a:xfrm>
            <a:off x="957263" y="2357438"/>
            <a:ext cx="1857376" cy="1585912"/>
          </a:xfrm>
          <a:prstGeom prst="rect">
            <a:avLst/>
          </a:prstGeom>
          <a:noFill/>
        </p:spPr>
        <p:txBody>
          <a:bodyPr wrap="square" rtlCol="0">
            <a:spAutoFit/>
          </a:bodyPr>
          <a:lstStyle/>
          <a:p>
            <a:pPr algn="r"/>
            <a:r>
              <a:rPr lang="en-US" sz="3200" dirty="0" smtClean="0"/>
              <a:t>Burton’s Carpet Viper</a:t>
            </a:r>
            <a:endParaRPr lang="en-US" sz="3200" dirty="0"/>
          </a:p>
        </p:txBody>
      </p:sp>
    </p:spTree>
    <p:extLst>
      <p:ext uri="{BB962C8B-B14F-4D97-AF65-F5344CB8AC3E}">
        <p14:creationId xmlns:p14="http://schemas.microsoft.com/office/powerpoint/2010/main" val="22122998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9309" y="1825625"/>
            <a:ext cx="5473381" cy="4351338"/>
          </a:xfrm>
        </p:spPr>
      </p:pic>
      <p:sp>
        <p:nvSpPr>
          <p:cNvPr id="8" name="TextBox 7"/>
          <p:cNvSpPr txBox="1"/>
          <p:nvPr/>
        </p:nvSpPr>
        <p:spPr>
          <a:xfrm>
            <a:off x="1123950" y="2557462"/>
            <a:ext cx="1804988" cy="1077218"/>
          </a:xfrm>
          <a:prstGeom prst="rect">
            <a:avLst/>
          </a:prstGeom>
          <a:noFill/>
        </p:spPr>
        <p:txBody>
          <a:bodyPr wrap="square" rtlCol="0">
            <a:spAutoFit/>
          </a:bodyPr>
          <a:lstStyle/>
          <a:p>
            <a:pPr algn="r"/>
            <a:r>
              <a:rPr lang="en-US" sz="3200" dirty="0" smtClean="0"/>
              <a:t>Horned Viper</a:t>
            </a:r>
            <a:endParaRPr lang="en-US" sz="3200" dirty="0"/>
          </a:p>
        </p:txBody>
      </p:sp>
    </p:spTree>
    <p:extLst>
      <p:ext uri="{BB962C8B-B14F-4D97-AF65-F5344CB8AC3E}">
        <p14:creationId xmlns:p14="http://schemas.microsoft.com/office/powerpoint/2010/main" val="1653214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sp>
        <p:nvSpPr>
          <p:cNvPr id="8" name="TextBox 7"/>
          <p:cNvSpPr txBox="1"/>
          <p:nvPr/>
        </p:nvSpPr>
        <p:spPr>
          <a:xfrm>
            <a:off x="1123950" y="2557462"/>
            <a:ext cx="1804988" cy="1077218"/>
          </a:xfrm>
          <a:prstGeom prst="rect">
            <a:avLst/>
          </a:prstGeom>
          <a:noFill/>
        </p:spPr>
        <p:txBody>
          <a:bodyPr wrap="square" rtlCol="0">
            <a:spAutoFit/>
          </a:bodyPr>
          <a:lstStyle/>
          <a:p>
            <a:pPr algn="r"/>
            <a:r>
              <a:rPr lang="en-US" sz="3200" dirty="0" smtClean="0"/>
              <a:t>Black Cobra</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0" y="2172494"/>
            <a:ext cx="5486400" cy="3657600"/>
          </a:xfrm>
        </p:spPr>
      </p:pic>
    </p:spTree>
    <p:extLst>
      <p:ext uri="{BB962C8B-B14F-4D97-AF65-F5344CB8AC3E}">
        <p14:creationId xmlns:p14="http://schemas.microsoft.com/office/powerpoint/2010/main" val="2063613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sp>
        <p:nvSpPr>
          <p:cNvPr id="8" name="TextBox 7"/>
          <p:cNvSpPr txBox="1"/>
          <p:nvPr/>
        </p:nvSpPr>
        <p:spPr>
          <a:xfrm>
            <a:off x="1114425" y="2128837"/>
            <a:ext cx="2314576" cy="2062103"/>
          </a:xfrm>
          <a:prstGeom prst="rect">
            <a:avLst/>
          </a:prstGeom>
          <a:noFill/>
        </p:spPr>
        <p:txBody>
          <a:bodyPr wrap="square" rtlCol="0">
            <a:spAutoFit/>
          </a:bodyPr>
          <a:lstStyle/>
          <a:p>
            <a:pPr algn="r"/>
            <a:r>
              <a:rPr lang="en-US" sz="3200" dirty="0" smtClean="0"/>
              <a:t>Egyptian Sand Boa</a:t>
            </a:r>
          </a:p>
          <a:p>
            <a:pPr algn="r"/>
            <a:r>
              <a:rPr lang="en-US" sz="3200" dirty="0" smtClean="0"/>
              <a:t>(kills by constriction)</a:t>
            </a:r>
            <a:endParaRPr lang="en-US" sz="3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57725" y="1681163"/>
            <a:ext cx="2886075" cy="4463796"/>
          </a:xfrm>
        </p:spPr>
      </p:pic>
    </p:spTree>
    <p:extLst>
      <p:ext uri="{BB962C8B-B14F-4D97-AF65-F5344CB8AC3E}">
        <p14:creationId xmlns:p14="http://schemas.microsoft.com/office/powerpoint/2010/main" val="36788941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60227" y="1690688"/>
            <a:ext cx="6783931" cy="4586514"/>
          </a:xfrm>
        </p:spPr>
      </p:pic>
      <p:sp>
        <p:nvSpPr>
          <p:cNvPr id="6" name="TextBox 5"/>
          <p:cNvSpPr txBox="1"/>
          <p:nvPr/>
        </p:nvSpPr>
        <p:spPr>
          <a:xfrm>
            <a:off x="1113358" y="1828800"/>
            <a:ext cx="2271712" cy="1077218"/>
          </a:xfrm>
          <a:prstGeom prst="rect">
            <a:avLst/>
          </a:prstGeom>
          <a:noFill/>
        </p:spPr>
        <p:txBody>
          <a:bodyPr wrap="square" rtlCol="0">
            <a:spAutoFit/>
          </a:bodyPr>
          <a:lstStyle/>
          <a:p>
            <a:r>
              <a:rPr lang="en-US" sz="3200" dirty="0" smtClean="0"/>
              <a:t>Flemish</a:t>
            </a:r>
          </a:p>
          <a:p>
            <a:r>
              <a:rPr lang="en-US" sz="3200" dirty="0" smtClean="0"/>
              <a:t>17</a:t>
            </a:r>
            <a:r>
              <a:rPr lang="en-US" sz="3200" baseline="30000" dirty="0" smtClean="0"/>
              <a:t>th</a:t>
            </a:r>
            <a:r>
              <a:rPr lang="en-US" sz="3200" dirty="0" smtClean="0"/>
              <a:t> Century</a:t>
            </a:r>
            <a:endParaRPr lang="en-US" sz="3200" dirty="0"/>
          </a:p>
        </p:txBody>
      </p:sp>
    </p:spTree>
    <p:extLst>
      <p:ext uri="{BB962C8B-B14F-4D97-AF65-F5344CB8AC3E}">
        <p14:creationId xmlns:p14="http://schemas.microsoft.com/office/powerpoint/2010/main" val="39992109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21:4-5</a:t>
            </a:r>
            <a:r>
              <a:rPr lang="en-US" sz="3200" dirty="0" smtClean="0"/>
              <a:t>     The complaint is unfair.</a:t>
            </a:r>
          </a:p>
          <a:p>
            <a:r>
              <a:rPr lang="en-US" sz="3200" dirty="0" smtClean="0"/>
              <a:t>God provided them with manna.</a:t>
            </a:r>
          </a:p>
          <a:p>
            <a:r>
              <a:rPr lang="en-US" sz="3200" dirty="0" smtClean="0"/>
              <a:t>He provided water from the rock.</a:t>
            </a:r>
          </a:p>
          <a:p>
            <a:r>
              <a:rPr lang="en-US" sz="3200" dirty="0" smtClean="0"/>
              <a:t>They were discontent, not forsaken.</a:t>
            </a:r>
          </a:p>
          <a:p>
            <a:endParaRPr lang="en-US" sz="3200" dirty="0" smtClean="0"/>
          </a:p>
          <a:p>
            <a:pPr marL="0" indent="0">
              <a:buNone/>
            </a:pPr>
            <a:endParaRPr lang="en-US" sz="3200" dirty="0">
              <a:solidFill>
                <a:srgbClr val="FFFF00"/>
              </a:solidFill>
            </a:endParaRPr>
          </a:p>
        </p:txBody>
      </p:sp>
    </p:spTree>
    <p:extLst>
      <p:ext uri="{BB962C8B-B14F-4D97-AF65-F5344CB8AC3E}">
        <p14:creationId xmlns:p14="http://schemas.microsoft.com/office/powerpoint/2010/main" val="32753293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21:6-7</a:t>
            </a:r>
            <a:r>
              <a:rPr lang="en-US" sz="3200" dirty="0" smtClean="0"/>
              <a:t>     Their sin had consequences.</a:t>
            </a:r>
          </a:p>
          <a:p>
            <a:r>
              <a:rPr lang="en-US" sz="3200" dirty="0" smtClean="0"/>
              <a:t>The consequences helped them to see their sin.</a:t>
            </a:r>
          </a:p>
          <a:p>
            <a:r>
              <a:rPr lang="en-US" sz="3200" dirty="0" smtClean="0"/>
              <a:t>They ask Moses to intercede.</a:t>
            </a:r>
          </a:p>
          <a:p>
            <a:r>
              <a:rPr lang="en-US" sz="3200" dirty="0" smtClean="0"/>
              <a:t>He did – again.</a:t>
            </a:r>
            <a:endParaRPr lang="en-US" sz="3200" dirty="0"/>
          </a:p>
        </p:txBody>
      </p:sp>
    </p:spTree>
    <p:extLst>
      <p:ext uri="{BB962C8B-B14F-4D97-AF65-F5344CB8AC3E}">
        <p14:creationId xmlns:p14="http://schemas.microsoft.com/office/powerpoint/2010/main" val="1310826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Sin, a Serpent and a Savior</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21:8-9</a:t>
            </a:r>
            <a:r>
              <a:rPr lang="en-US" sz="3200" dirty="0" smtClean="0"/>
              <a:t>     God provided a remedy.</a:t>
            </a:r>
          </a:p>
          <a:p>
            <a:r>
              <a:rPr lang="en-US" sz="3200" dirty="0" smtClean="0"/>
              <a:t>Faith was required to receive its benefit.</a:t>
            </a:r>
            <a:endParaRPr lang="en-US" sz="3200" dirty="0"/>
          </a:p>
        </p:txBody>
      </p:sp>
    </p:spTree>
    <p:extLst>
      <p:ext uri="{BB962C8B-B14F-4D97-AF65-F5344CB8AC3E}">
        <p14:creationId xmlns:p14="http://schemas.microsoft.com/office/powerpoint/2010/main" val="1616055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Biblical Context </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600" dirty="0" smtClean="0">
              <a:solidFill>
                <a:srgbClr val="FFFF00"/>
              </a:solidFill>
            </a:endParaRPr>
          </a:p>
        </p:txBody>
      </p:sp>
    </p:spTree>
    <p:extLst>
      <p:ext uri="{BB962C8B-B14F-4D97-AF65-F5344CB8AC3E}">
        <p14:creationId xmlns:p14="http://schemas.microsoft.com/office/powerpoint/2010/main" val="471996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Biblical Context </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Genesis 3:1-19 </a:t>
            </a:r>
            <a:r>
              <a:rPr lang="en-US" sz="3200" dirty="0" smtClean="0"/>
              <a:t>as background music</a:t>
            </a:r>
          </a:p>
          <a:p>
            <a:r>
              <a:rPr lang="en-US" sz="3200" dirty="0" smtClean="0">
                <a:solidFill>
                  <a:srgbClr val="FFFF00"/>
                </a:solidFill>
              </a:rPr>
              <a:t>2 Kings 18:1-4 </a:t>
            </a:r>
            <a:r>
              <a:rPr lang="en-US" sz="3200" dirty="0" smtClean="0"/>
              <a:t>as a later development</a:t>
            </a:r>
          </a:p>
          <a:p>
            <a:r>
              <a:rPr lang="en-US" sz="3200" dirty="0" smtClean="0">
                <a:solidFill>
                  <a:srgbClr val="FFFF00"/>
                </a:solidFill>
              </a:rPr>
              <a:t>John 3:14-15 </a:t>
            </a:r>
            <a:r>
              <a:rPr lang="en-US" sz="3200" dirty="0" smtClean="0"/>
              <a:t>for Christ’s use of the story</a:t>
            </a:r>
          </a:p>
        </p:txBody>
      </p:sp>
    </p:spTree>
    <p:extLst>
      <p:ext uri="{BB962C8B-B14F-4D97-AF65-F5344CB8AC3E}">
        <p14:creationId xmlns:p14="http://schemas.microsoft.com/office/powerpoint/2010/main" val="462347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The Crisis</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600" dirty="0" smtClean="0"/>
          </a:p>
        </p:txBody>
      </p:sp>
    </p:spTree>
    <p:extLst>
      <p:ext uri="{BB962C8B-B14F-4D97-AF65-F5344CB8AC3E}">
        <p14:creationId xmlns:p14="http://schemas.microsoft.com/office/powerpoint/2010/main" val="2450884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Crisis</a:t>
            </a:r>
          </a:p>
        </p:txBody>
      </p:sp>
      <p:sp>
        <p:nvSpPr>
          <p:cNvPr id="3" name="Content Placeholder 2"/>
          <p:cNvSpPr>
            <a:spLocks noGrp="1"/>
          </p:cNvSpPr>
          <p:nvPr>
            <p:ph idx="1"/>
          </p:nvPr>
        </p:nvSpPr>
        <p:spPr/>
        <p:txBody>
          <a:bodyPr>
            <a:normAutofit/>
          </a:bodyPr>
          <a:lstStyle/>
          <a:p>
            <a:r>
              <a:rPr lang="en-US" sz="3600" dirty="0" smtClean="0">
                <a:solidFill>
                  <a:srgbClr val="00B0F0"/>
                </a:solidFill>
              </a:rPr>
              <a:t>The sin itself</a:t>
            </a:r>
          </a:p>
          <a:p>
            <a:pPr lvl="1"/>
            <a:r>
              <a:rPr lang="en-US" sz="3200" dirty="0" smtClean="0"/>
              <a:t>A state of rebellion</a:t>
            </a:r>
          </a:p>
          <a:p>
            <a:pPr lvl="1"/>
            <a:r>
              <a:rPr lang="en-US" sz="3200" dirty="0" smtClean="0"/>
              <a:t>A </a:t>
            </a:r>
            <a:r>
              <a:rPr lang="en-US" sz="3200" dirty="0"/>
              <a:t>wrong attitude toward God and others</a:t>
            </a:r>
          </a:p>
          <a:p>
            <a:pPr lvl="1"/>
            <a:r>
              <a:rPr lang="en-US" sz="3200" dirty="0" smtClean="0"/>
              <a:t>Separation from God</a:t>
            </a:r>
          </a:p>
        </p:txBody>
      </p:sp>
    </p:spTree>
    <p:extLst>
      <p:ext uri="{BB962C8B-B14F-4D97-AF65-F5344CB8AC3E}">
        <p14:creationId xmlns:p14="http://schemas.microsoft.com/office/powerpoint/2010/main" val="2598607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Crisis</a:t>
            </a:r>
          </a:p>
        </p:txBody>
      </p:sp>
      <p:sp>
        <p:nvSpPr>
          <p:cNvPr id="3" name="Content Placeholder 2"/>
          <p:cNvSpPr>
            <a:spLocks noGrp="1"/>
          </p:cNvSpPr>
          <p:nvPr>
            <p:ph idx="1"/>
          </p:nvPr>
        </p:nvSpPr>
        <p:spPr/>
        <p:txBody>
          <a:bodyPr>
            <a:normAutofit/>
          </a:bodyPr>
          <a:lstStyle/>
          <a:p>
            <a:r>
              <a:rPr lang="en-US" sz="3600" dirty="0" smtClean="0">
                <a:solidFill>
                  <a:srgbClr val="00B0F0"/>
                </a:solidFill>
              </a:rPr>
              <a:t>Sin’s consequences</a:t>
            </a:r>
          </a:p>
          <a:p>
            <a:pPr lvl="1"/>
            <a:r>
              <a:rPr lang="en-US" sz="3200" dirty="0"/>
              <a:t>D</a:t>
            </a:r>
            <a:r>
              <a:rPr lang="en-US" sz="3200" dirty="0" smtClean="0"/>
              <a:t>eath </a:t>
            </a:r>
            <a:r>
              <a:rPr lang="en-US" sz="3200" dirty="0"/>
              <a:t>by </a:t>
            </a:r>
            <a:r>
              <a:rPr lang="en-US" sz="3200" dirty="0" smtClean="0"/>
              <a:t>snakebite</a:t>
            </a:r>
          </a:p>
          <a:p>
            <a:pPr lvl="1"/>
            <a:r>
              <a:rPr lang="en-US" sz="3200" dirty="0" smtClean="0"/>
              <a:t>God as an adversary</a:t>
            </a:r>
          </a:p>
          <a:p>
            <a:pPr lvl="1"/>
            <a:r>
              <a:rPr lang="en-US" sz="3200" dirty="0" smtClean="0"/>
              <a:t>Guilt before God</a:t>
            </a:r>
            <a:endParaRPr lang="en-US" sz="3200" dirty="0"/>
          </a:p>
        </p:txBody>
      </p:sp>
    </p:spTree>
    <p:extLst>
      <p:ext uri="{BB962C8B-B14F-4D97-AF65-F5344CB8AC3E}">
        <p14:creationId xmlns:p14="http://schemas.microsoft.com/office/powerpoint/2010/main" val="3987611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Crisis</a:t>
            </a:r>
          </a:p>
        </p:txBody>
      </p:sp>
      <p:sp>
        <p:nvSpPr>
          <p:cNvPr id="3" name="Content Placeholder 2"/>
          <p:cNvSpPr>
            <a:spLocks noGrp="1"/>
          </p:cNvSpPr>
          <p:nvPr>
            <p:ph idx="1"/>
          </p:nvPr>
        </p:nvSpPr>
        <p:spPr/>
        <p:txBody>
          <a:bodyPr>
            <a:normAutofit/>
          </a:bodyPr>
          <a:lstStyle/>
          <a:p>
            <a:r>
              <a:rPr lang="en-US" sz="3600" dirty="0">
                <a:solidFill>
                  <a:srgbClr val="00B0F0"/>
                </a:solidFill>
              </a:rPr>
              <a:t>The sinner’s </a:t>
            </a:r>
            <a:r>
              <a:rPr lang="en-US" sz="3600" dirty="0" smtClean="0">
                <a:solidFill>
                  <a:srgbClr val="00B0F0"/>
                </a:solidFill>
              </a:rPr>
              <a:t>hopeless condition</a:t>
            </a:r>
            <a:endParaRPr lang="en-US" sz="3600" dirty="0">
              <a:solidFill>
                <a:srgbClr val="00B0F0"/>
              </a:solidFill>
            </a:endParaRPr>
          </a:p>
          <a:p>
            <a:pPr lvl="1"/>
            <a:r>
              <a:rPr lang="en-US" sz="3200" dirty="0" smtClean="0"/>
              <a:t>A state of physical suffering</a:t>
            </a:r>
          </a:p>
          <a:p>
            <a:pPr lvl="1"/>
            <a:r>
              <a:rPr lang="en-US" sz="3200" dirty="0" smtClean="0"/>
              <a:t>Awareness of guilt</a:t>
            </a:r>
          </a:p>
          <a:p>
            <a:pPr lvl="2">
              <a:buFont typeface="Wingdings" panose="05000000000000000000" pitchFamily="2" charset="2"/>
              <a:buChar char="§"/>
            </a:pPr>
            <a:r>
              <a:rPr lang="en-US" sz="3200" dirty="0"/>
              <a:t>N</a:t>
            </a:r>
            <a:r>
              <a:rPr lang="en-US" sz="3200" dirty="0" smtClean="0"/>
              <a:t>ot merely a feeling</a:t>
            </a:r>
          </a:p>
          <a:p>
            <a:pPr lvl="2">
              <a:buFont typeface="Wingdings" panose="05000000000000000000" pitchFamily="2" charset="2"/>
              <a:buChar char="§"/>
            </a:pPr>
            <a:r>
              <a:rPr lang="en-US" sz="3200" dirty="0" smtClean="0"/>
              <a:t>Knowledge of facts</a:t>
            </a:r>
          </a:p>
          <a:p>
            <a:pPr lvl="1"/>
            <a:r>
              <a:rPr lang="en-US" sz="3200" dirty="0"/>
              <a:t>H</a:t>
            </a:r>
            <a:r>
              <a:rPr lang="en-US" sz="3200" dirty="0" smtClean="0"/>
              <a:t>elplessness </a:t>
            </a:r>
            <a:r>
              <a:rPr lang="en-US" sz="3200" dirty="0"/>
              <a:t>in the midst of the crisis.</a:t>
            </a:r>
            <a:endParaRPr lang="en-US" sz="3600" dirty="0"/>
          </a:p>
          <a:p>
            <a:pPr lvl="2">
              <a:buFont typeface="Wingdings" panose="05000000000000000000" pitchFamily="2" charset="2"/>
              <a:buChar char="§"/>
            </a:pPr>
            <a:endParaRPr lang="en-US" sz="3200" dirty="0"/>
          </a:p>
        </p:txBody>
      </p:sp>
    </p:spTree>
    <p:extLst>
      <p:ext uri="{BB962C8B-B14F-4D97-AF65-F5344CB8AC3E}">
        <p14:creationId xmlns:p14="http://schemas.microsoft.com/office/powerpoint/2010/main" val="218458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Crisis</a:t>
            </a:r>
            <a:endParaRPr lang="en-US" dirty="0"/>
          </a:p>
        </p:txBody>
      </p:sp>
      <p:sp>
        <p:nvSpPr>
          <p:cNvPr id="3" name="Content Placeholder 2"/>
          <p:cNvSpPr>
            <a:spLocks noGrp="1"/>
          </p:cNvSpPr>
          <p:nvPr>
            <p:ph idx="1"/>
          </p:nvPr>
        </p:nvSpPr>
        <p:spPr/>
        <p:txBody>
          <a:bodyPr>
            <a:normAutofit/>
          </a:bodyPr>
          <a:lstStyle/>
          <a:p>
            <a:pPr marL="0" indent="0">
              <a:buNone/>
            </a:pPr>
            <a:r>
              <a:rPr lang="en-US" sz="3200" i="1" dirty="0" smtClean="0">
                <a:solidFill>
                  <a:srgbClr val="00CC00"/>
                </a:solidFill>
              </a:rPr>
              <a:t>Sin is the Trojan horse out of which a whole troop of afflictions comes.  … [and] it embitters affliction.  Guilt makes affliction heavy.  A little water is heavy in a lead vessel – and a little affliction is heavy in a guilty conscience.</a:t>
            </a:r>
          </a:p>
          <a:p>
            <a:pPr marL="0" indent="0" algn="r">
              <a:buNone/>
            </a:pPr>
            <a:r>
              <a:rPr lang="en-US" sz="3200" dirty="0" smtClean="0">
                <a:solidFill>
                  <a:srgbClr val="00CC00"/>
                </a:solidFill>
              </a:rPr>
              <a:t>– Thomas Watson (1620 – 1686)</a:t>
            </a:r>
            <a:endParaRPr lang="en-US" sz="3200" dirty="0">
              <a:solidFill>
                <a:srgbClr val="00CC00"/>
              </a:solidFill>
            </a:endParaRPr>
          </a:p>
        </p:txBody>
      </p:sp>
    </p:spTree>
    <p:extLst>
      <p:ext uri="{BB962C8B-B14F-4D97-AF65-F5344CB8AC3E}">
        <p14:creationId xmlns:p14="http://schemas.microsoft.com/office/powerpoint/2010/main" val="1731783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The </a:t>
            </a:r>
            <a:r>
              <a:rPr lang="en-US" dirty="0" smtClean="0">
                <a:solidFill>
                  <a:srgbClr val="00B0F0"/>
                </a:solidFill>
              </a:rPr>
              <a:t>Remedy</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600" dirty="0" smtClean="0"/>
          </a:p>
        </p:txBody>
      </p:sp>
    </p:spTree>
    <p:extLst>
      <p:ext uri="{BB962C8B-B14F-4D97-AF65-F5344CB8AC3E}">
        <p14:creationId xmlns:p14="http://schemas.microsoft.com/office/powerpoint/2010/main" val="1675447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The </a:t>
            </a:r>
            <a:r>
              <a:rPr lang="en-US" dirty="0" smtClean="0">
                <a:solidFill>
                  <a:srgbClr val="00B0F0"/>
                </a:solidFill>
              </a:rPr>
              <a:t>Remedy</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Moses prayed; God responded.</a:t>
            </a:r>
          </a:p>
          <a:p>
            <a:r>
              <a:rPr lang="en-US" sz="3200" dirty="0" smtClean="0"/>
              <a:t>God </a:t>
            </a:r>
            <a:r>
              <a:rPr lang="en-US" sz="3200" dirty="0"/>
              <a:t>gave the remedy</a:t>
            </a:r>
            <a:r>
              <a:rPr lang="en-US" sz="3200" dirty="0" smtClean="0"/>
              <a:t>. </a:t>
            </a:r>
          </a:p>
          <a:p>
            <a:r>
              <a:rPr lang="en-US" sz="3200" dirty="0" smtClean="0"/>
              <a:t>The remedy was directly related to the affliction.</a:t>
            </a:r>
          </a:p>
          <a:p>
            <a:r>
              <a:rPr lang="en-US" sz="3200" dirty="0" smtClean="0"/>
              <a:t>The remedy required a response.</a:t>
            </a:r>
          </a:p>
        </p:txBody>
      </p:sp>
    </p:spTree>
    <p:extLst>
      <p:ext uri="{BB962C8B-B14F-4D97-AF65-F5344CB8AC3E}">
        <p14:creationId xmlns:p14="http://schemas.microsoft.com/office/powerpoint/2010/main" val="1825817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The Remedy</a:t>
            </a:r>
          </a:p>
        </p:txBody>
      </p:sp>
      <p:sp>
        <p:nvSpPr>
          <p:cNvPr id="3" name="Content Placeholder 2"/>
          <p:cNvSpPr>
            <a:spLocks noGrp="1"/>
          </p:cNvSpPr>
          <p:nvPr>
            <p:ph idx="1"/>
          </p:nvPr>
        </p:nvSpPr>
        <p:spPr/>
        <p:txBody>
          <a:bodyPr>
            <a:normAutofit/>
          </a:bodyPr>
          <a:lstStyle/>
          <a:p>
            <a:r>
              <a:rPr lang="en-US" sz="3200" dirty="0"/>
              <a:t>There was only one choice.</a:t>
            </a:r>
          </a:p>
          <a:p>
            <a:r>
              <a:rPr lang="en-US" sz="3200" dirty="0"/>
              <a:t>This choice remained the only choice.  </a:t>
            </a:r>
            <a:endParaRPr lang="en-US" sz="3200" dirty="0" smtClean="0"/>
          </a:p>
          <a:p>
            <a:r>
              <a:rPr lang="en-US" sz="3200" dirty="0" smtClean="0"/>
              <a:t>No </a:t>
            </a:r>
            <a:r>
              <a:rPr lang="en-US" sz="3200" dirty="0"/>
              <a:t>new choices were added.</a:t>
            </a:r>
          </a:p>
        </p:txBody>
      </p:sp>
    </p:spTree>
    <p:extLst>
      <p:ext uri="{BB962C8B-B14F-4D97-AF65-F5344CB8AC3E}">
        <p14:creationId xmlns:p14="http://schemas.microsoft.com/office/powerpoint/2010/main" val="1959782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Remedy</a:t>
            </a:r>
            <a:endParaRPr lang="en-US" dirty="0"/>
          </a:p>
        </p:txBody>
      </p:sp>
      <p:sp>
        <p:nvSpPr>
          <p:cNvPr id="3" name="Content Placeholder 2"/>
          <p:cNvSpPr>
            <a:spLocks noGrp="1"/>
          </p:cNvSpPr>
          <p:nvPr>
            <p:ph idx="1"/>
          </p:nvPr>
        </p:nvSpPr>
        <p:spPr/>
        <p:txBody>
          <a:bodyPr>
            <a:normAutofit/>
          </a:bodyPr>
          <a:lstStyle/>
          <a:p>
            <a:pPr marL="0" indent="0">
              <a:buNone/>
            </a:pPr>
            <a:r>
              <a:rPr lang="en-US" sz="3200" i="1" dirty="0" smtClean="0">
                <a:solidFill>
                  <a:srgbClr val="00CC00"/>
                </a:solidFill>
              </a:rPr>
              <a:t>The bitten Israelite was shut up to the brazen serpent; for the brazen serpent was God’s exclusive remedy for the bitten Israelite.  To look anywhere else was to get nothing; to look at God’s provision was to get life.</a:t>
            </a:r>
          </a:p>
          <a:p>
            <a:pPr marL="0" indent="0" algn="r">
              <a:buNone/>
            </a:pPr>
            <a:r>
              <a:rPr lang="en-US" sz="3200" dirty="0" smtClean="0">
                <a:solidFill>
                  <a:srgbClr val="00CC00"/>
                </a:solidFill>
              </a:rPr>
              <a:t>– C.H. Mackintosh (1820 – 1896)</a:t>
            </a:r>
            <a:endParaRPr lang="en-US" sz="3200" dirty="0">
              <a:solidFill>
                <a:srgbClr val="00CC00"/>
              </a:solidFill>
            </a:endParaRPr>
          </a:p>
        </p:txBody>
      </p:sp>
    </p:spTree>
    <p:extLst>
      <p:ext uri="{BB962C8B-B14F-4D97-AF65-F5344CB8AC3E}">
        <p14:creationId xmlns:p14="http://schemas.microsoft.com/office/powerpoint/2010/main" val="3226402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Christ as Our Remedy</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600" dirty="0" smtClean="0">
              <a:solidFill>
                <a:srgbClr val="FFFF00"/>
              </a:solidFill>
            </a:endParaRPr>
          </a:p>
        </p:txBody>
      </p:sp>
    </p:spTree>
    <p:extLst>
      <p:ext uri="{BB962C8B-B14F-4D97-AF65-F5344CB8AC3E}">
        <p14:creationId xmlns:p14="http://schemas.microsoft.com/office/powerpoint/2010/main" val="1216632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Christ as Our Remedy</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Romans 6:23</a:t>
            </a:r>
          </a:p>
          <a:p>
            <a:r>
              <a:rPr lang="en-US" sz="3200" dirty="0" smtClean="0">
                <a:solidFill>
                  <a:srgbClr val="FFFF00"/>
                </a:solidFill>
              </a:rPr>
              <a:t>1 John 2:1-2</a:t>
            </a:r>
          </a:p>
          <a:p>
            <a:r>
              <a:rPr lang="en-US" sz="3200" dirty="0" smtClean="0">
                <a:solidFill>
                  <a:srgbClr val="FFFF00"/>
                </a:solidFill>
              </a:rPr>
              <a:t>2 Corinthians 5:20-21</a:t>
            </a:r>
          </a:p>
        </p:txBody>
      </p:sp>
    </p:spTree>
    <p:extLst>
      <p:ext uri="{BB962C8B-B14F-4D97-AF65-F5344CB8AC3E}">
        <p14:creationId xmlns:p14="http://schemas.microsoft.com/office/powerpoint/2010/main" val="4019586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 Serpent and a </a:t>
            </a:r>
            <a:r>
              <a:rPr lang="en-US" dirty="0" smtClean="0"/>
              <a:t>Savior     </a:t>
            </a:r>
            <a:r>
              <a:rPr lang="en-US" dirty="0" smtClean="0">
                <a:solidFill>
                  <a:srgbClr val="00CC00"/>
                </a:solidFill>
              </a:rPr>
              <a:t>Conclusion</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042822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 Serpent and a </a:t>
            </a:r>
            <a:r>
              <a:rPr lang="en-US" dirty="0" smtClean="0"/>
              <a:t>Savior     </a:t>
            </a:r>
            <a:r>
              <a:rPr lang="en-US" dirty="0" smtClean="0">
                <a:solidFill>
                  <a:srgbClr val="00CC00"/>
                </a:solidFill>
              </a:rPr>
              <a:t>Conclusion</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The unpopularity of “sin”</a:t>
            </a:r>
          </a:p>
          <a:p>
            <a:pPr lvl="1"/>
            <a:r>
              <a:rPr lang="en-US" sz="3200" dirty="0" smtClean="0"/>
              <a:t>If morals are relative then sin disappears.</a:t>
            </a:r>
          </a:p>
          <a:p>
            <a:pPr lvl="1"/>
            <a:r>
              <a:rPr lang="en-US" sz="3200" dirty="0" smtClean="0"/>
              <a:t>But morals are not relative.</a:t>
            </a:r>
          </a:p>
          <a:p>
            <a:r>
              <a:rPr lang="en-US" sz="3200" dirty="0" smtClean="0"/>
              <a:t>Individual sin and sin in general</a:t>
            </a:r>
          </a:p>
          <a:p>
            <a:pPr lvl="1"/>
            <a:r>
              <a:rPr lang="en-US" sz="3200" dirty="0" smtClean="0"/>
              <a:t>People sin; so what?  </a:t>
            </a:r>
          </a:p>
          <a:p>
            <a:pPr lvl="1"/>
            <a:r>
              <a:rPr lang="en-US" sz="3200" dirty="0" smtClean="0"/>
              <a:t>I have sinned.</a:t>
            </a:r>
          </a:p>
        </p:txBody>
      </p:sp>
    </p:spTree>
    <p:extLst>
      <p:ext uri="{BB962C8B-B14F-4D97-AF65-F5344CB8AC3E}">
        <p14:creationId xmlns:p14="http://schemas.microsoft.com/office/powerpoint/2010/main" val="513214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 Serpent and a </a:t>
            </a:r>
            <a:r>
              <a:rPr lang="en-US" dirty="0" smtClean="0"/>
              <a:t>Savior     </a:t>
            </a:r>
            <a:r>
              <a:rPr lang="en-US" dirty="0" smtClean="0">
                <a:solidFill>
                  <a:srgbClr val="00CC00"/>
                </a:solidFill>
              </a:rPr>
              <a:t>Conclusion</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The need to see our need</a:t>
            </a:r>
          </a:p>
          <a:p>
            <a:r>
              <a:rPr lang="en-US" sz="3200" dirty="0" smtClean="0"/>
              <a:t>The need to accept God’s remedy</a:t>
            </a:r>
          </a:p>
          <a:p>
            <a:r>
              <a:rPr lang="en-US" sz="3200" dirty="0" smtClean="0"/>
              <a:t>The superabundant quality of the cure</a:t>
            </a:r>
            <a:endParaRPr lang="en-US" sz="3200" dirty="0"/>
          </a:p>
        </p:txBody>
      </p:sp>
    </p:spTree>
    <p:extLst>
      <p:ext uri="{BB962C8B-B14F-4D97-AF65-F5344CB8AC3E}">
        <p14:creationId xmlns:p14="http://schemas.microsoft.com/office/powerpoint/2010/main" val="2121167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 a Serpent and a Savior     </a:t>
            </a:r>
            <a:r>
              <a:rPr lang="en-US" dirty="0">
                <a:solidFill>
                  <a:srgbClr val="00CC00"/>
                </a:solidFill>
              </a:rPr>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i="1" dirty="0">
                <a:solidFill>
                  <a:srgbClr val="00CC00"/>
                </a:solidFill>
              </a:rPr>
              <a:t>Christ's redemption was so plenteous, that had God willed it, if all the stars of heaven had been peopled with sinners, Christ need not have suffered another pang to redeem them all — there was a boundless value in His precious blood. And, sinner, if there were so much as this, surely there is enough for thee</a:t>
            </a:r>
            <a:r>
              <a:rPr lang="en-US" sz="3200" i="1" dirty="0" smtClean="0">
                <a:solidFill>
                  <a:srgbClr val="00CC00"/>
                </a:solidFill>
              </a:rPr>
              <a:t>.</a:t>
            </a:r>
          </a:p>
          <a:p>
            <a:pPr marL="0" indent="0" algn="r">
              <a:buNone/>
            </a:pPr>
            <a:r>
              <a:rPr lang="en-US" sz="3200" i="1" dirty="0" smtClean="0">
                <a:solidFill>
                  <a:srgbClr val="00CC00"/>
                </a:solidFill>
              </a:rPr>
              <a:t>– Charles Spurgeon (1834 – 1892)</a:t>
            </a:r>
          </a:p>
          <a:p>
            <a:pPr marL="0" indent="0">
              <a:buNone/>
            </a:pPr>
            <a:endParaRPr lang="en-US" sz="3200" dirty="0">
              <a:solidFill>
                <a:srgbClr val="00CC00"/>
              </a:solidFill>
            </a:endParaRPr>
          </a:p>
        </p:txBody>
      </p:sp>
    </p:spTree>
    <p:extLst>
      <p:ext uri="{BB962C8B-B14F-4D97-AF65-F5344CB8AC3E}">
        <p14:creationId xmlns:p14="http://schemas.microsoft.com/office/powerpoint/2010/main" val="4079261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2782</TotalTime>
  <Words>595</Words>
  <Application>Microsoft Office PowerPoint</Application>
  <PresentationFormat>Widescreen</PresentationFormat>
  <Paragraphs>89</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Wingdings</vt:lpstr>
      <vt:lpstr>Office Theme</vt:lpstr>
      <vt:lpstr>Sin, a Serpent and a Savior</vt:lpstr>
      <vt:lpstr>Sin, a Serpent and a Savior     Introduction</vt:lpstr>
      <vt:lpstr>Sin, a Serpent and a Savior     Introduction</vt:lpstr>
      <vt:lpstr>Sin, a Serpent and a Savior</vt:lpstr>
      <vt:lpstr>Sin, a Serpent and a Savior</vt:lpstr>
      <vt:lpstr>Sin, a Serpent and a Savior</vt:lpstr>
      <vt:lpstr>Sin, a Serpent and a Savior</vt:lpstr>
      <vt:lpstr>Sin, a Serpent and a Savior</vt:lpstr>
      <vt:lpstr>Sin, a Serpent and a Savior</vt:lpstr>
      <vt:lpstr>Sin, a Serpent and a Savior</vt:lpstr>
      <vt:lpstr>Sin, a Serpent and a Savior</vt:lpstr>
      <vt:lpstr>Biblical Context </vt:lpstr>
      <vt:lpstr>Biblical Context </vt:lpstr>
      <vt:lpstr>The Crisis</vt:lpstr>
      <vt:lpstr>The Crisis</vt:lpstr>
      <vt:lpstr>The Crisis</vt:lpstr>
      <vt:lpstr>The Crisis</vt:lpstr>
      <vt:lpstr>The Crisis</vt:lpstr>
      <vt:lpstr>The Remedy</vt:lpstr>
      <vt:lpstr>The Remedy</vt:lpstr>
      <vt:lpstr>The Remedy</vt:lpstr>
      <vt:lpstr>The Remedy</vt:lpstr>
      <vt:lpstr>Christ as Our Remedy</vt:lpstr>
      <vt:lpstr>Christ as Our Remedy</vt:lpstr>
      <vt:lpstr>Sin, a Serpent and a Savior     Conclusion</vt:lpstr>
      <vt:lpstr>Sin, a Serpent and a Savior     Conclusion</vt:lpstr>
      <vt:lpstr>Sin, a Serpent and a Savior     Conclusion</vt:lpstr>
      <vt:lpstr>Sin, a Serpent and a Savior     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Serpent and a Savior</dc:title>
  <dc:creator>David Kosobucki</dc:creator>
  <cp:lastModifiedBy>David Kosobucki</cp:lastModifiedBy>
  <cp:revision>35</cp:revision>
  <dcterms:created xsi:type="dcterms:W3CDTF">2014-05-15T16:10:13Z</dcterms:created>
  <dcterms:modified xsi:type="dcterms:W3CDTF">2014-05-18T20:56:04Z</dcterms:modified>
</cp:coreProperties>
</file>