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300" r:id="rId4"/>
    <p:sldId id="301" r:id="rId5"/>
    <p:sldId id="295" r:id="rId6"/>
    <p:sldId id="296" r:id="rId7"/>
    <p:sldId id="297" r:id="rId8"/>
    <p:sldId id="298" r:id="rId9"/>
    <p:sldId id="299" r:id="rId10"/>
    <p:sldId id="258" r:id="rId11"/>
    <p:sldId id="302" r:id="rId12"/>
    <p:sldId id="261" r:id="rId13"/>
    <p:sldId id="265" r:id="rId14"/>
    <p:sldId id="268" r:id="rId15"/>
    <p:sldId id="269" r:id="rId16"/>
    <p:sldId id="267" r:id="rId17"/>
    <p:sldId id="266" r:id="rId18"/>
    <p:sldId id="262" r:id="rId19"/>
    <p:sldId id="275" r:id="rId20"/>
    <p:sldId id="277" r:id="rId21"/>
    <p:sldId id="276" r:id="rId22"/>
    <p:sldId id="263" r:id="rId23"/>
    <p:sldId id="278" r:id="rId24"/>
    <p:sldId id="279" r:id="rId25"/>
    <p:sldId id="280" r:id="rId26"/>
    <p:sldId id="292" r:id="rId27"/>
    <p:sldId id="264" r:id="rId28"/>
    <p:sldId id="282" r:id="rId29"/>
    <p:sldId id="293" r:id="rId30"/>
    <p:sldId id="281" r:id="rId31"/>
    <p:sldId id="283" r:id="rId32"/>
    <p:sldId id="294" r:id="rId33"/>
    <p:sldId id="286" r:id="rId34"/>
    <p:sldId id="287" r:id="rId35"/>
    <p:sldId id="260" r:id="rId36"/>
    <p:sldId id="291" r:id="rId37"/>
    <p:sldId id="284" r:id="rId38"/>
    <p:sldId id="288" r:id="rId39"/>
    <p:sldId id="289" r:id="rId40"/>
    <p:sldId id="290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68" y="72"/>
      </p:cViewPr>
      <p:guideLst/>
    </p:cSldViewPr>
  </p:slideViewPr>
  <p:outlineViewPr>
    <p:cViewPr>
      <p:scale>
        <a:sx n="33" d="100"/>
        <a:sy n="33" d="100"/>
      </p:scale>
      <p:origin x="0" y="-1825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3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0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3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6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92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2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6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2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8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5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C7076-66B3-42B2-B326-B212EBF0860E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261BE-E3AC-443D-8F93-A114AADD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404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Idolatry, etc.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Exodus 32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Idolatry, etc.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248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are wired for worship.</a:t>
            </a:r>
          </a:p>
          <a:p>
            <a:r>
              <a:rPr lang="en-US" sz="3200" dirty="0"/>
              <a:t>When we reject God, we quickly find an idol to fill the gap in our meaningless existence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(Not everyone agrees.)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8389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For example, last month:</a:t>
            </a:r>
          </a:p>
          <a:p>
            <a:r>
              <a:rPr lang="en-US" sz="3200" dirty="0" smtClean="0"/>
              <a:t>Peter Watson, </a:t>
            </a:r>
            <a:r>
              <a:rPr lang="en-US" sz="3200" i="1" dirty="0" smtClean="0"/>
              <a:t>The Age of Atheists: How We Have Sought to Live Since the Death of God</a:t>
            </a:r>
          </a:p>
          <a:p>
            <a:r>
              <a:rPr lang="en-US" sz="3200" dirty="0" smtClean="0"/>
              <a:t>Mitchell Stephens, </a:t>
            </a:r>
            <a:r>
              <a:rPr lang="en-US" sz="3200" i="1" dirty="0" smtClean="0"/>
              <a:t>Imagine There’s No Heaven: How Atheism Helped Create the Modern World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6112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994" y="1690688"/>
            <a:ext cx="3269918" cy="49190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12" y="1707036"/>
            <a:ext cx="3248182" cy="488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9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topic was addressed recently by Emma Green, an associate editor at </a:t>
            </a:r>
            <a:r>
              <a:rPr lang="en-US" sz="3200" i="1" dirty="0" smtClean="0"/>
              <a:t>The Atlantic.</a:t>
            </a:r>
          </a:p>
          <a:p>
            <a:r>
              <a:rPr lang="en-US" sz="3200" dirty="0" smtClean="0"/>
              <a:t>She entitled her article, </a:t>
            </a:r>
            <a:r>
              <a:rPr lang="en-US" sz="3200" i="1" dirty="0" smtClean="0">
                <a:solidFill>
                  <a:srgbClr val="00B0F0"/>
                </a:solidFill>
              </a:rPr>
              <a:t>The Intellectual Snobbery of Conspicuous Atheism.</a:t>
            </a:r>
          </a:p>
          <a:p>
            <a:r>
              <a:rPr lang="en-US" sz="3200" dirty="0" smtClean="0"/>
              <a:t>She looks at Peter Watson’s book</a:t>
            </a:r>
            <a:r>
              <a:rPr lang="en-US" sz="3200" i="1" dirty="0" smtClean="0"/>
              <a:t>, The Age of Atheists.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40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Her conclusion: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“Watson </a:t>
            </a:r>
            <a:r>
              <a:rPr lang="en-US" sz="3200" i="1" dirty="0">
                <a:solidFill>
                  <a:srgbClr val="00CC00"/>
                </a:solidFill>
              </a:rPr>
              <a:t>implies that full engagement with the project of being human in the modern world leads to atheism, and that's just not true</a:t>
            </a:r>
            <a:r>
              <a:rPr lang="en-US" sz="3200" i="1" dirty="0" smtClean="0">
                <a:solidFill>
                  <a:srgbClr val="00CC00"/>
                </a:solidFill>
              </a:rPr>
              <a:t>.”</a:t>
            </a:r>
          </a:p>
          <a:p>
            <a:r>
              <a:rPr lang="en-US" sz="3200" dirty="0"/>
              <a:t>M</a:t>
            </a:r>
            <a:r>
              <a:rPr lang="en-US" sz="3200" dirty="0" smtClean="0"/>
              <a:t>ost people simply refuse to accept the idea that there is nothing out there bigger and more important than themselves.</a:t>
            </a:r>
          </a:p>
        </p:txBody>
      </p:sp>
    </p:spTree>
    <p:extLst>
      <p:ext uri="{BB962C8B-B14F-4D97-AF65-F5344CB8AC3E}">
        <p14:creationId xmlns:p14="http://schemas.microsoft.com/office/powerpoint/2010/main" val="63646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She elaborates,</a:t>
            </a:r>
          </a:p>
          <a:p>
            <a:r>
              <a:rPr lang="en-US" sz="3200" i="1" dirty="0">
                <a:solidFill>
                  <a:srgbClr val="00CC00"/>
                </a:solidFill>
              </a:rPr>
              <a:t>“The Western world in particular is probably less religious than it was 150 years </a:t>
            </a:r>
            <a:r>
              <a:rPr lang="en-US" sz="3200" i="1" dirty="0" smtClean="0">
                <a:solidFill>
                  <a:srgbClr val="00CC00"/>
                </a:solidFill>
              </a:rPr>
              <a:t>ago … But </a:t>
            </a:r>
            <a:r>
              <a:rPr lang="en-US" sz="3200" i="1" dirty="0">
                <a:solidFill>
                  <a:srgbClr val="00CC00"/>
                </a:solidFill>
              </a:rPr>
              <a:t>if the age of atheism started in 1882 as Watson </a:t>
            </a:r>
            <a:r>
              <a:rPr lang="en-US" sz="3200" i="1" dirty="0" smtClean="0">
                <a:solidFill>
                  <a:srgbClr val="00CC00"/>
                </a:solidFill>
              </a:rPr>
              <a:t>claims</a:t>
            </a:r>
            <a:r>
              <a:rPr lang="en-US" sz="3200" i="1" dirty="0">
                <a:solidFill>
                  <a:srgbClr val="00CC00"/>
                </a:solidFill>
              </a:rPr>
              <a:t>, most people still haven't caught on</a:t>
            </a:r>
            <a:r>
              <a:rPr lang="en-US" sz="3200" i="1" dirty="0" smtClean="0">
                <a:solidFill>
                  <a:srgbClr val="00CC00"/>
                </a:solidFill>
              </a:rPr>
              <a:t>.”</a:t>
            </a:r>
          </a:p>
          <a:p>
            <a:r>
              <a:rPr lang="en-US" sz="3200" dirty="0" smtClean="0"/>
              <a:t>According to a 2012 Pew Forum study, only 6% of the population claims to be “atheist” or “agnostic.”</a:t>
            </a:r>
          </a:p>
        </p:txBody>
      </p:sp>
    </p:spTree>
    <p:extLst>
      <p:ext uri="{BB962C8B-B14F-4D97-AF65-F5344CB8AC3E}">
        <p14:creationId xmlns:p14="http://schemas.microsoft.com/office/powerpoint/2010/main" val="269604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are wired for worship.</a:t>
            </a:r>
          </a:p>
          <a:p>
            <a:r>
              <a:rPr lang="en-US" sz="3200" dirty="0"/>
              <a:t>When we reject God, we quickly find an idol to fill the gap in our meaningless existence.</a:t>
            </a:r>
          </a:p>
        </p:txBody>
      </p:sp>
    </p:spTree>
    <p:extLst>
      <p:ext uri="{BB962C8B-B14F-4D97-AF65-F5344CB8AC3E}">
        <p14:creationId xmlns:p14="http://schemas.microsoft.com/office/powerpoint/2010/main" val="263356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Idolatry, etc.     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643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Idolatry, etc.     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Clr>
                <a:srgbClr val="FFFF00"/>
              </a:buClr>
              <a:buFont typeface="+mj-lt"/>
              <a:buAutoNum type="romanUcPeriod"/>
            </a:pPr>
            <a:r>
              <a:rPr lang="en-US" sz="3200" dirty="0" smtClean="0"/>
              <a:t>Idolatry comes to us easily.              </a:t>
            </a:r>
            <a:r>
              <a:rPr lang="en-US" sz="3200" dirty="0" smtClean="0">
                <a:solidFill>
                  <a:srgbClr val="FFFF00"/>
                </a:solidFill>
              </a:rPr>
              <a:t>32:1-6</a:t>
            </a:r>
          </a:p>
          <a:p>
            <a:pPr marL="571500" indent="-571500">
              <a:buClr>
                <a:srgbClr val="FFFF00"/>
              </a:buClr>
              <a:buFont typeface="+mj-lt"/>
              <a:buAutoNum type="romanUcPeriod"/>
            </a:pPr>
            <a:r>
              <a:rPr lang="en-US" sz="3200" dirty="0" smtClean="0"/>
              <a:t>Idolatry is a rejection of God.          </a:t>
            </a:r>
            <a:r>
              <a:rPr lang="en-US" sz="3200" dirty="0" smtClean="0">
                <a:solidFill>
                  <a:srgbClr val="FFFF00"/>
                </a:solidFill>
              </a:rPr>
              <a:t>32:7-14</a:t>
            </a:r>
            <a:endParaRPr lang="en-US" sz="3200" dirty="0">
              <a:solidFill>
                <a:srgbClr val="FFFF00"/>
              </a:solidFill>
            </a:endParaRPr>
          </a:p>
          <a:p>
            <a:pPr marL="571500" indent="-571500">
              <a:buClr>
                <a:srgbClr val="FFFF00"/>
              </a:buClr>
              <a:buFont typeface="+mj-lt"/>
              <a:buAutoNum type="romanUcPeriod"/>
            </a:pPr>
            <a:r>
              <a:rPr lang="en-US" sz="3200" dirty="0" smtClean="0"/>
              <a:t>Idolatry must be rejected.                </a:t>
            </a:r>
            <a:r>
              <a:rPr lang="en-US" sz="3200" dirty="0" smtClean="0">
                <a:solidFill>
                  <a:srgbClr val="FFFF00"/>
                </a:solidFill>
              </a:rPr>
              <a:t>32:15-24</a:t>
            </a:r>
            <a:endParaRPr lang="en-US" sz="3200" dirty="0">
              <a:solidFill>
                <a:srgbClr val="FFFF00"/>
              </a:solidFill>
            </a:endParaRPr>
          </a:p>
          <a:p>
            <a:pPr marL="571500" indent="-571500">
              <a:buClr>
                <a:srgbClr val="FFFF00"/>
              </a:buClr>
              <a:buFont typeface="+mj-lt"/>
              <a:buAutoNum type="romanUcPeriod"/>
            </a:pPr>
            <a:r>
              <a:rPr lang="en-US" sz="3200" dirty="0" smtClean="0"/>
              <a:t>Idolatry has devastating effects.     </a:t>
            </a:r>
            <a:r>
              <a:rPr lang="en-US" sz="3200" dirty="0" smtClean="0">
                <a:solidFill>
                  <a:srgbClr val="FFFF00"/>
                </a:solidFill>
              </a:rPr>
              <a:t>32:25-35</a:t>
            </a:r>
            <a:endParaRPr lang="en-US" sz="3200" dirty="0">
              <a:solidFill>
                <a:srgbClr val="FFFF00"/>
              </a:solidFill>
            </a:endParaRPr>
          </a:p>
          <a:p>
            <a:pPr marL="571500" indent="-571500">
              <a:buClr>
                <a:srgbClr val="FFFF00"/>
              </a:buClr>
              <a:buFont typeface="+mj-lt"/>
              <a:buAutoNum type="romanUcPeriod"/>
            </a:pPr>
            <a:endParaRPr lang="en-US" sz="3200" dirty="0" smtClean="0"/>
          </a:p>
          <a:p>
            <a:pPr marL="571500" indent="-571500">
              <a:buFont typeface="+mj-lt"/>
              <a:buAutoNum type="roman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25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I.  </a:t>
            </a:r>
            <a:r>
              <a:rPr lang="en-US" dirty="0" smtClean="0"/>
              <a:t>Idolatry </a:t>
            </a:r>
            <a:r>
              <a:rPr lang="en-US" dirty="0"/>
              <a:t>comes to us </a:t>
            </a:r>
            <a:r>
              <a:rPr lang="en-US" dirty="0" smtClean="0"/>
              <a:t>easily.     </a:t>
            </a:r>
            <a:r>
              <a:rPr lang="en-US" dirty="0" smtClean="0">
                <a:solidFill>
                  <a:srgbClr val="FFFF00"/>
                </a:solidFill>
              </a:rPr>
              <a:t>32:1-6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011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I.  </a:t>
            </a:r>
            <a:r>
              <a:rPr lang="en-US" dirty="0" smtClean="0"/>
              <a:t>Idolatry </a:t>
            </a:r>
            <a:r>
              <a:rPr lang="en-US" dirty="0"/>
              <a:t>comes to us </a:t>
            </a:r>
            <a:r>
              <a:rPr lang="en-US" dirty="0" smtClean="0"/>
              <a:t>easily.     </a:t>
            </a:r>
            <a:r>
              <a:rPr lang="en-US" dirty="0" smtClean="0">
                <a:solidFill>
                  <a:srgbClr val="FFFF00"/>
                </a:solidFill>
              </a:rPr>
              <a:t>32:1-6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Having already forgotten God, the Israelites needed something to fill the gap.</a:t>
            </a:r>
          </a:p>
          <a:p>
            <a:r>
              <a:rPr lang="en-US" sz="3200" dirty="0" smtClean="0"/>
              <a:t>They were exposed to exactly this kind of religion back in Egypt, so it was a natural choice.</a:t>
            </a:r>
          </a:p>
          <a:p>
            <a:r>
              <a:rPr lang="en-US" sz="3200" dirty="0" err="1" smtClean="0"/>
              <a:t>Apis</a:t>
            </a:r>
            <a:r>
              <a:rPr lang="en-US" sz="3200" dirty="0" smtClean="0"/>
              <a:t>, an ancient Egyptian god.</a:t>
            </a:r>
          </a:p>
        </p:txBody>
      </p:sp>
    </p:spTree>
    <p:extLst>
      <p:ext uri="{BB962C8B-B14F-4D97-AF65-F5344CB8AC3E}">
        <p14:creationId xmlns:p14="http://schemas.microsoft.com/office/powerpoint/2010/main" val="322785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I.  </a:t>
            </a:r>
            <a:r>
              <a:rPr lang="en-US" dirty="0" smtClean="0"/>
              <a:t>Idolatry </a:t>
            </a:r>
            <a:r>
              <a:rPr lang="en-US" dirty="0"/>
              <a:t>comes to us </a:t>
            </a:r>
            <a:r>
              <a:rPr lang="en-US" dirty="0" smtClean="0"/>
              <a:t>easily.     </a:t>
            </a:r>
            <a:r>
              <a:rPr lang="en-US" dirty="0" smtClean="0">
                <a:solidFill>
                  <a:srgbClr val="FFFF00"/>
                </a:solidFill>
              </a:rPr>
              <a:t>32:1-6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42467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I.  </a:t>
            </a:r>
            <a:r>
              <a:rPr lang="en-US" dirty="0" smtClean="0"/>
              <a:t>Idolatry </a:t>
            </a:r>
            <a:r>
              <a:rPr lang="en-US" dirty="0"/>
              <a:t>comes to us </a:t>
            </a:r>
            <a:r>
              <a:rPr lang="en-US" dirty="0" smtClean="0"/>
              <a:t>easily.     </a:t>
            </a:r>
            <a:r>
              <a:rPr lang="en-US" dirty="0" smtClean="0">
                <a:solidFill>
                  <a:srgbClr val="FFFF00"/>
                </a:solidFill>
              </a:rPr>
              <a:t>32:1-6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451" y="1690688"/>
            <a:ext cx="6133357" cy="4600018"/>
          </a:xfrm>
        </p:spPr>
      </p:pic>
    </p:spTree>
    <p:extLst>
      <p:ext uri="{BB962C8B-B14F-4D97-AF65-F5344CB8AC3E}">
        <p14:creationId xmlns:p14="http://schemas.microsoft.com/office/powerpoint/2010/main" val="399723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I.  </a:t>
            </a:r>
            <a:r>
              <a:rPr lang="en-US" dirty="0" smtClean="0"/>
              <a:t>Idolatry </a:t>
            </a:r>
            <a:r>
              <a:rPr lang="en-US" dirty="0"/>
              <a:t>comes to us </a:t>
            </a:r>
            <a:r>
              <a:rPr lang="en-US" dirty="0" smtClean="0"/>
              <a:t>easily.     </a:t>
            </a:r>
            <a:r>
              <a:rPr lang="en-US" dirty="0" smtClean="0">
                <a:solidFill>
                  <a:srgbClr val="FFFF00"/>
                </a:solidFill>
              </a:rPr>
              <a:t>32:1-6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Each of us inwardly longs to be devoted to something or someone bigger than ourselves.</a:t>
            </a:r>
          </a:p>
          <a:p>
            <a:r>
              <a:rPr lang="en-US" sz="3200" dirty="0" smtClean="0"/>
              <a:t>That devotion gives our lives purpose and meaning.</a:t>
            </a:r>
          </a:p>
          <a:p>
            <a:r>
              <a:rPr lang="en-US" sz="3200" dirty="0" smtClean="0"/>
              <a:t>A meaningless life equals a worthless life.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975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I.  </a:t>
            </a:r>
            <a:r>
              <a:rPr lang="en-US" dirty="0" smtClean="0"/>
              <a:t>Idolatry </a:t>
            </a:r>
            <a:r>
              <a:rPr lang="en-US" dirty="0"/>
              <a:t>comes to us </a:t>
            </a:r>
            <a:r>
              <a:rPr lang="en-US" dirty="0" smtClean="0"/>
              <a:t>easily.     </a:t>
            </a:r>
            <a:r>
              <a:rPr lang="en-US" dirty="0" smtClean="0">
                <a:solidFill>
                  <a:srgbClr val="FFFF00"/>
                </a:solidFill>
              </a:rPr>
              <a:t>32:1-6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 are wired for worship.</a:t>
            </a:r>
          </a:p>
          <a:p>
            <a:r>
              <a:rPr lang="en-US" sz="3200" dirty="0" smtClean="0"/>
              <a:t>When </a:t>
            </a:r>
            <a:r>
              <a:rPr lang="en-US" sz="3200" dirty="0"/>
              <a:t>we reject God, we quickly find an idol to fill the gap in our meaningless existence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293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II.  </a:t>
            </a:r>
            <a:r>
              <a:rPr lang="en-US" dirty="0" smtClean="0"/>
              <a:t>Idolatry </a:t>
            </a:r>
            <a:r>
              <a:rPr lang="en-US" dirty="0"/>
              <a:t>is a rejection of </a:t>
            </a:r>
            <a:r>
              <a:rPr lang="en-US" dirty="0" smtClean="0"/>
              <a:t>God.     </a:t>
            </a:r>
            <a:r>
              <a:rPr lang="en-US" dirty="0" smtClean="0">
                <a:solidFill>
                  <a:srgbClr val="FFFF00"/>
                </a:solidFill>
              </a:rPr>
              <a:t>32:7-14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639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II.  </a:t>
            </a:r>
            <a:r>
              <a:rPr lang="en-US" dirty="0" smtClean="0"/>
              <a:t>Idolatry </a:t>
            </a:r>
            <a:r>
              <a:rPr lang="en-US" dirty="0"/>
              <a:t>is a rejection of </a:t>
            </a:r>
            <a:r>
              <a:rPr lang="en-US" dirty="0" smtClean="0"/>
              <a:t>God.     </a:t>
            </a:r>
            <a:r>
              <a:rPr lang="en-US" dirty="0" smtClean="0">
                <a:solidFill>
                  <a:srgbClr val="FFFF00"/>
                </a:solidFill>
              </a:rPr>
              <a:t>32:7-14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32:7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“your people, whom you brought up”</a:t>
            </a:r>
          </a:p>
          <a:p>
            <a:r>
              <a:rPr lang="en-US" sz="3200" dirty="0" smtClean="0"/>
              <a:t>The people rejected God, so he rejected them.</a:t>
            </a:r>
          </a:p>
          <a:p>
            <a:r>
              <a:rPr lang="en-US" sz="3200" dirty="0"/>
              <a:t>Compare with </a:t>
            </a:r>
            <a:r>
              <a:rPr lang="en-US" sz="3200" dirty="0" smtClean="0">
                <a:solidFill>
                  <a:srgbClr val="FFFF00"/>
                </a:solidFill>
              </a:rPr>
              <a:t>v.1.  </a:t>
            </a:r>
            <a:r>
              <a:rPr lang="en-US" sz="3200" dirty="0" smtClean="0"/>
              <a:t>No reference to God.</a:t>
            </a:r>
            <a:endParaRPr lang="en-US" sz="3200" dirty="0"/>
          </a:p>
          <a:p>
            <a:r>
              <a:rPr lang="en-US" sz="3200" dirty="0" smtClean="0">
                <a:solidFill>
                  <a:srgbClr val="FFFF00"/>
                </a:solidFill>
              </a:rPr>
              <a:t>32:9-11</a:t>
            </a:r>
            <a:r>
              <a:rPr lang="en-US" sz="3200" dirty="0" smtClean="0"/>
              <a:t>     </a:t>
            </a:r>
            <a:r>
              <a:rPr lang="en-US" sz="3200" dirty="0"/>
              <a:t>Moses did not seek glory for himself, but rather sought the glory of God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7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II.  </a:t>
            </a:r>
            <a:r>
              <a:rPr lang="en-US" dirty="0" smtClean="0"/>
              <a:t>Idolatry </a:t>
            </a:r>
            <a:r>
              <a:rPr lang="en-US" dirty="0"/>
              <a:t>is a rejection of </a:t>
            </a:r>
            <a:r>
              <a:rPr lang="en-US" dirty="0" smtClean="0"/>
              <a:t>God.     </a:t>
            </a:r>
            <a:r>
              <a:rPr lang="en-US" dirty="0" smtClean="0">
                <a:solidFill>
                  <a:srgbClr val="FFFF00"/>
                </a:solidFill>
              </a:rPr>
              <a:t>32:7-14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32:11-14     </a:t>
            </a:r>
            <a:r>
              <a:rPr lang="en-US" sz="3200" dirty="0"/>
              <a:t>As Moses intercedes, he doesn’t focus on the character or faithfulness of the people.</a:t>
            </a:r>
          </a:p>
          <a:p>
            <a:r>
              <a:rPr lang="en-US" sz="3200" dirty="0"/>
              <a:t>He focuses </a:t>
            </a:r>
            <a:r>
              <a:rPr lang="en-US" sz="3200" dirty="0" smtClean="0"/>
              <a:t>on: 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character </a:t>
            </a:r>
            <a:r>
              <a:rPr lang="en-US" sz="2800" dirty="0" smtClean="0"/>
              <a:t>of God.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The </a:t>
            </a:r>
            <a:r>
              <a:rPr lang="en-US" sz="2800" dirty="0"/>
              <a:t>faithfulness of </a:t>
            </a:r>
            <a:r>
              <a:rPr lang="en-US" sz="2800" dirty="0" smtClean="0"/>
              <a:t>God.  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The mercy of God.</a:t>
            </a:r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The promises of God.</a:t>
            </a:r>
            <a:endParaRPr lang="en-US" sz="2800" dirty="0"/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3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II.  </a:t>
            </a:r>
            <a:r>
              <a:rPr lang="en-US" dirty="0" smtClean="0"/>
              <a:t>Idolatry </a:t>
            </a:r>
            <a:r>
              <a:rPr lang="en-US" dirty="0"/>
              <a:t>is a rejection of </a:t>
            </a:r>
            <a:r>
              <a:rPr lang="en-US" dirty="0" smtClean="0"/>
              <a:t>God.     </a:t>
            </a:r>
            <a:r>
              <a:rPr lang="en-US" dirty="0" smtClean="0">
                <a:solidFill>
                  <a:srgbClr val="FFFF00"/>
                </a:solidFill>
              </a:rPr>
              <a:t>32:7-14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When our prayers are grounded in our trust in God, there is no limit to what we can ask.</a:t>
            </a:r>
          </a:p>
          <a:p>
            <a:r>
              <a:rPr lang="en-US" sz="3200" dirty="0" smtClean="0"/>
              <a:t>We can rest in his mercy, his care, his faithfulness.</a:t>
            </a:r>
          </a:p>
          <a:p>
            <a:r>
              <a:rPr lang="en-US" sz="3200" dirty="0" smtClean="0"/>
              <a:t>If, like Moses, our goal is to glorify God, why shouldn’t we pray big bold prayers like these?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02227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III.  </a:t>
            </a:r>
            <a:r>
              <a:rPr lang="en-US" dirty="0" smtClean="0"/>
              <a:t>Idolatry </a:t>
            </a:r>
            <a:r>
              <a:rPr lang="en-US" dirty="0"/>
              <a:t>must be </a:t>
            </a:r>
            <a:r>
              <a:rPr lang="en-US" dirty="0" smtClean="0"/>
              <a:t>rejected.     </a:t>
            </a:r>
            <a:r>
              <a:rPr lang="en-US" dirty="0" smtClean="0">
                <a:solidFill>
                  <a:srgbClr val="FFFF00"/>
                </a:solidFill>
              </a:rPr>
              <a:t>32:15-24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091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III.  </a:t>
            </a:r>
            <a:r>
              <a:rPr lang="en-US" dirty="0" smtClean="0"/>
              <a:t>Idolatry </a:t>
            </a:r>
            <a:r>
              <a:rPr lang="en-US" dirty="0"/>
              <a:t>must be </a:t>
            </a:r>
            <a:r>
              <a:rPr lang="en-US" dirty="0" smtClean="0"/>
              <a:t>rejected.     </a:t>
            </a:r>
            <a:r>
              <a:rPr lang="en-US" dirty="0" smtClean="0">
                <a:solidFill>
                  <a:srgbClr val="FFFF00"/>
                </a:solidFill>
              </a:rPr>
              <a:t>32:15-24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Moses’s view of idolatry is comparable to God’s.</a:t>
            </a:r>
          </a:p>
          <a:p>
            <a:r>
              <a:rPr lang="en-US" sz="3200" dirty="0" smtClean="0"/>
              <a:t>God won’t stand for it, so neither will Moses.</a:t>
            </a:r>
          </a:p>
          <a:p>
            <a:r>
              <a:rPr lang="en-US" sz="3200" dirty="0" smtClean="0"/>
              <a:t>As for Aaron, well 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III.  </a:t>
            </a:r>
            <a:r>
              <a:rPr lang="en-US" dirty="0" smtClean="0"/>
              <a:t>Idolatry </a:t>
            </a:r>
            <a:r>
              <a:rPr lang="en-US" dirty="0"/>
              <a:t>must be </a:t>
            </a:r>
            <a:r>
              <a:rPr lang="en-US" dirty="0" smtClean="0"/>
              <a:t>rejected.     </a:t>
            </a:r>
            <a:r>
              <a:rPr lang="en-US" dirty="0" smtClean="0">
                <a:solidFill>
                  <a:srgbClr val="FFFF00"/>
                </a:solidFill>
              </a:rPr>
              <a:t>32:15-24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Q:  </a:t>
            </a:r>
            <a:r>
              <a:rPr lang="en-US" sz="3200" dirty="0" smtClean="0"/>
              <a:t>What if we say the statue or image is only a </a:t>
            </a:r>
            <a:r>
              <a:rPr lang="en-US" sz="3200" i="1" dirty="0" smtClean="0">
                <a:solidFill>
                  <a:srgbClr val="00B0F0"/>
                </a:solidFill>
              </a:rPr>
              <a:t>symbol</a:t>
            </a:r>
            <a:r>
              <a:rPr lang="en-US" sz="3200" dirty="0" smtClean="0"/>
              <a:t>?  </a:t>
            </a:r>
          </a:p>
          <a:p>
            <a:r>
              <a:rPr lang="en-US" sz="3200" dirty="0" smtClean="0"/>
              <a:t>In other words, not revered by the worshiper? 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A:  </a:t>
            </a:r>
            <a:r>
              <a:rPr lang="en-US" sz="3200" dirty="0" smtClean="0"/>
              <a:t>That might be a great theory if only it would work.</a:t>
            </a:r>
          </a:p>
          <a:p>
            <a:r>
              <a:rPr lang="en-US" sz="3200" dirty="0" smtClean="0"/>
              <a:t>In practice, idols quickly become sacred objects.</a:t>
            </a:r>
          </a:p>
          <a:p>
            <a:r>
              <a:rPr lang="en-US" sz="3200" dirty="0" smtClean="0"/>
              <a:t>God knows this, thus we have the Second Commandment.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2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III.  </a:t>
            </a:r>
            <a:r>
              <a:rPr lang="en-US" dirty="0" smtClean="0"/>
              <a:t>Idolatry </a:t>
            </a:r>
            <a:r>
              <a:rPr lang="en-US" dirty="0"/>
              <a:t>must be </a:t>
            </a:r>
            <a:r>
              <a:rPr lang="en-US" dirty="0" smtClean="0"/>
              <a:t>rejected.     </a:t>
            </a:r>
            <a:r>
              <a:rPr lang="en-US" dirty="0" smtClean="0">
                <a:solidFill>
                  <a:srgbClr val="FFFF00"/>
                </a:solidFill>
              </a:rPr>
              <a:t>32:15-24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may also have false concepts of God.</a:t>
            </a:r>
          </a:p>
          <a:p>
            <a:r>
              <a:rPr lang="en-US" sz="3200" dirty="0" smtClean="0"/>
              <a:t>Aaron’s golden calf gave the people an incorrect, or unbiblical, concept of the God of Israel.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“These are your gods …” </a:t>
            </a:r>
            <a:r>
              <a:rPr lang="en-US" sz="3200" dirty="0" smtClean="0">
                <a:solidFill>
                  <a:srgbClr val="FFFF00"/>
                </a:solidFill>
              </a:rPr>
              <a:t>(32:4)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“… a feast to the Lord.” </a:t>
            </a:r>
            <a:r>
              <a:rPr lang="en-US" sz="3200" dirty="0" smtClean="0">
                <a:solidFill>
                  <a:srgbClr val="FFFF00"/>
                </a:solidFill>
              </a:rPr>
              <a:t>(32:5)</a:t>
            </a:r>
          </a:p>
        </p:txBody>
      </p:sp>
    </p:spTree>
    <p:extLst>
      <p:ext uri="{BB962C8B-B14F-4D97-AF65-F5344CB8AC3E}">
        <p14:creationId xmlns:p14="http://schemas.microsoft.com/office/powerpoint/2010/main" val="372294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FF00"/>
                </a:solidFill>
              </a:rPr>
              <a:t>III.  </a:t>
            </a:r>
            <a:r>
              <a:rPr lang="en-US" dirty="0" smtClean="0"/>
              <a:t>Idolatry </a:t>
            </a:r>
            <a:r>
              <a:rPr lang="en-US" dirty="0"/>
              <a:t>must be </a:t>
            </a:r>
            <a:r>
              <a:rPr lang="en-US" dirty="0" smtClean="0"/>
              <a:t>rejected.     </a:t>
            </a:r>
            <a:r>
              <a:rPr lang="en-US" dirty="0" smtClean="0">
                <a:solidFill>
                  <a:srgbClr val="FFFF00"/>
                </a:solidFill>
              </a:rPr>
              <a:t>32:15-24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</a:t>
            </a:r>
            <a:r>
              <a:rPr lang="en-US" sz="3200" dirty="0" smtClean="0"/>
              <a:t>ncorrect or unbiblical concepts of God will replace our devotion to the true God.</a:t>
            </a:r>
          </a:p>
          <a:p>
            <a:r>
              <a:rPr lang="en-US" sz="3200" dirty="0" smtClean="0"/>
              <a:t>That’s part of why God revealed himself to us in Jesus.</a:t>
            </a:r>
          </a:p>
          <a:p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1 John 5:20-21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7929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693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Most of us will find this passage shocking.</a:t>
            </a:r>
          </a:p>
          <a:p>
            <a:r>
              <a:rPr lang="en-US" sz="3200" dirty="0" smtClean="0"/>
              <a:t>Killing with the sword and killing with a plague seem harsh.  </a:t>
            </a:r>
          </a:p>
        </p:txBody>
      </p:sp>
    </p:spTree>
    <p:extLst>
      <p:ext uri="{BB962C8B-B14F-4D97-AF65-F5344CB8AC3E}">
        <p14:creationId xmlns:p14="http://schemas.microsoft.com/office/powerpoint/2010/main" val="42642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Two conclusions: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sz="3200" dirty="0" smtClean="0"/>
              <a:t>The God of the Bible must be spiteful, unjust and cruel.</a:t>
            </a:r>
          </a:p>
          <a:p>
            <a:pPr marL="514350" indent="-514350">
              <a:buClr>
                <a:srgbClr val="00B0F0"/>
              </a:buClr>
              <a:buFont typeface="+mj-lt"/>
              <a:buAutoNum type="arabicPeriod"/>
            </a:pPr>
            <a:r>
              <a:rPr lang="en-US" sz="3200" dirty="0" smtClean="0"/>
              <a:t>Our perception of the awful consequences of idolatry – or even sin in general – is inadequate.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494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John Steinbeck’s Lennie, in </a:t>
            </a:r>
            <a:r>
              <a:rPr lang="en-US" sz="3200" i="1" dirty="0" smtClean="0">
                <a:solidFill>
                  <a:srgbClr val="00B0F0"/>
                </a:solidFill>
              </a:rPr>
              <a:t>Of Mice and Men</a:t>
            </a:r>
            <a:r>
              <a:rPr lang="en-US" sz="3200" i="1" dirty="0"/>
              <a:t>:</a:t>
            </a:r>
            <a:endParaRPr lang="en-US" sz="3200" dirty="0" smtClean="0"/>
          </a:p>
          <a:p>
            <a:r>
              <a:rPr lang="en-US" sz="3200" dirty="0" smtClean="0"/>
              <a:t>Lennie is very powerful, but lacks intelligence.</a:t>
            </a:r>
          </a:p>
          <a:p>
            <a:r>
              <a:rPr lang="en-US" sz="3200" dirty="0" smtClean="0"/>
              <a:t>He strives to be gentle and kind, but fails, and in reality is extremely destructive.</a:t>
            </a:r>
          </a:p>
          <a:p>
            <a:r>
              <a:rPr lang="en-US" sz="3200" dirty="0" smtClean="0"/>
              <a:t>He repeatedly kills things and causes disaster.</a:t>
            </a:r>
          </a:p>
          <a:p>
            <a:r>
              <a:rPr lang="en-US" sz="3200" dirty="0" smtClean="0"/>
              <a:t>Then he is defenseless, helpless to undo the damage.</a:t>
            </a:r>
          </a:p>
        </p:txBody>
      </p:sp>
    </p:spTree>
    <p:extLst>
      <p:ext uri="{BB962C8B-B14F-4D97-AF65-F5344CB8AC3E}">
        <p14:creationId xmlns:p14="http://schemas.microsoft.com/office/powerpoint/2010/main" val="278259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the spiritual sense, </a:t>
            </a:r>
            <a:r>
              <a:rPr lang="en-US" sz="3200" dirty="0" smtClean="0">
                <a:solidFill>
                  <a:srgbClr val="00B0F0"/>
                </a:solidFill>
              </a:rPr>
              <a:t>we are all like Lennie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Our sin can wreak spiritual havoc on ourselves and the world around us.</a:t>
            </a:r>
          </a:p>
          <a:p>
            <a:r>
              <a:rPr lang="en-US" sz="3200" dirty="0" smtClean="0"/>
              <a:t>We’re are usually too stupid, too earthbound, to fully grasp the spiritual consequences.</a:t>
            </a:r>
          </a:p>
        </p:txBody>
      </p:sp>
    </p:spTree>
    <p:extLst>
      <p:ext uri="{BB962C8B-B14F-4D97-AF65-F5344CB8AC3E}">
        <p14:creationId xmlns:p14="http://schemas.microsoft.com/office/powerpoint/2010/main" val="25243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Since all sin is ultimately against God, he has the best perspective on the damage that it does.</a:t>
            </a:r>
          </a:p>
          <a:p>
            <a:r>
              <a:rPr lang="en-US" sz="3200" dirty="0"/>
              <a:t>And we all have a lot to learn.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6599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 can also learn from Moses’s example of intercession.</a:t>
            </a:r>
          </a:p>
          <a:p>
            <a:r>
              <a:rPr lang="en-US" sz="3200" dirty="0" smtClean="0"/>
              <a:t>Combining </a:t>
            </a:r>
            <a:r>
              <a:rPr lang="en-US" sz="3200" dirty="0" smtClean="0">
                <a:solidFill>
                  <a:srgbClr val="FFFF00"/>
                </a:solidFill>
              </a:rPr>
              <a:t>32:11-14</a:t>
            </a:r>
            <a:r>
              <a:rPr lang="en-US" sz="3200" dirty="0" smtClean="0"/>
              <a:t> with </a:t>
            </a:r>
            <a:r>
              <a:rPr lang="en-US" sz="3200" dirty="0" smtClean="0">
                <a:solidFill>
                  <a:srgbClr val="FFFF00"/>
                </a:solidFill>
              </a:rPr>
              <a:t>32:30-34</a:t>
            </a:r>
            <a:r>
              <a:rPr lang="en-US" sz="3200" dirty="0" smtClean="0"/>
              <a:t> makes a very instructive study on the topic.</a:t>
            </a:r>
          </a:p>
        </p:txBody>
      </p:sp>
    </p:spTree>
    <p:extLst>
      <p:ext uri="{BB962C8B-B14F-4D97-AF65-F5344CB8AC3E}">
        <p14:creationId xmlns:p14="http://schemas.microsoft.com/office/powerpoint/2010/main" val="605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sz="4000" dirty="0" smtClean="0">
                <a:solidFill>
                  <a:srgbClr val="FFFF00"/>
                </a:solidFill>
              </a:rPr>
              <a:t>IV.  </a:t>
            </a:r>
            <a:r>
              <a:rPr lang="en-US" sz="4000" dirty="0" smtClean="0"/>
              <a:t>Idolatry </a:t>
            </a:r>
            <a:r>
              <a:rPr lang="en-US" sz="4000" dirty="0"/>
              <a:t>has </a:t>
            </a:r>
            <a:r>
              <a:rPr lang="en-US" sz="4000" dirty="0" smtClean="0"/>
              <a:t>devastating effects.     </a:t>
            </a:r>
            <a:r>
              <a:rPr lang="en-US" sz="4000" dirty="0" smtClean="0">
                <a:solidFill>
                  <a:srgbClr val="FFFF00"/>
                </a:solidFill>
              </a:rPr>
              <a:t>32:25-35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32:30     </a:t>
            </a:r>
            <a:r>
              <a:rPr lang="en-US" sz="3200" dirty="0" smtClean="0"/>
              <a:t>Moses wanted to make atonement for the sins of the people.</a:t>
            </a:r>
          </a:p>
          <a:p>
            <a:r>
              <a:rPr lang="en-US" sz="3200" dirty="0" smtClean="0"/>
              <a:t>That was more than even Moses could accomplish.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04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Idolatry, etc.     </a:t>
            </a:r>
            <a:r>
              <a:rPr lang="en-US" dirty="0" smtClean="0">
                <a:solidFill>
                  <a:srgbClr val="00CC00"/>
                </a:solidFill>
              </a:rPr>
              <a:t>Summary and 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FFFF00"/>
              </a:buClr>
              <a:buNone/>
            </a:pP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7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00CC00"/>
                </a:solidFill>
              </a:rPr>
              <a:t>Summary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CC00"/>
              </a:buClr>
            </a:pPr>
            <a:r>
              <a:rPr lang="en-US" sz="3200" dirty="0"/>
              <a:t>We are wired for worship.</a:t>
            </a:r>
          </a:p>
          <a:p>
            <a:pPr>
              <a:buClr>
                <a:srgbClr val="00CC00"/>
              </a:buClr>
            </a:pPr>
            <a:r>
              <a:rPr lang="en-US" sz="3200" dirty="0"/>
              <a:t>When </a:t>
            </a:r>
            <a:r>
              <a:rPr lang="en-US" sz="3200" dirty="0" smtClean="0"/>
              <a:t>we reject God, </a:t>
            </a:r>
            <a:r>
              <a:rPr lang="en-US" sz="3200" dirty="0"/>
              <a:t>we quickly find an idol to fill the gap in our meaningless existence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496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00CC00"/>
                </a:solidFill>
              </a:rPr>
              <a:t>Summary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CC00"/>
              </a:buClr>
            </a:pPr>
            <a:r>
              <a:rPr lang="en-US" sz="3200" dirty="0"/>
              <a:t>We’ve seen that:</a:t>
            </a:r>
          </a:p>
          <a:p>
            <a:pPr>
              <a:buClr>
                <a:srgbClr val="00CC00"/>
              </a:buClr>
              <a:buFont typeface="Wingdings" panose="05000000000000000000" pitchFamily="2" charset="2"/>
              <a:buChar char="§"/>
            </a:pPr>
            <a:r>
              <a:rPr lang="en-US" sz="3200" i="1" dirty="0"/>
              <a:t>Idolatry comes to us easily.</a:t>
            </a:r>
          </a:p>
          <a:p>
            <a:pPr>
              <a:buClr>
                <a:srgbClr val="00CC00"/>
              </a:buClr>
              <a:buFont typeface="Wingdings" panose="05000000000000000000" pitchFamily="2" charset="2"/>
              <a:buChar char="§"/>
            </a:pPr>
            <a:r>
              <a:rPr lang="en-US" sz="3200" i="1" dirty="0"/>
              <a:t>Idolatry is a rejection of God.</a:t>
            </a:r>
          </a:p>
          <a:p>
            <a:pPr>
              <a:buClr>
                <a:srgbClr val="00CC00"/>
              </a:buClr>
              <a:buFont typeface="Wingdings" panose="05000000000000000000" pitchFamily="2" charset="2"/>
              <a:buChar char="§"/>
            </a:pPr>
            <a:r>
              <a:rPr lang="en-US" sz="3200" i="1" dirty="0"/>
              <a:t>Idolatry must be rejected.</a:t>
            </a:r>
          </a:p>
          <a:p>
            <a:pPr>
              <a:buClr>
                <a:srgbClr val="00CC00"/>
              </a:buClr>
              <a:buFont typeface="Wingdings" panose="05000000000000000000" pitchFamily="2" charset="2"/>
              <a:buChar char="§"/>
            </a:pPr>
            <a:r>
              <a:rPr lang="en-US" sz="3200" i="1" dirty="0"/>
              <a:t>Idolatry has devastating effects.</a:t>
            </a:r>
          </a:p>
        </p:txBody>
      </p:sp>
    </p:spTree>
    <p:extLst>
      <p:ext uri="{BB962C8B-B14F-4D97-AF65-F5344CB8AC3E}">
        <p14:creationId xmlns:p14="http://schemas.microsoft.com/office/powerpoint/2010/main" val="413802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00CC00"/>
                </a:solidFill>
              </a:rPr>
              <a:t>Summary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CC00"/>
              </a:buClr>
            </a:pPr>
            <a:r>
              <a:rPr lang="en-US" sz="3200" dirty="0" smtClean="0"/>
              <a:t>We’ve also seen Moses as an intercessor </a:t>
            </a:r>
            <a:r>
              <a:rPr lang="en-US" sz="3200" i="1" dirty="0" smtClean="0"/>
              <a:t>par excellence.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He focused on God’s glory, his mercy and his promises.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He had faith in God’s character when the character of the people he was praying for was obviously flawed.</a:t>
            </a:r>
            <a:endParaRPr lang="en-US" sz="3200" dirty="0"/>
          </a:p>
          <a:p>
            <a:pPr>
              <a:buClr>
                <a:srgbClr val="00CC00"/>
              </a:buClr>
            </a:pPr>
            <a:r>
              <a:rPr lang="en-US" sz="3200" dirty="0" smtClean="0"/>
              <a:t>He prayed that God would forgive their sin.</a:t>
            </a:r>
          </a:p>
        </p:txBody>
      </p:sp>
    </p:spTree>
    <p:extLst>
      <p:ext uri="{BB962C8B-B14F-4D97-AF65-F5344CB8AC3E}">
        <p14:creationId xmlns:p14="http://schemas.microsoft.com/office/powerpoint/2010/main" val="356876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00CC00"/>
                </a:solidFill>
              </a:rPr>
              <a:t>Summary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CC00"/>
              </a:buClr>
            </a:pPr>
            <a:r>
              <a:rPr lang="en-US" sz="3200" dirty="0" smtClean="0"/>
              <a:t>Finally, Moses expresses his willingness to give his own life for the sins of the people. </a:t>
            </a:r>
            <a:r>
              <a:rPr lang="en-US" sz="3200" dirty="0" smtClean="0">
                <a:solidFill>
                  <a:srgbClr val="FFFF00"/>
                </a:solidFill>
              </a:rPr>
              <a:t>(32:31-32)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Moses has an adequate concept of sin, but God still refuses his offer.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Paul expressed the same sentiment in </a:t>
            </a:r>
            <a:r>
              <a:rPr lang="en-US" sz="3200" dirty="0" smtClean="0">
                <a:solidFill>
                  <a:srgbClr val="FFFF00"/>
                </a:solidFill>
              </a:rPr>
              <a:t>Romans 9:1-3</a:t>
            </a:r>
            <a:r>
              <a:rPr lang="en-US" sz="3200" dirty="0"/>
              <a:t>.</a:t>
            </a:r>
            <a:endParaRPr lang="en-US" sz="3200" dirty="0" smtClean="0"/>
          </a:p>
          <a:p>
            <a:pPr>
              <a:buClr>
                <a:srgbClr val="00CC00"/>
              </a:buClr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19561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Idolatry, etc.     </a:t>
            </a:r>
            <a:r>
              <a:rPr lang="en-US" dirty="0">
                <a:solidFill>
                  <a:srgbClr val="00CC00"/>
                </a:solidFill>
              </a:rPr>
              <a:t>Summary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CC00"/>
              </a:buClr>
            </a:pPr>
            <a:r>
              <a:rPr lang="en-US" sz="3200" dirty="0" smtClean="0"/>
              <a:t>Moses wasn’t able to die for others.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Paul wasn’t able to die for others.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They saw the need, but none of us can make that sacrifice.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None of us, that is, except Jesus.</a:t>
            </a:r>
          </a:p>
          <a:p>
            <a:pPr>
              <a:buClr>
                <a:srgbClr val="00CC00"/>
              </a:buClr>
            </a:pPr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Romans 5:6-9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602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3566</TotalTime>
  <Words>1396</Words>
  <Application>Microsoft Office PowerPoint</Application>
  <PresentationFormat>Widescreen</PresentationFormat>
  <Paragraphs>136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Wingdings</vt:lpstr>
      <vt:lpstr>Office Theme</vt:lpstr>
      <vt:lpstr>Idolatry, etc.</vt:lpstr>
      <vt:lpstr>Idolatry, etc.     Introduction</vt:lpstr>
      <vt:lpstr>Idolatry, etc.     Introduction</vt:lpstr>
      <vt:lpstr>Idolatry, etc.     Introduction</vt:lpstr>
      <vt:lpstr>Idolatry, etc.     Introduction</vt:lpstr>
      <vt:lpstr>Idolatry, etc.     Introduction</vt:lpstr>
      <vt:lpstr>Idolatry, etc.     Introduction</vt:lpstr>
      <vt:lpstr>Idolatry, etc.     Introduction</vt:lpstr>
      <vt:lpstr>Idolatry, etc.     Introduction</vt:lpstr>
      <vt:lpstr>Idolatry, etc.     Outline</vt:lpstr>
      <vt:lpstr>Idolatry, etc.     Outline</vt:lpstr>
      <vt:lpstr>I.  Idolatry comes to us easily.     32:1-6</vt:lpstr>
      <vt:lpstr>I.  Idolatry comes to us easily.     32:1-6</vt:lpstr>
      <vt:lpstr>I.  Idolatry comes to us easily.     32:1-6</vt:lpstr>
      <vt:lpstr>I.  Idolatry comes to us easily.     32:1-6</vt:lpstr>
      <vt:lpstr>I.  Idolatry comes to us easily.     32:1-6</vt:lpstr>
      <vt:lpstr>I.  Idolatry comes to us easily.     32:1-6</vt:lpstr>
      <vt:lpstr>II.  Idolatry is a rejection of God.     32:7-14</vt:lpstr>
      <vt:lpstr>II.  Idolatry is a rejection of God.     32:7-14</vt:lpstr>
      <vt:lpstr>II.  Idolatry is a rejection of God.     32:7-14</vt:lpstr>
      <vt:lpstr>II.  Idolatry is a rejection of God.     32:7-14</vt:lpstr>
      <vt:lpstr>III.  Idolatry must be rejected.     32:15-24</vt:lpstr>
      <vt:lpstr>III.  Idolatry must be rejected.     32:15-24</vt:lpstr>
      <vt:lpstr>III.  Idolatry must be rejected.     32:15-24</vt:lpstr>
      <vt:lpstr>III.  Idolatry must be rejected.     32:15-24</vt:lpstr>
      <vt:lpstr>III.  Idolatry must be rejected.     32:15-24</vt:lpstr>
      <vt:lpstr>IV.  Idolatry has devastating effects.     32:25-35</vt:lpstr>
      <vt:lpstr>IV.  Idolatry has devastating effects.     32:25-35</vt:lpstr>
      <vt:lpstr>IV.  Idolatry has devastating effects.     32:25-35</vt:lpstr>
      <vt:lpstr>IV.  Idolatry has devastating effects.     32:25-35</vt:lpstr>
      <vt:lpstr>IV.  Idolatry has devastating effects.     32:25-35</vt:lpstr>
      <vt:lpstr>IV.  Idolatry has devastating effects.     32:25-35</vt:lpstr>
      <vt:lpstr>IV.  Idolatry has devastating effects.     32:25-35</vt:lpstr>
      <vt:lpstr>IV.  Idolatry has devastating effects.     32:25-35</vt:lpstr>
      <vt:lpstr>Idolatry, etc.     Summary and Conclusions</vt:lpstr>
      <vt:lpstr>Idolatry, etc.     Summary and Conclusions</vt:lpstr>
      <vt:lpstr>Idolatry, etc.     Summary and Conclusions</vt:lpstr>
      <vt:lpstr>Idolatry, etc.     Summary and Conclusions</vt:lpstr>
      <vt:lpstr>Idolatry, etc.     Summary and Conclusions</vt:lpstr>
      <vt:lpstr>Idolatry, etc.     Summary and 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Kosobucki</dc:creator>
  <cp:lastModifiedBy>David Kosobucki</cp:lastModifiedBy>
  <cp:revision>46</cp:revision>
  <dcterms:created xsi:type="dcterms:W3CDTF">2014-03-20T13:52:17Z</dcterms:created>
  <dcterms:modified xsi:type="dcterms:W3CDTF">2014-03-23T18:28:38Z</dcterms:modified>
</cp:coreProperties>
</file>