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88" r:id="rId4"/>
    <p:sldId id="290" r:id="rId5"/>
    <p:sldId id="261" r:id="rId6"/>
    <p:sldId id="266" r:id="rId7"/>
    <p:sldId id="275" r:id="rId8"/>
    <p:sldId id="268" r:id="rId9"/>
    <p:sldId id="276" r:id="rId10"/>
    <p:sldId id="269" r:id="rId11"/>
    <p:sldId id="277" r:id="rId12"/>
    <p:sldId id="270" r:id="rId13"/>
    <p:sldId id="293" r:id="rId14"/>
    <p:sldId id="278" r:id="rId15"/>
    <p:sldId id="271" r:id="rId16"/>
    <p:sldId id="281" r:id="rId17"/>
    <p:sldId id="257" r:id="rId18"/>
    <p:sldId id="258" r:id="rId19"/>
    <p:sldId id="282" r:id="rId20"/>
    <p:sldId id="283" r:id="rId21"/>
    <p:sldId id="280" r:id="rId22"/>
    <p:sldId id="272" r:id="rId23"/>
    <p:sldId id="284" r:id="rId24"/>
    <p:sldId id="292" r:id="rId25"/>
    <p:sldId id="273" r:id="rId26"/>
    <p:sldId id="285" r:id="rId27"/>
    <p:sldId id="274" r:id="rId28"/>
    <p:sldId id="286" r:id="rId29"/>
    <p:sldId id="287" r:id="rId30"/>
    <p:sldId id="262" r:id="rId31"/>
    <p:sldId id="291" r:id="rId32"/>
    <p:sldId id="295" r:id="rId33"/>
    <p:sldId id="294" r:id="rId34"/>
    <p:sldId id="265" r:id="rId35"/>
    <p:sldId id="28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434" autoAdjust="0"/>
  </p:normalViewPr>
  <p:slideViewPr>
    <p:cSldViewPr snapToGrid="0">
      <p:cViewPr varScale="1">
        <p:scale>
          <a:sx n="70" d="100"/>
          <a:sy n="70" d="100"/>
        </p:scale>
        <p:origin x="714" y="72"/>
      </p:cViewPr>
      <p:guideLst/>
    </p:cSldViewPr>
  </p:slideViewPr>
  <p:outlineViewPr>
    <p:cViewPr>
      <p:scale>
        <a:sx n="33" d="100"/>
        <a:sy n="33" d="100"/>
      </p:scale>
      <p:origin x="0" y="-1205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F08F170-85F7-42A5-915A-022FA5C31668}" type="datetimeFigureOut">
              <a:rPr lang="en-US" smtClean="0"/>
              <a:t>3/9/2014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6F7392-3532-4553-A1D8-3FE1AC05FE9D}" type="slidenum">
              <a:rPr lang="en-US" smtClean="0"/>
              <a:t>‹#›</a:t>
            </a:fld>
            <a:endParaRPr lang="en-US"/>
          </a:p>
        </p:txBody>
      </p:sp>
    </p:spTree>
    <p:extLst>
      <p:ext uri="{BB962C8B-B14F-4D97-AF65-F5344CB8AC3E}">
        <p14:creationId xmlns:p14="http://schemas.microsoft.com/office/powerpoint/2010/main" val="2992610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08F170-85F7-42A5-915A-022FA5C31668}" type="datetimeFigureOut">
              <a:rPr lang="en-US" smtClean="0"/>
              <a:t>3/9/2014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6F7392-3532-4553-A1D8-3FE1AC05FE9D}" type="slidenum">
              <a:rPr lang="en-US" smtClean="0"/>
              <a:t>‹#›</a:t>
            </a:fld>
            <a:endParaRPr lang="en-US"/>
          </a:p>
        </p:txBody>
      </p:sp>
    </p:spTree>
    <p:extLst>
      <p:ext uri="{BB962C8B-B14F-4D97-AF65-F5344CB8AC3E}">
        <p14:creationId xmlns:p14="http://schemas.microsoft.com/office/powerpoint/2010/main" val="3118205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08F170-85F7-42A5-915A-022FA5C31668}" type="datetimeFigureOut">
              <a:rPr lang="en-US" smtClean="0"/>
              <a:t>3/9/2014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6F7392-3532-4553-A1D8-3FE1AC05FE9D}" type="slidenum">
              <a:rPr lang="en-US" smtClean="0"/>
              <a:t>‹#›</a:t>
            </a:fld>
            <a:endParaRPr lang="en-US"/>
          </a:p>
        </p:txBody>
      </p:sp>
    </p:spTree>
    <p:extLst>
      <p:ext uri="{BB962C8B-B14F-4D97-AF65-F5344CB8AC3E}">
        <p14:creationId xmlns:p14="http://schemas.microsoft.com/office/powerpoint/2010/main" val="506249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08F170-85F7-42A5-915A-022FA5C31668}" type="datetimeFigureOut">
              <a:rPr lang="en-US" smtClean="0"/>
              <a:t>3/9/2014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6F7392-3532-4553-A1D8-3FE1AC05FE9D}" type="slidenum">
              <a:rPr lang="en-US" smtClean="0"/>
              <a:t>‹#›</a:t>
            </a:fld>
            <a:endParaRPr lang="en-US"/>
          </a:p>
        </p:txBody>
      </p:sp>
    </p:spTree>
    <p:extLst>
      <p:ext uri="{BB962C8B-B14F-4D97-AF65-F5344CB8AC3E}">
        <p14:creationId xmlns:p14="http://schemas.microsoft.com/office/powerpoint/2010/main" val="1762261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08F170-85F7-42A5-915A-022FA5C31668}" type="datetimeFigureOut">
              <a:rPr lang="en-US" smtClean="0"/>
              <a:t>3/9/2014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6F7392-3532-4553-A1D8-3FE1AC05FE9D}" type="slidenum">
              <a:rPr lang="en-US" smtClean="0"/>
              <a:t>‹#›</a:t>
            </a:fld>
            <a:endParaRPr lang="en-US"/>
          </a:p>
        </p:txBody>
      </p:sp>
    </p:spTree>
    <p:extLst>
      <p:ext uri="{BB962C8B-B14F-4D97-AF65-F5344CB8AC3E}">
        <p14:creationId xmlns:p14="http://schemas.microsoft.com/office/powerpoint/2010/main" val="1275527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F08F170-85F7-42A5-915A-022FA5C31668}" type="datetimeFigureOut">
              <a:rPr lang="en-US" smtClean="0"/>
              <a:t>3/9/2014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6F7392-3532-4553-A1D8-3FE1AC05FE9D}" type="slidenum">
              <a:rPr lang="en-US" smtClean="0"/>
              <a:t>‹#›</a:t>
            </a:fld>
            <a:endParaRPr lang="en-US"/>
          </a:p>
        </p:txBody>
      </p:sp>
    </p:spTree>
    <p:extLst>
      <p:ext uri="{BB962C8B-B14F-4D97-AF65-F5344CB8AC3E}">
        <p14:creationId xmlns:p14="http://schemas.microsoft.com/office/powerpoint/2010/main" val="4113166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08F170-85F7-42A5-915A-022FA5C31668}" type="datetimeFigureOut">
              <a:rPr lang="en-US" smtClean="0"/>
              <a:t>3/9/2014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6F7392-3532-4553-A1D8-3FE1AC05FE9D}" type="slidenum">
              <a:rPr lang="en-US" smtClean="0"/>
              <a:t>‹#›</a:t>
            </a:fld>
            <a:endParaRPr lang="en-US"/>
          </a:p>
        </p:txBody>
      </p:sp>
    </p:spTree>
    <p:extLst>
      <p:ext uri="{BB962C8B-B14F-4D97-AF65-F5344CB8AC3E}">
        <p14:creationId xmlns:p14="http://schemas.microsoft.com/office/powerpoint/2010/main" val="335783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08F170-85F7-42A5-915A-022FA5C31668}" type="datetimeFigureOut">
              <a:rPr lang="en-US" smtClean="0"/>
              <a:t>3/9/2014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6F7392-3532-4553-A1D8-3FE1AC05FE9D}" type="slidenum">
              <a:rPr lang="en-US" smtClean="0"/>
              <a:t>‹#›</a:t>
            </a:fld>
            <a:endParaRPr lang="en-US"/>
          </a:p>
        </p:txBody>
      </p:sp>
    </p:spTree>
    <p:extLst>
      <p:ext uri="{BB962C8B-B14F-4D97-AF65-F5344CB8AC3E}">
        <p14:creationId xmlns:p14="http://schemas.microsoft.com/office/powerpoint/2010/main" val="3065721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08F170-85F7-42A5-915A-022FA5C31668}" type="datetimeFigureOut">
              <a:rPr lang="en-US" smtClean="0"/>
              <a:t>3/9/2014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6F7392-3532-4553-A1D8-3FE1AC05FE9D}" type="slidenum">
              <a:rPr lang="en-US" smtClean="0"/>
              <a:t>‹#›</a:t>
            </a:fld>
            <a:endParaRPr lang="en-US"/>
          </a:p>
        </p:txBody>
      </p:sp>
    </p:spTree>
    <p:extLst>
      <p:ext uri="{BB962C8B-B14F-4D97-AF65-F5344CB8AC3E}">
        <p14:creationId xmlns:p14="http://schemas.microsoft.com/office/powerpoint/2010/main" val="1282071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08F170-85F7-42A5-915A-022FA5C31668}" type="datetimeFigureOut">
              <a:rPr lang="en-US" smtClean="0"/>
              <a:t>3/9/2014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6F7392-3532-4553-A1D8-3FE1AC05FE9D}" type="slidenum">
              <a:rPr lang="en-US" smtClean="0"/>
              <a:t>‹#›</a:t>
            </a:fld>
            <a:endParaRPr lang="en-US"/>
          </a:p>
        </p:txBody>
      </p:sp>
    </p:spTree>
    <p:extLst>
      <p:ext uri="{BB962C8B-B14F-4D97-AF65-F5344CB8AC3E}">
        <p14:creationId xmlns:p14="http://schemas.microsoft.com/office/powerpoint/2010/main" val="951852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08F170-85F7-42A5-915A-022FA5C31668}" type="datetimeFigureOut">
              <a:rPr lang="en-US" smtClean="0"/>
              <a:t>3/9/2014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6F7392-3532-4553-A1D8-3FE1AC05FE9D}" type="slidenum">
              <a:rPr lang="en-US" smtClean="0"/>
              <a:t>‹#›</a:t>
            </a:fld>
            <a:endParaRPr lang="en-US"/>
          </a:p>
        </p:txBody>
      </p:sp>
    </p:spTree>
    <p:extLst>
      <p:ext uri="{BB962C8B-B14F-4D97-AF65-F5344CB8AC3E}">
        <p14:creationId xmlns:p14="http://schemas.microsoft.com/office/powerpoint/2010/main" val="19371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08F170-85F7-42A5-915A-022FA5C31668}" type="datetimeFigureOut">
              <a:rPr lang="en-US" smtClean="0"/>
              <a:t>3/9/2014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6F7392-3532-4553-A1D8-3FE1AC05FE9D}" type="slidenum">
              <a:rPr lang="en-US" smtClean="0"/>
              <a:t>‹#›</a:t>
            </a:fld>
            <a:endParaRPr lang="en-US"/>
          </a:p>
        </p:txBody>
      </p:sp>
    </p:spTree>
    <p:extLst>
      <p:ext uri="{BB962C8B-B14F-4D97-AF65-F5344CB8AC3E}">
        <p14:creationId xmlns:p14="http://schemas.microsoft.com/office/powerpoint/2010/main" val="37582876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Saved by the Blood</a:t>
            </a:r>
            <a:endParaRPr lang="en-US" dirty="0"/>
          </a:p>
        </p:txBody>
      </p:sp>
      <p:sp>
        <p:nvSpPr>
          <p:cNvPr id="3" name="Subtitle 2"/>
          <p:cNvSpPr>
            <a:spLocks noGrp="1"/>
          </p:cNvSpPr>
          <p:nvPr>
            <p:ph type="subTitle" idx="1"/>
          </p:nvPr>
        </p:nvSpPr>
        <p:spPr/>
        <p:txBody>
          <a:bodyPr>
            <a:normAutofit/>
          </a:bodyPr>
          <a:lstStyle/>
          <a:p>
            <a:r>
              <a:rPr lang="en-US" sz="3200" dirty="0" smtClean="0">
                <a:solidFill>
                  <a:srgbClr val="FFFF00"/>
                </a:solidFill>
              </a:rPr>
              <a:t>Exodus 12</a:t>
            </a:r>
            <a:endParaRPr lang="en-US" sz="3200" dirty="0">
              <a:solidFill>
                <a:srgbClr val="FFFF00"/>
              </a:solidFill>
            </a:endParaRPr>
          </a:p>
        </p:txBody>
      </p:sp>
    </p:spTree>
    <p:extLst>
      <p:ext uri="{BB962C8B-B14F-4D97-AF65-F5344CB8AC3E}">
        <p14:creationId xmlns:p14="http://schemas.microsoft.com/office/powerpoint/2010/main" val="3263426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Saved by the Blood     </a:t>
            </a:r>
            <a:r>
              <a:rPr lang="en-US" dirty="0" smtClean="0"/>
              <a:t>Introduction</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975718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Saved by the Blood     </a:t>
            </a:r>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sz="3200" dirty="0" smtClean="0"/>
              <a:t>The night Jesus was betrayed, he celebrated the Passover with his disciples.</a:t>
            </a:r>
          </a:p>
          <a:p>
            <a:r>
              <a:rPr lang="en-US" sz="3200" dirty="0" smtClean="0"/>
              <a:t>He implemented the New Covenant in his blood, and slowly but surely made his way to the cross at Golgotha.</a:t>
            </a:r>
          </a:p>
        </p:txBody>
      </p:sp>
    </p:spTree>
    <p:extLst>
      <p:ext uri="{BB962C8B-B14F-4D97-AF65-F5344CB8AC3E}">
        <p14:creationId xmlns:p14="http://schemas.microsoft.com/office/powerpoint/2010/main" val="851248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Saved by the Blood     </a:t>
            </a:r>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sz="3200" dirty="0" smtClean="0"/>
              <a:t>Christ died in conjunction with the Passover.</a:t>
            </a:r>
          </a:p>
          <a:p>
            <a:r>
              <a:rPr lang="en-US" sz="3200" dirty="0" smtClean="0"/>
              <a:t>That was no coincidence.</a:t>
            </a:r>
          </a:p>
          <a:p>
            <a:r>
              <a:rPr lang="en-US" sz="3200" dirty="0" smtClean="0"/>
              <a:t>It was part of God’s eternal plan.</a:t>
            </a:r>
            <a:endParaRPr lang="en-US" sz="3200" dirty="0"/>
          </a:p>
        </p:txBody>
      </p:sp>
    </p:spTree>
    <p:extLst>
      <p:ext uri="{BB962C8B-B14F-4D97-AF65-F5344CB8AC3E}">
        <p14:creationId xmlns:p14="http://schemas.microsoft.com/office/powerpoint/2010/main" val="3818504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Saved by the Blood     </a:t>
            </a:r>
            <a:r>
              <a:rPr lang="en-US" dirty="0"/>
              <a:t>Introduction</a:t>
            </a:r>
          </a:p>
        </p:txBody>
      </p:sp>
      <p:sp>
        <p:nvSpPr>
          <p:cNvPr id="3" name="Content Placeholder 2"/>
          <p:cNvSpPr>
            <a:spLocks noGrp="1"/>
          </p:cNvSpPr>
          <p:nvPr>
            <p:ph idx="1"/>
          </p:nvPr>
        </p:nvSpPr>
        <p:spPr/>
        <p:txBody>
          <a:bodyPr>
            <a:normAutofit/>
          </a:bodyPr>
          <a:lstStyle/>
          <a:p>
            <a:r>
              <a:rPr lang="en-US" sz="3200" dirty="0" smtClean="0"/>
              <a:t>Key Thought:</a:t>
            </a:r>
          </a:p>
          <a:p>
            <a:r>
              <a:rPr lang="en-US" sz="3200" dirty="0" smtClean="0">
                <a:solidFill>
                  <a:srgbClr val="00B0F0"/>
                </a:solidFill>
              </a:rPr>
              <a:t>“And when I see the blood, I will pass over you…”</a:t>
            </a:r>
          </a:p>
          <a:p>
            <a:pPr marL="0" indent="0" algn="r">
              <a:buNone/>
            </a:pPr>
            <a:r>
              <a:rPr lang="en-US" sz="3200" dirty="0" smtClean="0"/>
              <a:t>– From </a:t>
            </a:r>
            <a:r>
              <a:rPr lang="en-US" sz="3200" dirty="0" smtClean="0">
                <a:solidFill>
                  <a:srgbClr val="FFFF00"/>
                </a:solidFill>
              </a:rPr>
              <a:t>Exodus 12:13</a:t>
            </a:r>
            <a:endParaRPr lang="en-US" sz="3200" dirty="0">
              <a:solidFill>
                <a:srgbClr val="FFFF00"/>
              </a:solidFill>
            </a:endParaRPr>
          </a:p>
        </p:txBody>
      </p:sp>
    </p:spTree>
    <p:extLst>
      <p:ext uri="{BB962C8B-B14F-4D97-AF65-F5344CB8AC3E}">
        <p14:creationId xmlns:p14="http://schemas.microsoft.com/office/powerpoint/2010/main" val="11394132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a:t>
            </a:r>
            <a:r>
              <a:rPr lang="en-US" dirty="0" smtClean="0">
                <a:solidFill>
                  <a:srgbClr val="FFFF00"/>
                </a:solidFill>
              </a:rPr>
              <a:t>Exodus 12</a:t>
            </a:r>
            <a:endParaRPr lang="en-US" dirty="0">
              <a:solidFill>
                <a:srgbClr val="FFFF00"/>
              </a:solidFill>
            </a:endParaRPr>
          </a:p>
        </p:txBody>
      </p:sp>
      <p:sp>
        <p:nvSpPr>
          <p:cNvPr id="3" name="Content Placeholder 2"/>
          <p:cNvSpPr>
            <a:spLocks noGrp="1"/>
          </p:cNvSpPr>
          <p:nvPr>
            <p:ph idx="1"/>
          </p:nvPr>
        </p:nvSpPr>
        <p:spPr/>
        <p:txBody>
          <a:bodyPr>
            <a:normAutofit/>
          </a:bodyPr>
          <a:lstStyle/>
          <a:p>
            <a:pPr marL="571500" indent="-571500">
              <a:buClr>
                <a:srgbClr val="FFFF00"/>
              </a:buClr>
              <a:buFont typeface="+mj-lt"/>
              <a:buAutoNum type="romanUcPeriod"/>
            </a:pPr>
            <a:endParaRPr lang="en-US" sz="3200" dirty="0">
              <a:solidFill>
                <a:srgbClr val="FFFF00"/>
              </a:solidFill>
            </a:endParaRPr>
          </a:p>
        </p:txBody>
      </p:sp>
    </p:spTree>
    <p:extLst>
      <p:ext uri="{BB962C8B-B14F-4D97-AF65-F5344CB8AC3E}">
        <p14:creationId xmlns:p14="http://schemas.microsoft.com/office/powerpoint/2010/main" val="25794106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a:t>
            </a:r>
            <a:r>
              <a:rPr lang="en-US" dirty="0" smtClean="0">
                <a:solidFill>
                  <a:srgbClr val="FFFF00"/>
                </a:solidFill>
              </a:rPr>
              <a:t>Exodus 12</a:t>
            </a:r>
            <a:endParaRPr lang="en-US" dirty="0">
              <a:solidFill>
                <a:srgbClr val="FFFF00"/>
              </a:solidFill>
            </a:endParaRPr>
          </a:p>
        </p:txBody>
      </p:sp>
      <p:sp>
        <p:nvSpPr>
          <p:cNvPr id="3" name="Content Placeholder 2"/>
          <p:cNvSpPr>
            <a:spLocks noGrp="1"/>
          </p:cNvSpPr>
          <p:nvPr>
            <p:ph idx="1"/>
          </p:nvPr>
        </p:nvSpPr>
        <p:spPr/>
        <p:txBody>
          <a:bodyPr>
            <a:normAutofit/>
          </a:bodyPr>
          <a:lstStyle/>
          <a:p>
            <a:pPr marL="571500" indent="-571500">
              <a:buClr>
                <a:srgbClr val="FFFF00"/>
              </a:buClr>
              <a:buFont typeface="+mj-lt"/>
              <a:buAutoNum type="romanUcPeriod"/>
            </a:pPr>
            <a:r>
              <a:rPr lang="en-US" sz="3200" dirty="0" smtClean="0"/>
              <a:t>The Passover Lamb                   </a:t>
            </a:r>
            <a:r>
              <a:rPr lang="en-US" sz="3200" dirty="0" smtClean="0">
                <a:solidFill>
                  <a:srgbClr val="FFFF00"/>
                </a:solidFill>
              </a:rPr>
              <a:t>12:1-6</a:t>
            </a:r>
          </a:p>
          <a:p>
            <a:pPr marL="571500" indent="-571500">
              <a:buClr>
                <a:srgbClr val="FFFF00"/>
              </a:buClr>
              <a:buFont typeface="+mj-lt"/>
              <a:buAutoNum type="romanUcPeriod"/>
            </a:pPr>
            <a:r>
              <a:rPr lang="en-US" sz="3200" dirty="0" smtClean="0"/>
              <a:t>Saved by the Blood                   </a:t>
            </a:r>
            <a:r>
              <a:rPr lang="en-US" sz="3200" dirty="0" smtClean="0">
                <a:solidFill>
                  <a:srgbClr val="FFFF00"/>
                </a:solidFill>
              </a:rPr>
              <a:t>12:7-13</a:t>
            </a:r>
          </a:p>
          <a:p>
            <a:pPr marL="571500" indent="-571500">
              <a:buClr>
                <a:srgbClr val="FFFF00"/>
              </a:buClr>
              <a:buFont typeface="+mj-lt"/>
              <a:buAutoNum type="romanUcPeriod"/>
            </a:pPr>
            <a:r>
              <a:rPr lang="en-US" sz="3200" dirty="0" smtClean="0"/>
              <a:t>Unleavened Bread                    </a:t>
            </a:r>
            <a:r>
              <a:rPr lang="en-US" sz="3200" dirty="0" smtClean="0">
                <a:solidFill>
                  <a:srgbClr val="FFFF00"/>
                </a:solidFill>
              </a:rPr>
              <a:t>12:14-20</a:t>
            </a:r>
          </a:p>
          <a:p>
            <a:pPr marL="571500" indent="-571500">
              <a:buClr>
                <a:srgbClr val="FFFF00"/>
              </a:buClr>
              <a:buFont typeface="+mj-lt"/>
              <a:buAutoNum type="romanUcPeriod"/>
            </a:pPr>
            <a:r>
              <a:rPr lang="en-US" sz="3200" dirty="0" smtClean="0"/>
              <a:t>Moses Instructs the People     </a:t>
            </a:r>
            <a:r>
              <a:rPr lang="en-US" sz="3200" dirty="0" smtClean="0">
                <a:solidFill>
                  <a:srgbClr val="FFFF00"/>
                </a:solidFill>
              </a:rPr>
              <a:t>12:21-28</a:t>
            </a:r>
          </a:p>
          <a:p>
            <a:pPr marL="571500" indent="-571500">
              <a:buClr>
                <a:srgbClr val="FFFF00"/>
              </a:buClr>
              <a:buFont typeface="+mj-lt"/>
              <a:buAutoNum type="romanUcPeriod"/>
            </a:pPr>
            <a:r>
              <a:rPr lang="en-US" sz="3200" dirty="0" smtClean="0"/>
              <a:t>Death of the Firstborn              </a:t>
            </a:r>
            <a:r>
              <a:rPr lang="en-US" sz="3200" dirty="0" smtClean="0">
                <a:solidFill>
                  <a:srgbClr val="FFFF00"/>
                </a:solidFill>
              </a:rPr>
              <a:t>12:29-32</a:t>
            </a:r>
          </a:p>
          <a:p>
            <a:pPr marL="571500" indent="-571500">
              <a:buClr>
                <a:srgbClr val="FFFF00"/>
              </a:buClr>
              <a:buFont typeface="+mj-lt"/>
              <a:buAutoNum type="romanUcPeriod"/>
            </a:pPr>
            <a:r>
              <a:rPr lang="en-US" sz="3200" dirty="0" smtClean="0"/>
              <a:t>The Exodus from Egypt             </a:t>
            </a:r>
            <a:r>
              <a:rPr lang="en-US" sz="3200" dirty="0" smtClean="0">
                <a:solidFill>
                  <a:srgbClr val="FFFF00"/>
                </a:solidFill>
              </a:rPr>
              <a:t>12:33-42</a:t>
            </a:r>
          </a:p>
          <a:p>
            <a:pPr marL="571500" indent="-571500">
              <a:buClr>
                <a:srgbClr val="FFFF00"/>
              </a:buClr>
              <a:buFont typeface="+mj-lt"/>
              <a:buAutoNum type="romanUcPeriod"/>
            </a:pPr>
            <a:r>
              <a:rPr lang="en-US" sz="3200" dirty="0" smtClean="0"/>
              <a:t>Ongoing Remembrance            </a:t>
            </a:r>
            <a:r>
              <a:rPr lang="en-US" sz="3200" dirty="0" smtClean="0">
                <a:solidFill>
                  <a:srgbClr val="FFFF00"/>
                </a:solidFill>
              </a:rPr>
              <a:t>12:43-51</a:t>
            </a:r>
            <a:endParaRPr lang="en-US" sz="3200" dirty="0">
              <a:solidFill>
                <a:srgbClr val="FFFF00"/>
              </a:solidFill>
            </a:endParaRPr>
          </a:p>
        </p:txBody>
      </p:sp>
    </p:spTree>
    <p:extLst>
      <p:ext uri="{BB962C8B-B14F-4D97-AF65-F5344CB8AC3E}">
        <p14:creationId xmlns:p14="http://schemas.microsoft.com/office/powerpoint/2010/main" val="11359962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I.  </a:t>
            </a:r>
            <a:r>
              <a:rPr lang="en-US" dirty="0" smtClean="0"/>
              <a:t>The </a:t>
            </a:r>
            <a:r>
              <a:rPr lang="en-US" dirty="0"/>
              <a:t>Passover </a:t>
            </a:r>
            <a:r>
              <a:rPr lang="en-US" dirty="0" smtClean="0"/>
              <a:t>Lamb     </a:t>
            </a:r>
            <a:r>
              <a:rPr lang="en-US" dirty="0" smtClean="0">
                <a:solidFill>
                  <a:srgbClr val="FFFF00"/>
                </a:solidFill>
              </a:rPr>
              <a:t>12:1-6</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598319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I.  </a:t>
            </a:r>
            <a:r>
              <a:rPr lang="en-US" dirty="0" smtClean="0"/>
              <a:t>The </a:t>
            </a:r>
            <a:r>
              <a:rPr lang="en-US" dirty="0"/>
              <a:t>Passover </a:t>
            </a:r>
            <a:r>
              <a:rPr lang="en-US" dirty="0" smtClean="0"/>
              <a:t>Lamb     </a:t>
            </a:r>
            <a:r>
              <a:rPr lang="en-US" dirty="0" smtClean="0">
                <a:solidFill>
                  <a:srgbClr val="FFFF00"/>
                </a:solidFill>
              </a:rPr>
              <a:t>12:1-6</a:t>
            </a:r>
            <a:endParaRPr lang="en-US" dirty="0"/>
          </a:p>
        </p:txBody>
      </p:sp>
      <p:sp>
        <p:nvSpPr>
          <p:cNvPr id="3" name="Content Placeholder 2"/>
          <p:cNvSpPr>
            <a:spLocks noGrp="1"/>
          </p:cNvSpPr>
          <p:nvPr>
            <p:ph idx="1"/>
          </p:nvPr>
        </p:nvSpPr>
        <p:spPr/>
        <p:txBody>
          <a:bodyPr>
            <a:normAutofit/>
          </a:bodyPr>
          <a:lstStyle/>
          <a:p>
            <a:r>
              <a:rPr lang="en-US" sz="3200" dirty="0">
                <a:solidFill>
                  <a:srgbClr val="FFFF00"/>
                </a:solidFill>
              </a:rPr>
              <a:t>12:3, </a:t>
            </a:r>
            <a:r>
              <a:rPr lang="en-US" sz="3200" dirty="0" smtClean="0">
                <a:solidFill>
                  <a:srgbClr val="FFFF00"/>
                </a:solidFill>
              </a:rPr>
              <a:t>6     </a:t>
            </a:r>
            <a:r>
              <a:rPr lang="en-US" sz="3200" dirty="0" smtClean="0"/>
              <a:t>The lamb was selected beforehand. </a:t>
            </a:r>
          </a:p>
          <a:p>
            <a:r>
              <a:rPr lang="en-US" sz="3200" dirty="0" smtClean="0">
                <a:solidFill>
                  <a:srgbClr val="FFFF00"/>
                </a:solidFill>
              </a:rPr>
              <a:t>12:5</a:t>
            </a:r>
            <a:r>
              <a:rPr lang="en-US" sz="3200" dirty="0" smtClean="0"/>
              <a:t>     The lamb had to be without blemish.</a:t>
            </a:r>
          </a:p>
          <a:p>
            <a:r>
              <a:rPr lang="en-US" sz="3200" dirty="0" smtClean="0"/>
              <a:t>See </a:t>
            </a:r>
            <a:r>
              <a:rPr lang="en-US" sz="3200" dirty="0" smtClean="0">
                <a:solidFill>
                  <a:srgbClr val="FFFF00"/>
                </a:solidFill>
              </a:rPr>
              <a:t>1 Peter 1:17-20</a:t>
            </a:r>
            <a:endParaRPr lang="en-US" sz="3200" dirty="0">
              <a:solidFill>
                <a:srgbClr val="FFFF00"/>
              </a:solidFill>
            </a:endParaRPr>
          </a:p>
        </p:txBody>
      </p:sp>
    </p:spTree>
    <p:extLst>
      <p:ext uri="{BB962C8B-B14F-4D97-AF65-F5344CB8AC3E}">
        <p14:creationId xmlns:p14="http://schemas.microsoft.com/office/powerpoint/2010/main" val="17212714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II. </a:t>
            </a:r>
            <a:r>
              <a:rPr lang="en-US" dirty="0"/>
              <a:t>Saved by the </a:t>
            </a:r>
            <a:r>
              <a:rPr lang="en-US" dirty="0" smtClean="0"/>
              <a:t>Blood     </a:t>
            </a:r>
            <a:r>
              <a:rPr lang="en-US" dirty="0" smtClean="0">
                <a:solidFill>
                  <a:srgbClr val="FFFF00"/>
                </a:solidFill>
              </a:rPr>
              <a:t>12:7-13</a:t>
            </a:r>
            <a:endParaRPr lang="en-US"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139248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II. </a:t>
            </a:r>
            <a:r>
              <a:rPr lang="en-US" dirty="0"/>
              <a:t>Saved by the </a:t>
            </a:r>
            <a:r>
              <a:rPr lang="en-US" dirty="0" smtClean="0"/>
              <a:t>Blood     </a:t>
            </a:r>
            <a:r>
              <a:rPr lang="en-US" dirty="0" smtClean="0">
                <a:solidFill>
                  <a:srgbClr val="FFFF00"/>
                </a:solidFill>
              </a:rPr>
              <a:t>12:7-13</a:t>
            </a:r>
            <a:endParaRPr lang="en-US" b="1" dirty="0"/>
          </a:p>
        </p:txBody>
      </p:sp>
      <p:sp>
        <p:nvSpPr>
          <p:cNvPr id="3" name="Content Placeholder 2"/>
          <p:cNvSpPr>
            <a:spLocks noGrp="1"/>
          </p:cNvSpPr>
          <p:nvPr>
            <p:ph idx="1"/>
          </p:nvPr>
        </p:nvSpPr>
        <p:spPr/>
        <p:txBody>
          <a:bodyPr>
            <a:normAutofit/>
          </a:bodyPr>
          <a:lstStyle/>
          <a:p>
            <a:r>
              <a:rPr lang="en-US" sz="3200" dirty="0" smtClean="0"/>
              <a:t>Again, that Key </a:t>
            </a:r>
            <a:r>
              <a:rPr lang="en-US" sz="3200" dirty="0"/>
              <a:t>Thought:</a:t>
            </a:r>
          </a:p>
          <a:p>
            <a:r>
              <a:rPr lang="en-US" sz="3200" dirty="0">
                <a:solidFill>
                  <a:srgbClr val="00B0F0"/>
                </a:solidFill>
              </a:rPr>
              <a:t>“And when I see the blood, I will pass over you…”</a:t>
            </a:r>
          </a:p>
          <a:p>
            <a:pPr marL="0" indent="0" algn="r">
              <a:buNone/>
            </a:pPr>
            <a:r>
              <a:rPr lang="en-US" sz="3200" dirty="0"/>
              <a:t>– From </a:t>
            </a:r>
            <a:r>
              <a:rPr lang="en-US" sz="3200" dirty="0">
                <a:solidFill>
                  <a:srgbClr val="FFFF00"/>
                </a:solidFill>
              </a:rPr>
              <a:t>Exodus 12:13</a:t>
            </a:r>
          </a:p>
          <a:p>
            <a:endParaRPr lang="en-US" sz="3200" dirty="0" smtClean="0"/>
          </a:p>
          <a:p>
            <a:r>
              <a:rPr lang="en-US" sz="3200" dirty="0" smtClean="0"/>
              <a:t>Again, see </a:t>
            </a:r>
            <a:r>
              <a:rPr lang="en-US" sz="3200" dirty="0" smtClean="0">
                <a:solidFill>
                  <a:srgbClr val="FFFF00"/>
                </a:solidFill>
              </a:rPr>
              <a:t>1 Peter 1:19</a:t>
            </a:r>
            <a:endParaRPr lang="en-US" sz="3200" dirty="0">
              <a:solidFill>
                <a:srgbClr val="FFFF00"/>
              </a:solidFill>
            </a:endParaRPr>
          </a:p>
        </p:txBody>
      </p:sp>
    </p:spTree>
    <p:extLst>
      <p:ext uri="{BB962C8B-B14F-4D97-AF65-F5344CB8AC3E}">
        <p14:creationId xmlns:p14="http://schemas.microsoft.com/office/powerpoint/2010/main" val="36844790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FFFF00"/>
              </a:buClr>
            </a:pPr>
            <a:r>
              <a:rPr lang="en-US" dirty="0" smtClean="0">
                <a:solidFill>
                  <a:srgbClr val="FFFF00"/>
                </a:solidFill>
              </a:rPr>
              <a:t>III. </a:t>
            </a:r>
            <a:r>
              <a:rPr lang="en-US" dirty="0"/>
              <a:t>Unleavened </a:t>
            </a:r>
            <a:r>
              <a:rPr lang="en-US" dirty="0" smtClean="0"/>
              <a:t>Bread     </a:t>
            </a:r>
            <a:r>
              <a:rPr lang="en-US" dirty="0" smtClean="0">
                <a:solidFill>
                  <a:srgbClr val="FFFF00"/>
                </a:solidFill>
              </a:rPr>
              <a:t>12:14-20</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solidFill>
                <a:srgbClr val="FFFF00"/>
              </a:solidFill>
            </a:endParaRPr>
          </a:p>
        </p:txBody>
      </p:sp>
    </p:spTree>
    <p:extLst>
      <p:ext uri="{BB962C8B-B14F-4D97-AF65-F5344CB8AC3E}">
        <p14:creationId xmlns:p14="http://schemas.microsoft.com/office/powerpoint/2010/main" val="37657074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FFFF00"/>
              </a:buClr>
            </a:pPr>
            <a:r>
              <a:rPr lang="en-US" dirty="0" smtClean="0">
                <a:solidFill>
                  <a:srgbClr val="FFFF00"/>
                </a:solidFill>
              </a:rPr>
              <a:t>III. </a:t>
            </a:r>
            <a:r>
              <a:rPr lang="en-US" dirty="0"/>
              <a:t>Unleavened </a:t>
            </a:r>
            <a:r>
              <a:rPr lang="en-US" dirty="0" smtClean="0"/>
              <a:t>Bread     </a:t>
            </a:r>
            <a:r>
              <a:rPr lang="en-US" dirty="0" smtClean="0">
                <a:solidFill>
                  <a:srgbClr val="FFFF00"/>
                </a:solidFill>
              </a:rPr>
              <a:t>12:14-20</a:t>
            </a:r>
            <a:endParaRPr lang="en-US"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21625" y="1764790"/>
            <a:ext cx="3575712" cy="4994011"/>
          </a:xfrm>
        </p:spPr>
      </p:pic>
    </p:spTree>
    <p:extLst>
      <p:ext uri="{BB962C8B-B14F-4D97-AF65-F5344CB8AC3E}">
        <p14:creationId xmlns:p14="http://schemas.microsoft.com/office/powerpoint/2010/main" val="2112069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FFFF00"/>
              </a:buClr>
            </a:pPr>
            <a:r>
              <a:rPr lang="en-US" dirty="0" smtClean="0">
                <a:solidFill>
                  <a:srgbClr val="FFFF00"/>
                </a:solidFill>
              </a:rPr>
              <a:t>III. </a:t>
            </a:r>
            <a:r>
              <a:rPr lang="en-US" dirty="0"/>
              <a:t>Unleavened </a:t>
            </a:r>
            <a:r>
              <a:rPr lang="en-US" dirty="0" smtClean="0"/>
              <a:t>Bread     </a:t>
            </a:r>
            <a:r>
              <a:rPr lang="en-US" dirty="0" smtClean="0">
                <a:solidFill>
                  <a:srgbClr val="FFFF00"/>
                </a:solidFill>
              </a:rPr>
              <a:t>12:14-20</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Leaven in the Bible is often associated with various kinds of sin, corruption or insincerity.  </a:t>
            </a:r>
          </a:p>
          <a:p>
            <a:r>
              <a:rPr lang="en-US" sz="3200" dirty="0" smtClean="0"/>
              <a:t>In Luke </a:t>
            </a:r>
            <a:r>
              <a:rPr lang="en-US" sz="3200" dirty="0" smtClean="0">
                <a:solidFill>
                  <a:srgbClr val="FFFF00"/>
                </a:solidFill>
              </a:rPr>
              <a:t>12:1</a:t>
            </a:r>
            <a:r>
              <a:rPr lang="en-US" sz="3200" dirty="0" smtClean="0"/>
              <a:t>, Jesus warned </a:t>
            </a:r>
            <a:r>
              <a:rPr lang="en-US" sz="3200" dirty="0"/>
              <a:t>his disciples of </a:t>
            </a:r>
            <a:r>
              <a:rPr lang="en-US" sz="3200" dirty="0" smtClean="0">
                <a:solidFill>
                  <a:srgbClr val="00B0F0"/>
                </a:solidFill>
              </a:rPr>
              <a:t>“the </a:t>
            </a:r>
            <a:r>
              <a:rPr lang="en-US" sz="3200" dirty="0">
                <a:solidFill>
                  <a:srgbClr val="00B0F0"/>
                </a:solidFill>
              </a:rPr>
              <a:t>leaven of the Pharisees, which is </a:t>
            </a:r>
            <a:r>
              <a:rPr lang="en-US" sz="3200" dirty="0" smtClean="0">
                <a:solidFill>
                  <a:srgbClr val="00B0F0"/>
                </a:solidFill>
              </a:rPr>
              <a:t>hypocrisy.”</a:t>
            </a:r>
          </a:p>
          <a:p>
            <a:r>
              <a:rPr lang="en-US" sz="3200" dirty="0" smtClean="0"/>
              <a:t>Hear what Paul says in </a:t>
            </a:r>
            <a:r>
              <a:rPr lang="en-US" sz="3200" dirty="0" smtClean="0">
                <a:solidFill>
                  <a:srgbClr val="FFFF00"/>
                </a:solidFill>
              </a:rPr>
              <a:t>1 Corinthians 5:7-8.</a:t>
            </a:r>
            <a:endParaRPr lang="en-US" sz="3200" dirty="0">
              <a:solidFill>
                <a:srgbClr val="FFFF00"/>
              </a:solidFill>
            </a:endParaRPr>
          </a:p>
        </p:txBody>
      </p:sp>
    </p:spTree>
    <p:extLst>
      <p:ext uri="{BB962C8B-B14F-4D97-AF65-F5344CB8AC3E}">
        <p14:creationId xmlns:p14="http://schemas.microsoft.com/office/powerpoint/2010/main" val="7514752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IV. </a:t>
            </a:r>
            <a:r>
              <a:rPr lang="en-US" dirty="0"/>
              <a:t>Moses Instructs the </a:t>
            </a:r>
            <a:r>
              <a:rPr lang="en-US" dirty="0" smtClean="0"/>
              <a:t>People     </a:t>
            </a:r>
            <a:r>
              <a:rPr lang="en-US" dirty="0" smtClean="0">
                <a:solidFill>
                  <a:srgbClr val="FFFF00"/>
                </a:solidFill>
              </a:rPr>
              <a:t>12:21-28</a:t>
            </a:r>
            <a:endParaRPr lang="en-US"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011040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IV. </a:t>
            </a:r>
            <a:r>
              <a:rPr lang="en-US" dirty="0"/>
              <a:t>Moses Instructs the </a:t>
            </a:r>
            <a:r>
              <a:rPr lang="en-US" dirty="0" smtClean="0"/>
              <a:t>People     </a:t>
            </a:r>
            <a:r>
              <a:rPr lang="en-US" dirty="0" smtClean="0">
                <a:solidFill>
                  <a:srgbClr val="FFFF00"/>
                </a:solidFill>
              </a:rPr>
              <a:t>12:21-28</a:t>
            </a:r>
            <a:endParaRPr lang="en-US" b="1" dirty="0"/>
          </a:p>
        </p:txBody>
      </p:sp>
      <p:sp>
        <p:nvSpPr>
          <p:cNvPr id="3" name="Content Placeholder 2"/>
          <p:cNvSpPr>
            <a:spLocks noGrp="1"/>
          </p:cNvSpPr>
          <p:nvPr>
            <p:ph idx="1"/>
          </p:nvPr>
        </p:nvSpPr>
        <p:spPr/>
        <p:txBody>
          <a:bodyPr>
            <a:normAutofit/>
          </a:bodyPr>
          <a:lstStyle/>
          <a:p>
            <a:r>
              <a:rPr lang="en-US" sz="3200" dirty="0" smtClean="0">
                <a:solidFill>
                  <a:srgbClr val="FFFF00"/>
                </a:solidFill>
              </a:rPr>
              <a:t>12:28</a:t>
            </a:r>
            <a:r>
              <a:rPr lang="en-US" sz="3200" dirty="0" smtClean="0"/>
              <a:t>     The people obeyed.</a:t>
            </a:r>
          </a:p>
          <a:p>
            <a:r>
              <a:rPr lang="en-US" sz="3200" dirty="0"/>
              <a:t>Faith </a:t>
            </a:r>
            <a:r>
              <a:rPr lang="en-US" sz="3200" dirty="0" smtClean="0"/>
              <a:t>needs to express itself in obedient action.  </a:t>
            </a:r>
          </a:p>
          <a:p>
            <a:r>
              <a:rPr lang="en-US" sz="3200" dirty="0" smtClean="0"/>
              <a:t>In </a:t>
            </a:r>
            <a:r>
              <a:rPr lang="en-US" sz="3200" dirty="0"/>
              <a:t>this case the </a:t>
            </a:r>
            <a:r>
              <a:rPr lang="en-US" sz="3200" dirty="0" smtClean="0"/>
              <a:t>people had to sacrifice the lamb and apply the blood to their doorways.</a:t>
            </a:r>
          </a:p>
          <a:p>
            <a:r>
              <a:rPr lang="en-US" sz="3200" dirty="0" smtClean="0">
                <a:solidFill>
                  <a:srgbClr val="00CC00"/>
                </a:solidFill>
              </a:rPr>
              <a:t>Fun Fact:  </a:t>
            </a:r>
          </a:p>
          <a:p>
            <a:r>
              <a:rPr lang="en-US" sz="3200" dirty="0" smtClean="0"/>
              <a:t>In doing so they were outlining the shape of a cross.</a:t>
            </a:r>
            <a:endParaRPr lang="en-US" sz="3200" dirty="0"/>
          </a:p>
          <a:p>
            <a:endParaRPr lang="en-US" sz="3200" dirty="0"/>
          </a:p>
        </p:txBody>
      </p:sp>
    </p:spTree>
    <p:extLst>
      <p:ext uri="{BB962C8B-B14F-4D97-AF65-F5344CB8AC3E}">
        <p14:creationId xmlns:p14="http://schemas.microsoft.com/office/powerpoint/2010/main" val="14585050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IV. </a:t>
            </a:r>
            <a:r>
              <a:rPr lang="en-US" dirty="0"/>
              <a:t>Moses Instructs the People     </a:t>
            </a:r>
            <a:r>
              <a:rPr lang="en-US" dirty="0">
                <a:solidFill>
                  <a:srgbClr val="FFFF00"/>
                </a:solidFill>
              </a:rPr>
              <a:t>12:21-28</a:t>
            </a:r>
            <a:endParaRPr lang="en-US" dirty="0"/>
          </a:p>
        </p:txBody>
      </p:sp>
      <p:sp>
        <p:nvSpPr>
          <p:cNvPr id="3" name="Content Placeholder 2"/>
          <p:cNvSpPr>
            <a:spLocks noGrp="1"/>
          </p:cNvSpPr>
          <p:nvPr>
            <p:ph idx="1"/>
          </p:nvPr>
        </p:nvSpPr>
        <p:spPr>
          <a:ln w="76200">
            <a:noFill/>
          </a:ln>
        </p:spPr>
        <p:txBody>
          <a:bodyPr/>
          <a:lstStyle/>
          <a:p>
            <a:endParaRPr lang="en-US" dirty="0"/>
          </a:p>
        </p:txBody>
      </p:sp>
      <p:sp>
        <p:nvSpPr>
          <p:cNvPr id="4" name="Rectangle 3"/>
          <p:cNvSpPr/>
          <p:nvPr/>
        </p:nvSpPr>
        <p:spPr>
          <a:xfrm>
            <a:off x="4135272" y="2169994"/>
            <a:ext cx="3944203" cy="6960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312693" y="2866030"/>
            <a:ext cx="805217" cy="327546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191801" y="2866030"/>
            <a:ext cx="696036" cy="331093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64822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IV. </a:t>
            </a:r>
            <a:r>
              <a:rPr lang="en-US" dirty="0"/>
              <a:t>Moses Instructs the People     </a:t>
            </a:r>
            <a:r>
              <a:rPr lang="en-US" dirty="0">
                <a:solidFill>
                  <a:srgbClr val="FFFF00"/>
                </a:solidFill>
              </a:rPr>
              <a:t>12:21-28</a:t>
            </a:r>
            <a:endParaRPr lang="en-US" dirty="0"/>
          </a:p>
        </p:txBody>
      </p:sp>
      <p:sp>
        <p:nvSpPr>
          <p:cNvPr id="3" name="Content Placeholder 2"/>
          <p:cNvSpPr>
            <a:spLocks noGrp="1"/>
          </p:cNvSpPr>
          <p:nvPr>
            <p:ph idx="1"/>
          </p:nvPr>
        </p:nvSpPr>
        <p:spPr>
          <a:ln w="76200">
            <a:noFill/>
          </a:ln>
        </p:spPr>
        <p:txBody>
          <a:bodyPr/>
          <a:lstStyle/>
          <a:p>
            <a:endParaRPr lang="en-US" dirty="0"/>
          </a:p>
        </p:txBody>
      </p:sp>
      <p:sp>
        <p:nvSpPr>
          <p:cNvPr id="4" name="Rectangle 3"/>
          <p:cNvSpPr/>
          <p:nvPr/>
        </p:nvSpPr>
        <p:spPr>
          <a:xfrm>
            <a:off x="4135272" y="2169994"/>
            <a:ext cx="3944203" cy="6960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312693" y="2866030"/>
            <a:ext cx="805217" cy="327546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191801" y="2866030"/>
            <a:ext cx="696036" cy="331093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5527343" y="2223416"/>
            <a:ext cx="1050878" cy="552384"/>
          </a:xfrm>
          <a:custGeom>
            <a:avLst/>
            <a:gdLst>
              <a:gd name="connsiteX0" fmla="*/ 0 w 1050878"/>
              <a:gd name="connsiteY0" fmla="*/ 205885 h 552384"/>
              <a:gd name="connsiteX1" fmla="*/ 0 w 1050878"/>
              <a:gd name="connsiteY1" fmla="*/ 205885 h 552384"/>
              <a:gd name="connsiteX2" fmla="*/ 95535 w 1050878"/>
              <a:gd name="connsiteY2" fmla="*/ 328715 h 552384"/>
              <a:gd name="connsiteX3" fmla="*/ 136478 w 1050878"/>
              <a:gd name="connsiteY3" fmla="*/ 315068 h 552384"/>
              <a:gd name="connsiteX4" fmla="*/ 122830 w 1050878"/>
              <a:gd name="connsiteY4" fmla="*/ 396954 h 552384"/>
              <a:gd name="connsiteX5" fmla="*/ 177421 w 1050878"/>
              <a:gd name="connsiteY5" fmla="*/ 410602 h 552384"/>
              <a:gd name="connsiteX6" fmla="*/ 218364 w 1050878"/>
              <a:gd name="connsiteY6" fmla="*/ 424250 h 552384"/>
              <a:gd name="connsiteX7" fmla="*/ 286603 w 1050878"/>
              <a:gd name="connsiteY7" fmla="*/ 519784 h 552384"/>
              <a:gd name="connsiteX8" fmla="*/ 423081 w 1050878"/>
              <a:gd name="connsiteY8" fmla="*/ 533432 h 552384"/>
              <a:gd name="connsiteX9" fmla="*/ 655093 w 1050878"/>
              <a:gd name="connsiteY9" fmla="*/ 519784 h 552384"/>
              <a:gd name="connsiteX10" fmla="*/ 709684 w 1050878"/>
              <a:gd name="connsiteY10" fmla="*/ 506136 h 552384"/>
              <a:gd name="connsiteX11" fmla="*/ 1037230 w 1050878"/>
              <a:gd name="connsiteY11" fmla="*/ 492488 h 552384"/>
              <a:gd name="connsiteX12" fmla="*/ 1050878 w 1050878"/>
              <a:gd name="connsiteY12" fmla="*/ 451545 h 552384"/>
              <a:gd name="connsiteX13" fmla="*/ 1023582 w 1050878"/>
              <a:gd name="connsiteY13" fmla="*/ 342363 h 552384"/>
              <a:gd name="connsiteX14" fmla="*/ 873457 w 1050878"/>
              <a:gd name="connsiteY14" fmla="*/ 342363 h 552384"/>
              <a:gd name="connsiteX15" fmla="*/ 846161 w 1050878"/>
              <a:gd name="connsiteY15" fmla="*/ 301420 h 552384"/>
              <a:gd name="connsiteX16" fmla="*/ 764275 w 1050878"/>
              <a:gd name="connsiteY16" fmla="*/ 274124 h 552384"/>
              <a:gd name="connsiteX17" fmla="*/ 723332 w 1050878"/>
              <a:gd name="connsiteY17" fmla="*/ 260477 h 552384"/>
              <a:gd name="connsiteX18" fmla="*/ 709684 w 1050878"/>
              <a:gd name="connsiteY18" fmla="*/ 192238 h 552384"/>
              <a:gd name="connsiteX19" fmla="*/ 668741 w 1050878"/>
              <a:gd name="connsiteY19" fmla="*/ 246829 h 552384"/>
              <a:gd name="connsiteX20" fmla="*/ 573206 w 1050878"/>
              <a:gd name="connsiteY20" fmla="*/ 274124 h 552384"/>
              <a:gd name="connsiteX21" fmla="*/ 545911 w 1050878"/>
              <a:gd name="connsiteY21" fmla="*/ 233181 h 552384"/>
              <a:gd name="connsiteX22" fmla="*/ 504967 w 1050878"/>
              <a:gd name="connsiteY22" fmla="*/ 219533 h 552384"/>
              <a:gd name="connsiteX23" fmla="*/ 286603 w 1050878"/>
              <a:gd name="connsiteY23" fmla="*/ 164942 h 552384"/>
              <a:gd name="connsiteX24" fmla="*/ 259308 w 1050878"/>
              <a:gd name="connsiteY24" fmla="*/ 42112 h 552384"/>
              <a:gd name="connsiteX25" fmla="*/ 232012 w 1050878"/>
              <a:gd name="connsiteY25" fmla="*/ 1169 h 552384"/>
              <a:gd name="connsiteX26" fmla="*/ 191069 w 1050878"/>
              <a:gd name="connsiteY26" fmla="*/ 14817 h 552384"/>
              <a:gd name="connsiteX27" fmla="*/ 163773 w 1050878"/>
              <a:gd name="connsiteY27" fmla="*/ 55760 h 552384"/>
              <a:gd name="connsiteX28" fmla="*/ 81887 w 1050878"/>
              <a:gd name="connsiteY28" fmla="*/ 110351 h 552384"/>
              <a:gd name="connsiteX29" fmla="*/ 68239 w 1050878"/>
              <a:gd name="connsiteY29" fmla="*/ 151294 h 552384"/>
              <a:gd name="connsiteX30" fmla="*/ 54591 w 1050878"/>
              <a:gd name="connsiteY30" fmla="*/ 233181 h 552384"/>
              <a:gd name="connsiteX31" fmla="*/ 0 w 1050878"/>
              <a:gd name="connsiteY31" fmla="*/ 205885 h 55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50878" h="552384">
                <a:moveTo>
                  <a:pt x="0" y="205885"/>
                </a:moveTo>
                <a:lnTo>
                  <a:pt x="0" y="205885"/>
                </a:lnTo>
                <a:cubicBezTo>
                  <a:pt x="29599" y="284816"/>
                  <a:pt x="11888" y="328715"/>
                  <a:pt x="95535" y="328715"/>
                </a:cubicBezTo>
                <a:cubicBezTo>
                  <a:pt x="109921" y="328715"/>
                  <a:pt x="122830" y="319617"/>
                  <a:pt x="136478" y="315068"/>
                </a:cubicBezTo>
                <a:cubicBezTo>
                  <a:pt x="131929" y="342363"/>
                  <a:pt x="111930" y="371520"/>
                  <a:pt x="122830" y="396954"/>
                </a:cubicBezTo>
                <a:cubicBezTo>
                  <a:pt x="130219" y="414194"/>
                  <a:pt x="159386" y="405449"/>
                  <a:pt x="177421" y="410602"/>
                </a:cubicBezTo>
                <a:cubicBezTo>
                  <a:pt x="191253" y="414554"/>
                  <a:pt x="204716" y="419701"/>
                  <a:pt x="218364" y="424250"/>
                </a:cubicBezTo>
                <a:cubicBezTo>
                  <a:pt x="241602" y="493963"/>
                  <a:pt x="222668" y="509948"/>
                  <a:pt x="286603" y="519784"/>
                </a:cubicBezTo>
                <a:cubicBezTo>
                  <a:pt x="331791" y="526736"/>
                  <a:pt x="377588" y="528883"/>
                  <a:pt x="423081" y="533432"/>
                </a:cubicBezTo>
                <a:cubicBezTo>
                  <a:pt x="522873" y="566697"/>
                  <a:pt x="459559" y="552373"/>
                  <a:pt x="655093" y="519784"/>
                </a:cubicBezTo>
                <a:cubicBezTo>
                  <a:pt x="673595" y="516700"/>
                  <a:pt x="690975" y="507472"/>
                  <a:pt x="709684" y="506136"/>
                </a:cubicBezTo>
                <a:cubicBezTo>
                  <a:pt x="818683" y="498350"/>
                  <a:pt x="928048" y="497037"/>
                  <a:pt x="1037230" y="492488"/>
                </a:cubicBezTo>
                <a:cubicBezTo>
                  <a:pt x="1041779" y="478840"/>
                  <a:pt x="1050878" y="465931"/>
                  <a:pt x="1050878" y="451545"/>
                </a:cubicBezTo>
                <a:cubicBezTo>
                  <a:pt x="1050878" y="418606"/>
                  <a:pt x="1034352" y="374672"/>
                  <a:pt x="1023582" y="342363"/>
                </a:cubicBezTo>
                <a:cubicBezTo>
                  <a:pt x="976067" y="350282"/>
                  <a:pt x="920837" y="369437"/>
                  <a:pt x="873457" y="342363"/>
                </a:cubicBezTo>
                <a:cubicBezTo>
                  <a:pt x="859216" y="334225"/>
                  <a:pt x="860070" y="310113"/>
                  <a:pt x="846161" y="301420"/>
                </a:cubicBezTo>
                <a:cubicBezTo>
                  <a:pt x="821763" y="286171"/>
                  <a:pt x="791570" y="283222"/>
                  <a:pt x="764275" y="274124"/>
                </a:cubicBezTo>
                <a:lnTo>
                  <a:pt x="723332" y="260477"/>
                </a:lnTo>
                <a:cubicBezTo>
                  <a:pt x="718783" y="237731"/>
                  <a:pt x="732188" y="197864"/>
                  <a:pt x="709684" y="192238"/>
                </a:cubicBezTo>
                <a:cubicBezTo>
                  <a:pt x="687617" y="186721"/>
                  <a:pt x="686215" y="232267"/>
                  <a:pt x="668741" y="246829"/>
                </a:cubicBezTo>
                <a:cubicBezTo>
                  <a:pt x="660349" y="253823"/>
                  <a:pt x="576112" y="273398"/>
                  <a:pt x="573206" y="274124"/>
                </a:cubicBezTo>
                <a:cubicBezTo>
                  <a:pt x="564108" y="260476"/>
                  <a:pt x="558719" y="243427"/>
                  <a:pt x="545911" y="233181"/>
                </a:cubicBezTo>
                <a:cubicBezTo>
                  <a:pt x="534677" y="224194"/>
                  <a:pt x="518880" y="223194"/>
                  <a:pt x="504967" y="219533"/>
                </a:cubicBezTo>
                <a:cubicBezTo>
                  <a:pt x="432409" y="200439"/>
                  <a:pt x="359391" y="183139"/>
                  <a:pt x="286603" y="164942"/>
                </a:cubicBezTo>
                <a:cubicBezTo>
                  <a:pt x="277505" y="123999"/>
                  <a:pt x="272571" y="81902"/>
                  <a:pt x="259308" y="42112"/>
                </a:cubicBezTo>
                <a:cubicBezTo>
                  <a:pt x="254121" y="26551"/>
                  <a:pt x="247241" y="7261"/>
                  <a:pt x="232012" y="1169"/>
                </a:cubicBezTo>
                <a:cubicBezTo>
                  <a:pt x="218655" y="-4174"/>
                  <a:pt x="204717" y="10268"/>
                  <a:pt x="191069" y="14817"/>
                </a:cubicBezTo>
                <a:cubicBezTo>
                  <a:pt x="181970" y="28465"/>
                  <a:pt x="176117" y="44959"/>
                  <a:pt x="163773" y="55760"/>
                </a:cubicBezTo>
                <a:cubicBezTo>
                  <a:pt x="139085" y="77362"/>
                  <a:pt x="81887" y="110351"/>
                  <a:pt x="81887" y="110351"/>
                </a:cubicBezTo>
                <a:cubicBezTo>
                  <a:pt x="77338" y="123999"/>
                  <a:pt x="71360" y="137251"/>
                  <a:pt x="68239" y="151294"/>
                </a:cubicBezTo>
                <a:cubicBezTo>
                  <a:pt x="62236" y="178307"/>
                  <a:pt x="66966" y="208430"/>
                  <a:pt x="54591" y="233181"/>
                </a:cubicBezTo>
                <a:cubicBezTo>
                  <a:pt x="50522" y="241319"/>
                  <a:pt x="9099" y="210434"/>
                  <a:pt x="0" y="205885"/>
                </a:cubicBez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48365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IV. </a:t>
            </a:r>
            <a:r>
              <a:rPr lang="en-US" dirty="0"/>
              <a:t>Moses Instructs the People     </a:t>
            </a:r>
            <a:r>
              <a:rPr lang="en-US" dirty="0">
                <a:solidFill>
                  <a:srgbClr val="FFFF00"/>
                </a:solidFill>
              </a:rPr>
              <a:t>12:21-28</a:t>
            </a:r>
            <a:endParaRPr lang="en-US" dirty="0"/>
          </a:p>
        </p:txBody>
      </p:sp>
      <p:sp>
        <p:nvSpPr>
          <p:cNvPr id="3" name="Content Placeholder 2"/>
          <p:cNvSpPr>
            <a:spLocks noGrp="1"/>
          </p:cNvSpPr>
          <p:nvPr>
            <p:ph idx="1"/>
          </p:nvPr>
        </p:nvSpPr>
        <p:spPr>
          <a:ln w="76200">
            <a:noFill/>
          </a:ln>
        </p:spPr>
        <p:txBody>
          <a:bodyPr/>
          <a:lstStyle/>
          <a:p>
            <a:endParaRPr lang="en-US" dirty="0"/>
          </a:p>
        </p:txBody>
      </p:sp>
      <p:sp>
        <p:nvSpPr>
          <p:cNvPr id="4" name="Rectangle 3"/>
          <p:cNvSpPr/>
          <p:nvPr/>
        </p:nvSpPr>
        <p:spPr>
          <a:xfrm>
            <a:off x="4135272" y="2169994"/>
            <a:ext cx="3944203" cy="6960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312693" y="2866030"/>
            <a:ext cx="805217" cy="327546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191801" y="2866030"/>
            <a:ext cx="696036" cy="331093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5527343" y="2223416"/>
            <a:ext cx="1050878" cy="552384"/>
          </a:xfrm>
          <a:custGeom>
            <a:avLst/>
            <a:gdLst>
              <a:gd name="connsiteX0" fmla="*/ 0 w 1050878"/>
              <a:gd name="connsiteY0" fmla="*/ 205885 h 552384"/>
              <a:gd name="connsiteX1" fmla="*/ 0 w 1050878"/>
              <a:gd name="connsiteY1" fmla="*/ 205885 h 552384"/>
              <a:gd name="connsiteX2" fmla="*/ 95535 w 1050878"/>
              <a:gd name="connsiteY2" fmla="*/ 328715 h 552384"/>
              <a:gd name="connsiteX3" fmla="*/ 136478 w 1050878"/>
              <a:gd name="connsiteY3" fmla="*/ 315068 h 552384"/>
              <a:gd name="connsiteX4" fmla="*/ 122830 w 1050878"/>
              <a:gd name="connsiteY4" fmla="*/ 396954 h 552384"/>
              <a:gd name="connsiteX5" fmla="*/ 177421 w 1050878"/>
              <a:gd name="connsiteY5" fmla="*/ 410602 h 552384"/>
              <a:gd name="connsiteX6" fmla="*/ 218364 w 1050878"/>
              <a:gd name="connsiteY6" fmla="*/ 424250 h 552384"/>
              <a:gd name="connsiteX7" fmla="*/ 286603 w 1050878"/>
              <a:gd name="connsiteY7" fmla="*/ 519784 h 552384"/>
              <a:gd name="connsiteX8" fmla="*/ 423081 w 1050878"/>
              <a:gd name="connsiteY8" fmla="*/ 533432 h 552384"/>
              <a:gd name="connsiteX9" fmla="*/ 655093 w 1050878"/>
              <a:gd name="connsiteY9" fmla="*/ 519784 h 552384"/>
              <a:gd name="connsiteX10" fmla="*/ 709684 w 1050878"/>
              <a:gd name="connsiteY10" fmla="*/ 506136 h 552384"/>
              <a:gd name="connsiteX11" fmla="*/ 1037230 w 1050878"/>
              <a:gd name="connsiteY11" fmla="*/ 492488 h 552384"/>
              <a:gd name="connsiteX12" fmla="*/ 1050878 w 1050878"/>
              <a:gd name="connsiteY12" fmla="*/ 451545 h 552384"/>
              <a:gd name="connsiteX13" fmla="*/ 1023582 w 1050878"/>
              <a:gd name="connsiteY13" fmla="*/ 342363 h 552384"/>
              <a:gd name="connsiteX14" fmla="*/ 873457 w 1050878"/>
              <a:gd name="connsiteY14" fmla="*/ 342363 h 552384"/>
              <a:gd name="connsiteX15" fmla="*/ 846161 w 1050878"/>
              <a:gd name="connsiteY15" fmla="*/ 301420 h 552384"/>
              <a:gd name="connsiteX16" fmla="*/ 764275 w 1050878"/>
              <a:gd name="connsiteY16" fmla="*/ 274124 h 552384"/>
              <a:gd name="connsiteX17" fmla="*/ 723332 w 1050878"/>
              <a:gd name="connsiteY17" fmla="*/ 260477 h 552384"/>
              <a:gd name="connsiteX18" fmla="*/ 709684 w 1050878"/>
              <a:gd name="connsiteY18" fmla="*/ 192238 h 552384"/>
              <a:gd name="connsiteX19" fmla="*/ 668741 w 1050878"/>
              <a:gd name="connsiteY19" fmla="*/ 246829 h 552384"/>
              <a:gd name="connsiteX20" fmla="*/ 573206 w 1050878"/>
              <a:gd name="connsiteY20" fmla="*/ 274124 h 552384"/>
              <a:gd name="connsiteX21" fmla="*/ 545911 w 1050878"/>
              <a:gd name="connsiteY21" fmla="*/ 233181 h 552384"/>
              <a:gd name="connsiteX22" fmla="*/ 504967 w 1050878"/>
              <a:gd name="connsiteY22" fmla="*/ 219533 h 552384"/>
              <a:gd name="connsiteX23" fmla="*/ 286603 w 1050878"/>
              <a:gd name="connsiteY23" fmla="*/ 164942 h 552384"/>
              <a:gd name="connsiteX24" fmla="*/ 259308 w 1050878"/>
              <a:gd name="connsiteY24" fmla="*/ 42112 h 552384"/>
              <a:gd name="connsiteX25" fmla="*/ 232012 w 1050878"/>
              <a:gd name="connsiteY25" fmla="*/ 1169 h 552384"/>
              <a:gd name="connsiteX26" fmla="*/ 191069 w 1050878"/>
              <a:gd name="connsiteY26" fmla="*/ 14817 h 552384"/>
              <a:gd name="connsiteX27" fmla="*/ 163773 w 1050878"/>
              <a:gd name="connsiteY27" fmla="*/ 55760 h 552384"/>
              <a:gd name="connsiteX28" fmla="*/ 81887 w 1050878"/>
              <a:gd name="connsiteY28" fmla="*/ 110351 h 552384"/>
              <a:gd name="connsiteX29" fmla="*/ 68239 w 1050878"/>
              <a:gd name="connsiteY29" fmla="*/ 151294 h 552384"/>
              <a:gd name="connsiteX30" fmla="*/ 54591 w 1050878"/>
              <a:gd name="connsiteY30" fmla="*/ 233181 h 552384"/>
              <a:gd name="connsiteX31" fmla="*/ 0 w 1050878"/>
              <a:gd name="connsiteY31" fmla="*/ 205885 h 55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50878" h="552384">
                <a:moveTo>
                  <a:pt x="0" y="205885"/>
                </a:moveTo>
                <a:lnTo>
                  <a:pt x="0" y="205885"/>
                </a:lnTo>
                <a:cubicBezTo>
                  <a:pt x="29599" y="284816"/>
                  <a:pt x="11888" y="328715"/>
                  <a:pt x="95535" y="328715"/>
                </a:cubicBezTo>
                <a:cubicBezTo>
                  <a:pt x="109921" y="328715"/>
                  <a:pt x="122830" y="319617"/>
                  <a:pt x="136478" y="315068"/>
                </a:cubicBezTo>
                <a:cubicBezTo>
                  <a:pt x="131929" y="342363"/>
                  <a:pt x="111930" y="371520"/>
                  <a:pt x="122830" y="396954"/>
                </a:cubicBezTo>
                <a:cubicBezTo>
                  <a:pt x="130219" y="414194"/>
                  <a:pt x="159386" y="405449"/>
                  <a:pt x="177421" y="410602"/>
                </a:cubicBezTo>
                <a:cubicBezTo>
                  <a:pt x="191253" y="414554"/>
                  <a:pt x="204716" y="419701"/>
                  <a:pt x="218364" y="424250"/>
                </a:cubicBezTo>
                <a:cubicBezTo>
                  <a:pt x="241602" y="493963"/>
                  <a:pt x="222668" y="509948"/>
                  <a:pt x="286603" y="519784"/>
                </a:cubicBezTo>
                <a:cubicBezTo>
                  <a:pt x="331791" y="526736"/>
                  <a:pt x="377588" y="528883"/>
                  <a:pt x="423081" y="533432"/>
                </a:cubicBezTo>
                <a:cubicBezTo>
                  <a:pt x="522873" y="566697"/>
                  <a:pt x="459559" y="552373"/>
                  <a:pt x="655093" y="519784"/>
                </a:cubicBezTo>
                <a:cubicBezTo>
                  <a:pt x="673595" y="516700"/>
                  <a:pt x="690975" y="507472"/>
                  <a:pt x="709684" y="506136"/>
                </a:cubicBezTo>
                <a:cubicBezTo>
                  <a:pt x="818683" y="498350"/>
                  <a:pt x="928048" y="497037"/>
                  <a:pt x="1037230" y="492488"/>
                </a:cubicBezTo>
                <a:cubicBezTo>
                  <a:pt x="1041779" y="478840"/>
                  <a:pt x="1050878" y="465931"/>
                  <a:pt x="1050878" y="451545"/>
                </a:cubicBezTo>
                <a:cubicBezTo>
                  <a:pt x="1050878" y="418606"/>
                  <a:pt x="1034352" y="374672"/>
                  <a:pt x="1023582" y="342363"/>
                </a:cubicBezTo>
                <a:cubicBezTo>
                  <a:pt x="976067" y="350282"/>
                  <a:pt x="920837" y="369437"/>
                  <a:pt x="873457" y="342363"/>
                </a:cubicBezTo>
                <a:cubicBezTo>
                  <a:pt x="859216" y="334225"/>
                  <a:pt x="860070" y="310113"/>
                  <a:pt x="846161" y="301420"/>
                </a:cubicBezTo>
                <a:cubicBezTo>
                  <a:pt x="821763" y="286171"/>
                  <a:pt x="791570" y="283222"/>
                  <a:pt x="764275" y="274124"/>
                </a:cubicBezTo>
                <a:lnTo>
                  <a:pt x="723332" y="260477"/>
                </a:lnTo>
                <a:cubicBezTo>
                  <a:pt x="718783" y="237731"/>
                  <a:pt x="732188" y="197864"/>
                  <a:pt x="709684" y="192238"/>
                </a:cubicBezTo>
                <a:cubicBezTo>
                  <a:pt x="687617" y="186721"/>
                  <a:pt x="686215" y="232267"/>
                  <a:pt x="668741" y="246829"/>
                </a:cubicBezTo>
                <a:cubicBezTo>
                  <a:pt x="660349" y="253823"/>
                  <a:pt x="576112" y="273398"/>
                  <a:pt x="573206" y="274124"/>
                </a:cubicBezTo>
                <a:cubicBezTo>
                  <a:pt x="564108" y="260476"/>
                  <a:pt x="558719" y="243427"/>
                  <a:pt x="545911" y="233181"/>
                </a:cubicBezTo>
                <a:cubicBezTo>
                  <a:pt x="534677" y="224194"/>
                  <a:pt x="518880" y="223194"/>
                  <a:pt x="504967" y="219533"/>
                </a:cubicBezTo>
                <a:cubicBezTo>
                  <a:pt x="432409" y="200439"/>
                  <a:pt x="359391" y="183139"/>
                  <a:pt x="286603" y="164942"/>
                </a:cubicBezTo>
                <a:cubicBezTo>
                  <a:pt x="277505" y="123999"/>
                  <a:pt x="272571" y="81902"/>
                  <a:pt x="259308" y="42112"/>
                </a:cubicBezTo>
                <a:cubicBezTo>
                  <a:pt x="254121" y="26551"/>
                  <a:pt x="247241" y="7261"/>
                  <a:pt x="232012" y="1169"/>
                </a:cubicBezTo>
                <a:cubicBezTo>
                  <a:pt x="218655" y="-4174"/>
                  <a:pt x="204717" y="10268"/>
                  <a:pt x="191069" y="14817"/>
                </a:cubicBezTo>
                <a:cubicBezTo>
                  <a:pt x="181970" y="28465"/>
                  <a:pt x="176117" y="44959"/>
                  <a:pt x="163773" y="55760"/>
                </a:cubicBezTo>
                <a:cubicBezTo>
                  <a:pt x="139085" y="77362"/>
                  <a:pt x="81887" y="110351"/>
                  <a:pt x="81887" y="110351"/>
                </a:cubicBezTo>
                <a:cubicBezTo>
                  <a:pt x="77338" y="123999"/>
                  <a:pt x="71360" y="137251"/>
                  <a:pt x="68239" y="151294"/>
                </a:cubicBezTo>
                <a:cubicBezTo>
                  <a:pt x="62236" y="178307"/>
                  <a:pt x="66966" y="208430"/>
                  <a:pt x="54591" y="233181"/>
                </a:cubicBezTo>
                <a:cubicBezTo>
                  <a:pt x="50522" y="241319"/>
                  <a:pt x="9099" y="210434"/>
                  <a:pt x="0" y="205885"/>
                </a:cubicBez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4462818" y="3548418"/>
            <a:ext cx="491319" cy="1132764"/>
          </a:xfrm>
          <a:custGeom>
            <a:avLst/>
            <a:gdLst>
              <a:gd name="connsiteX0" fmla="*/ 0 w 491319"/>
              <a:gd name="connsiteY0" fmla="*/ 163773 h 1132764"/>
              <a:gd name="connsiteX1" fmla="*/ 0 w 491319"/>
              <a:gd name="connsiteY1" fmla="*/ 163773 h 1132764"/>
              <a:gd name="connsiteX2" fmla="*/ 95534 w 491319"/>
              <a:gd name="connsiteY2" fmla="*/ 95534 h 1132764"/>
              <a:gd name="connsiteX3" fmla="*/ 136478 w 491319"/>
              <a:gd name="connsiteY3" fmla="*/ 54591 h 1132764"/>
              <a:gd name="connsiteX4" fmla="*/ 191069 w 491319"/>
              <a:gd name="connsiteY4" fmla="*/ 27295 h 1132764"/>
              <a:gd name="connsiteX5" fmla="*/ 232012 w 491319"/>
              <a:gd name="connsiteY5" fmla="*/ 0 h 1132764"/>
              <a:gd name="connsiteX6" fmla="*/ 245660 w 491319"/>
              <a:gd name="connsiteY6" fmla="*/ 54591 h 1132764"/>
              <a:gd name="connsiteX7" fmla="*/ 245660 w 491319"/>
              <a:gd name="connsiteY7" fmla="*/ 177421 h 1132764"/>
              <a:gd name="connsiteX8" fmla="*/ 341194 w 491319"/>
              <a:gd name="connsiteY8" fmla="*/ 191069 h 1132764"/>
              <a:gd name="connsiteX9" fmla="*/ 382137 w 491319"/>
              <a:gd name="connsiteY9" fmla="*/ 313898 h 1132764"/>
              <a:gd name="connsiteX10" fmla="*/ 491319 w 491319"/>
              <a:gd name="connsiteY10" fmla="*/ 777922 h 1132764"/>
              <a:gd name="connsiteX11" fmla="*/ 450376 w 491319"/>
              <a:gd name="connsiteY11" fmla="*/ 887104 h 1132764"/>
              <a:gd name="connsiteX12" fmla="*/ 423081 w 491319"/>
              <a:gd name="connsiteY12" fmla="*/ 982639 h 1132764"/>
              <a:gd name="connsiteX13" fmla="*/ 382137 w 491319"/>
              <a:gd name="connsiteY13" fmla="*/ 1078173 h 1132764"/>
              <a:gd name="connsiteX14" fmla="*/ 354842 w 491319"/>
              <a:gd name="connsiteY14" fmla="*/ 1119116 h 1132764"/>
              <a:gd name="connsiteX15" fmla="*/ 354842 w 491319"/>
              <a:gd name="connsiteY15" fmla="*/ 1132764 h 1132764"/>
              <a:gd name="connsiteX16" fmla="*/ 204716 w 491319"/>
              <a:gd name="connsiteY16" fmla="*/ 914400 h 1132764"/>
              <a:gd name="connsiteX17" fmla="*/ 204716 w 491319"/>
              <a:gd name="connsiteY17" fmla="*/ 914400 h 1132764"/>
              <a:gd name="connsiteX18" fmla="*/ 40943 w 491319"/>
              <a:gd name="connsiteY18" fmla="*/ 450376 h 1132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1319" h="1132764">
                <a:moveTo>
                  <a:pt x="0" y="163773"/>
                </a:moveTo>
                <a:lnTo>
                  <a:pt x="0" y="163773"/>
                </a:lnTo>
                <a:cubicBezTo>
                  <a:pt x="31845" y="141027"/>
                  <a:pt x="64975" y="119981"/>
                  <a:pt x="95534" y="95534"/>
                </a:cubicBezTo>
                <a:cubicBezTo>
                  <a:pt x="110606" y="83477"/>
                  <a:pt x="120772" y="65809"/>
                  <a:pt x="136478" y="54591"/>
                </a:cubicBezTo>
                <a:cubicBezTo>
                  <a:pt x="153033" y="42766"/>
                  <a:pt x="173405" y="37389"/>
                  <a:pt x="191069" y="27295"/>
                </a:cubicBezTo>
                <a:cubicBezTo>
                  <a:pt x="205310" y="19157"/>
                  <a:pt x="218364" y="9098"/>
                  <a:pt x="232012" y="0"/>
                </a:cubicBezTo>
                <a:cubicBezTo>
                  <a:pt x="236561" y="18197"/>
                  <a:pt x="245660" y="35834"/>
                  <a:pt x="245660" y="54591"/>
                </a:cubicBezTo>
                <a:cubicBezTo>
                  <a:pt x="245660" y="98722"/>
                  <a:pt x="186561" y="125709"/>
                  <a:pt x="245660" y="177421"/>
                </a:cubicBezTo>
                <a:cubicBezTo>
                  <a:pt x="269869" y="198604"/>
                  <a:pt x="309349" y="186520"/>
                  <a:pt x="341194" y="191069"/>
                </a:cubicBezTo>
                <a:cubicBezTo>
                  <a:pt x="356104" y="310345"/>
                  <a:pt x="322037" y="283849"/>
                  <a:pt x="382137" y="313898"/>
                </a:cubicBezTo>
                <a:lnTo>
                  <a:pt x="491319" y="777922"/>
                </a:lnTo>
                <a:cubicBezTo>
                  <a:pt x="477671" y="814316"/>
                  <a:pt x="462667" y="850230"/>
                  <a:pt x="450376" y="887104"/>
                </a:cubicBezTo>
                <a:cubicBezTo>
                  <a:pt x="439903" y="918524"/>
                  <a:pt x="434220" y="951449"/>
                  <a:pt x="423081" y="982639"/>
                </a:cubicBezTo>
                <a:cubicBezTo>
                  <a:pt x="411428" y="1015267"/>
                  <a:pt x="397631" y="1047185"/>
                  <a:pt x="382137" y="1078173"/>
                </a:cubicBezTo>
                <a:cubicBezTo>
                  <a:pt x="374802" y="1092844"/>
                  <a:pt x="354842" y="1119116"/>
                  <a:pt x="354842" y="1119116"/>
                </a:cubicBezTo>
                <a:lnTo>
                  <a:pt x="354842" y="1132764"/>
                </a:lnTo>
                <a:lnTo>
                  <a:pt x="204716" y="914400"/>
                </a:lnTo>
                <a:lnTo>
                  <a:pt x="204716" y="914400"/>
                </a:lnTo>
                <a:lnTo>
                  <a:pt x="40943" y="450376"/>
                </a:lnTo>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19873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IV. </a:t>
            </a:r>
            <a:r>
              <a:rPr lang="en-US" dirty="0"/>
              <a:t>Moses Instructs the People     </a:t>
            </a:r>
            <a:r>
              <a:rPr lang="en-US" dirty="0">
                <a:solidFill>
                  <a:srgbClr val="FFFF00"/>
                </a:solidFill>
              </a:rPr>
              <a:t>12:21-28</a:t>
            </a:r>
            <a:endParaRPr lang="en-US" dirty="0"/>
          </a:p>
        </p:txBody>
      </p:sp>
      <p:sp>
        <p:nvSpPr>
          <p:cNvPr id="3" name="Content Placeholder 2"/>
          <p:cNvSpPr>
            <a:spLocks noGrp="1"/>
          </p:cNvSpPr>
          <p:nvPr>
            <p:ph idx="1"/>
          </p:nvPr>
        </p:nvSpPr>
        <p:spPr>
          <a:ln w="76200">
            <a:noFill/>
          </a:ln>
        </p:spPr>
        <p:txBody>
          <a:bodyPr/>
          <a:lstStyle/>
          <a:p>
            <a:endParaRPr lang="en-US" dirty="0"/>
          </a:p>
        </p:txBody>
      </p:sp>
      <p:sp>
        <p:nvSpPr>
          <p:cNvPr id="4" name="Rectangle 3"/>
          <p:cNvSpPr/>
          <p:nvPr/>
        </p:nvSpPr>
        <p:spPr>
          <a:xfrm>
            <a:off x="4135272" y="2169994"/>
            <a:ext cx="3944203" cy="6960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312693" y="2866030"/>
            <a:ext cx="805217" cy="327546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191801" y="2866030"/>
            <a:ext cx="696036" cy="331093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5527343" y="2223416"/>
            <a:ext cx="1050878" cy="552384"/>
          </a:xfrm>
          <a:custGeom>
            <a:avLst/>
            <a:gdLst>
              <a:gd name="connsiteX0" fmla="*/ 0 w 1050878"/>
              <a:gd name="connsiteY0" fmla="*/ 205885 h 552384"/>
              <a:gd name="connsiteX1" fmla="*/ 0 w 1050878"/>
              <a:gd name="connsiteY1" fmla="*/ 205885 h 552384"/>
              <a:gd name="connsiteX2" fmla="*/ 95535 w 1050878"/>
              <a:gd name="connsiteY2" fmla="*/ 328715 h 552384"/>
              <a:gd name="connsiteX3" fmla="*/ 136478 w 1050878"/>
              <a:gd name="connsiteY3" fmla="*/ 315068 h 552384"/>
              <a:gd name="connsiteX4" fmla="*/ 122830 w 1050878"/>
              <a:gd name="connsiteY4" fmla="*/ 396954 h 552384"/>
              <a:gd name="connsiteX5" fmla="*/ 177421 w 1050878"/>
              <a:gd name="connsiteY5" fmla="*/ 410602 h 552384"/>
              <a:gd name="connsiteX6" fmla="*/ 218364 w 1050878"/>
              <a:gd name="connsiteY6" fmla="*/ 424250 h 552384"/>
              <a:gd name="connsiteX7" fmla="*/ 286603 w 1050878"/>
              <a:gd name="connsiteY7" fmla="*/ 519784 h 552384"/>
              <a:gd name="connsiteX8" fmla="*/ 423081 w 1050878"/>
              <a:gd name="connsiteY8" fmla="*/ 533432 h 552384"/>
              <a:gd name="connsiteX9" fmla="*/ 655093 w 1050878"/>
              <a:gd name="connsiteY9" fmla="*/ 519784 h 552384"/>
              <a:gd name="connsiteX10" fmla="*/ 709684 w 1050878"/>
              <a:gd name="connsiteY10" fmla="*/ 506136 h 552384"/>
              <a:gd name="connsiteX11" fmla="*/ 1037230 w 1050878"/>
              <a:gd name="connsiteY11" fmla="*/ 492488 h 552384"/>
              <a:gd name="connsiteX12" fmla="*/ 1050878 w 1050878"/>
              <a:gd name="connsiteY12" fmla="*/ 451545 h 552384"/>
              <a:gd name="connsiteX13" fmla="*/ 1023582 w 1050878"/>
              <a:gd name="connsiteY13" fmla="*/ 342363 h 552384"/>
              <a:gd name="connsiteX14" fmla="*/ 873457 w 1050878"/>
              <a:gd name="connsiteY14" fmla="*/ 342363 h 552384"/>
              <a:gd name="connsiteX15" fmla="*/ 846161 w 1050878"/>
              <a:gd name="connsiteY15" fmla="*/ 301420 h 552384"/>
              <a:gd name="connsiteX16" fmla="*/ 764275 w 1050878"/>
              <a:gd name="connsiteY16" fmla="*/ 274124 h 552384"/>
              <a:gd name="connsiteX17" fmla="*/ 723332 w 1050878"/>
              <a:gd name="connsiteY17" fmla="*/ 260477 h 552384"/>
              <a:gd name="connsiteX18" fmla="*/ 709684 w 1050878"/>
              <a:gd name="connsiteY18" fmla="*/ 192238 h 552384"/>
              <a:gd name="connsiteX19" fmla="*/ 668741 w 1050878"/>
              <a:gd name="connsiteY19" fmla="*/ 246829 h 552384"/>
              <a:gd name="connsiteX20" fmla="*/ 573206 w 1050878"/>
              <a:gd name="connsiteY20" fmla="*/ 274124 h 552384"/>
              <a:gd name="connsiteX21" fmla="*/ 545911 w 1050878"/>
              <a:gd name="connsiteY21" fmla="*/ 233181 h 552384"/>
              <a:gd name="connsiteX22" fmla="*/ 504967 w 1050878"/>
              <a:gd name="connsiteY22" fmla="*/ 219533 h 552384"/>
              <a:gd name="connsiteX23" fmla="*/ 286603 w 1050878"/>
              <a:gd name="connsiteY23" fmla="*/ 164942 h 552384"/>
              <a:gd name="connsiteX24" fmla="*/ 259308 w 1050878"/>
              <a:gd name="connsiteY24" fmla="*/ 42112 h 552384"/>
              <a:gd name="connsiteX25" fmla="*/ 232012 w 1050878"/>
              <a:gd name="connsiteY25" fmla="*/ 1169 h 552384"/>
              <a:gd name="connsiteX26" fmla="*/ 191069 w 1050878"/>
              <a:gd name="connsiteY26" fmla="*/ 14817 h 552384"/>
              <a:gd name="connsiteX27" fmla="*/ 163773 w 1050878"/>
              <a:gd name="connsiteY27" fmla="*/ 55760 h 552384"/>
              <a:gd name="connsiteX28" fmla="*/ 81887 w 1050878"/>
              <a:gd name="connsiteY28" fmla="*/ 110351 h 552384"/>
              <a:gd name="connsiteX29" fmla="*/ 68239 w 1050878"/>
              <a:gd name="connsiteY29" fmla="*/ 151294 h 552384"/>
              <a:gd name="connsiteX30" fmla="*/ 54591 w 1050878"/>
              <a:gd name="connsiteY30" fmla="*/ 233181 h 552384"/>
              <a:gd name="connsiteX31" fmla="*/ 0 w 1050878"/>
              <a:gd name="connsiteY31" fmla="*/ 205885 h 55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50878" h="552384">
                <a:moveTo>
                  <a:pt x="0" y="205885"/>
                </a:moveTo>
                <a:lnTo>
                  <a:pt x="0" y="205885"/>
                </a:lnTo>
                <a:cubicBezTo>
                  <a:pt x="29599" y="284816"/>
                  <a:pt x="11888" y="328715"/>
                  <a:pt x="95535" y="328715"/>
                </a:cubicBezTo>
                <a:cubicBezTo>
                  <a:pt x="109921" y="328715"/>
                  <a:pt x="122830" y="319617"/>
                  <a:pt x="136478" y="315068"/>
                </a:cubicBezTo>
                <a:cubicBezTo>
                  <a:pt x="131929" y="342363"/>
                  <a:pt x="111930" y="371520"/>
                  <a:pt x="122830" y="396954"/>
                </a:cubicBezTo>
                <a:cubicBezTo>
                  <a:pt x="130219" y="414194"/>
                  <a:pt x="159386" y="405449"/>
                  <a:pt x="177421" y="410602"/>
                </a:cubicBezTo>
                <a:cubicBezTo>
                  <a:pt x="191253" y="414554"/>
                  <a:pt x="204716" y="419701"/>
                  <a:pt x="218364" y="424250"/>
                </a:cubicBezTo>
                <a:cubicBezTo>
                  <a:pt x="241602" y="493963"/>
                  <a:pt x="222668" y="509948"/>
                  <a:pt x="286603" y="519784"/>
                </a:cubicBezTo>
                <a:cubicBezTo>
                  <a:pt x="331791" y="526736"/>
                  <a:pt x="377588" y="528883"/>
                  <a:pt x="423081" y="533432"/>
                </a:cubicBezTo>
                <a:cubicBezTo>
                  <a:pt x="522873" y="566697"/>
                  <a:pt x="459559" y="552373"/>
                  <a:pt x="655093" y="519784"/>
                </a:cubicBezTo>
                <a:cubicBezTo>
                  <a:pt x="673595" y="516700"/>
                  <a:pt x="690975" y="507472"/>
                  <a:pt x="709684" y="506136"/>
                </a:cubicBezTo>
                <a:cubicBezTo>
                  <a:pt x="818683" y="498350"/>
                  <a:pt x="928048" y="497037"/>
                  <a:pt x="1037230" y="492488"/>
                </a:cubicBezTo>
                <a:cubicBezTo>
                  <a:pt x="1041779" y="478840"/>
                  <a:pt x="1050878" y="465931"/>
                  <a:pt x="1050878" y="451545"/>
                </a:cubicBezTo>
                <a:cubicBezTo>
                  <a:pt x="1050878" y="418606"/>
                  <a:pt x="1034352" y="374672"/>
                  <a:pt x="1023582" y="342363"/>
                </a:cubicBezTo>
                <a:cubicBezTo>
                  <a:pt x="976067" y="350282"/>
                  <a:pt x="920837" y="369437"/>
                  <a:pt x="873457" y="342363"/>
                </a:cubicBezTo>
                <a:cubicBezTo>
                  <a:pt x="859216" y="334225"/>
                  <a:pt x="860070" y="310113"/>
                  <a:pt x="846161" y="301420"/>
                </a:cubicBezTo>
                <a:cubicBezTo>
                  <a:pt x="821763" y="286171"/>
                  <a:pt x="791570" y="283222"/>
                  <a:pt x="764275" y="274124"/>
                </a:cubicBezTo>
                <a:lnTo>
                  <a:pt x="723332" y="260477"/>
                </a:lnTo>
                <a:cubicBezTo>
                  <a:pt x="718783" y="237731"/>
                  <a:pt x="732188" y="197864"/>
                  <a:pt x="709684" y="192238"/>
                </a:cubicBezTo>
                <a:cubicBezTo>
                  <a:pt x="687617" y="186721"/>
                  <a:pt x="686215" y="232267"/>
                  <a:pt x="668741" y="246829"/>
                </a:cubicBezTo>
                <a:cubicBezTo>
                  <a:pt x="660349" y="253823"/>
                  <a:pt x="576112" y="273398"/>
                  <a:pt x="573206" y="274124"/>
                </a:cubicBezTo>
                <a:cubicBezTo>
                  <a:pt x="564108" y="260476"/>
                  <a:pt x="558719" y="243427"/>
                  <a:pt x="545911" y="233181"/>
                </a:cubicBezTo>
                <a:cubicBezTo>
                  <a:pt x="534677" y="224194"/>
                  <a:pt x="518880" y="223194"/>
                  <a:pt x="504967" y="219533"/>
                </a:cubicBezTo>
                <a:cubicBezTo>
                  <a:pt x="432409" y="200439"/>
                  <a:pt x="359391" y="183139"/>
                  <a:pt x="286603" y="164942"/>
                </a:cubicBezTo>
                <a:cubicBezTo>
                  <a:pt x="277505" y="123999"/>
                  <a:pt x="272571" y="81902"/>
                  <a:pt x="259308" y="42112"/>
                </a:cubicBezTo>
                <a:cubicBezTo>
                  <a:pt x="254121" y="26551"/>
                  <a:pt x="247241" y="7261"/>
                  <a:pt x="232012" y="1169"/>
                </a:cubicBezTo>
                <a:cubicBezTo>
                  <a:pt x="218655" y="-4174"/>
                  <a:pt x="204717" y="10268"/>
                  <a:pt x="191069" y="14817"/>
                </a:cubicBezTo>
                <a:cubicBezTo>
                  <a:pt x="181970" y="28465"/>
                  <a:pt x="176117" y="44959"/>
                  <a:pt x="163773" y="55760"/>
                </a:cubicBezTo>
                <a:cubicBezTo>
                  <a:pt x="139085" y="77362"/>
                  <a:pt x="81887" y="110351"/>
                  <a:pt x="81887" y="110351"/>
                </a:cubicBezTo>
                <a:cubicBezTo>
                  <a:pt x="77338" y="123999"/>
                  <a:pt x="71360" y="137251"/>
                  <a:pt x="68239" y="151294"/>
                </a:cubicBezTo>
                <a:cubicBezTo>
                  <a:pt x="62236" y="178307"/>
                  <a:pt x="66966" y="208430"/>
                  <a:pt x="54591" y="233181"/>
                </a:cubicBezTo>
                <a:cubicBezTo>
                  <a:pt x="50522" y="241319"/>
                  <a:pt x="9099" y="210434"/>
                  <a:pt x="0" y="205885"/>
                </a:cubicBez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4462818" y="3548418"/>
            <a:ext cx="491319" cy="1132764"/>
          </a:xfrm>
          <a:custGeom>
            <a:avLst/>
            <a:gdLst>
              <a:gd name="connsiteX0" fmla="*/ 0 w 491319"/>
              <a:gd name="connsiteY0" fmla="*/ 163773 h 1132764"/>
              <a:gd name="connsiteX1" fmla="*/ 0 w 491319"/>
              <a:gd name="connsiteY1" fmla="*/ 163773 h 1132764"/>
              <a:gd name="connsiteX2" fmla="*/ 95534 w 491319"/>
              <a:gd name="connsiteY2" fmla="*/ 95534 h 1132764"/>
              <a:gd name="connsiteX3" fmla="*/ 136478 w 491319"/>
              <a:gd name="connsiteY3" fmla="*/ 54591 h 1132764"/>
              <a:gd name="connsiteX4" fmla="*/ 191069 w 491319"/>
              <a:gd name="connsiteY4" fmla="*/ 27295 h 1132764"/>
              <a:gd name="connsiteX5" fmla="*/ 232012 w 491319"/>
              <a:gd name="connsiteY5" fmla="*/ 0 h 1132764"/>
              <a:gd name="connsiteX6" fmla="*/ 245660 w 491319"/>
              <a:gd name="connsiteY6" fmla="*/ 54591 h 1132764"/>
              <a:gd name="connsiteX7" fmla="*/ 245660 w 491319"/>
              <a:gd name="connsiteY7" fmla="*/ 177421 h 1132764"/>
              <a:gd name="connsiteX8" fmla="*/ 341194 w 491319"/>
              <a:gd name="connsiteY8" fmla="*/ 191069 h 1132764"/>
              <a:gd name="connsiteX9" fmla="*/ 382137 w 491319"/>
              <a:gd name="connsiteY9" fmla="*/ 313898 h 1132764"/>
              <a:gd name="connsiteX10" fmla="*/ 491319 w 491319"/>
              <a:gd name="connsiteY10" fmla="*/ 777922 h 1132764"/>
              <a:gd name="connsiteX11" fmla="*/ 450376 w 491319"/>
              <a:gd name="connsiteY11" fmla="*/ 887104 h 1132764"/>
              <a:gd name="connsiteX12" fmla="*/ 423081 w 491319"/>
              <a:gd name="connsiteY12" fmla="*/ 982639 h 1132764"/>
              <a:gd name="connsiteX13" fmla="*/ 382137 w 491319"/>
              <a:gd name="connsiteY13" fmla="*/ 1078173 h 1132764"/>
              <a:gd name="connsiteX14" fmla="*/ 354842 w 491319"/>
              <a:gd name="connsiteY14" fmla="*/ 1119116 h 1132764"/>
              <a:gd name="connsiteX15" fmla="*/ 354842 w 491319"/>
              <a:gd name="connsiteY15" fmla="*/ 1132764 h 1132764"/>
              <a:gd name="connsiteX16" fmla="*/ 204716 w 491319"/>
              <a:gd name="connsiteY16" fmla="*/ 914400 h 1132764"/>
              <a:gd name="connsiteX17" fmla="*/ 204716 w 491319"/>
              <a:gd name="connsiteY17" fmla="*/ 914400 h 1132764"/>
              <a:gd name="connsiteX18" fmla="*/ 40943 w 491319"/>
              <a:gd name="connsiteY18" fmla="*/ 450376 h 1132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1319" h="1132764">
                <a:moveTo>
                  <a:pt x="0" y="163773"/>
                </a:moveTo>
                <a:lnTo>
                  <a:pt x="0" y="163773"/>
                </a:lnTo>
                <a:cubicBezTo>
                  <a:pt x="31845" y="141027"/>
                  <a:pt x="64975" y="119981"/>
                  <a:pt x="95534" y="95534"/>
                </a:cubicBezTo>
                <a:cubicBezTo>
                  <a:pt x="110606" y="83477"/>
                  <a:pt x="120772" y="65809"/>
                  <a:pt x="136478" y="54591"/>
                </a:cubicBezTo>
                <a:cubicBezTo>
                  <a:pt x="153033" y="42766"/>
                  <a:pt x="173405" y="37389"/>
                  <a:pt x="191069" y="27295"/>
                </a:cubicBezTo>
                <a:cubicBezTo>
                  <a:pt x="205310" y="19157"/>
                  <a:pt x="218364" y="9098"/>
                  <a:pt x="232012" y="0"/>
                </a:cubicBezTo>
                <a:cubicBezTo>
                  <a:pt x="236561" y="18197"/>
                  <a:pt x="245660" y="35834"/>
                  <a:pt x="245660" y="54591"/>
                </a:cubicBezTo>
                <a:cubicBezTo>
                  <a:pt x="245660" y="98722"/>
                  <a:pt x="186561" y="125709"/>
                  <a:pt x="245660" y="177421"/>
                </a:cubicBezTo>
                <a:cubicBezTo>
                  <a:pt x="269869" y="198604"/>
                  <a:pt x="309349" y="186520"/>
                  <a:pt x="341194" y="191069"/>
                </a:cubicBezTo>
                <a:cubicBezTo>
                  <a:pt x="356104" y="310345"/>
                  <a:pt x="322037" y="283849"/>
                  <a:pt x="382137" y="313898"/>
                </a:cubicBezTo>
                <a:lnTo>
                  <a:pt x="491319" y="777922"/>
                </a:lnTo>
                <a:cubicBezTo>
                  <a:pt x="477671" y="814316"/>
                  <a:pt x="462667" y="850230"/>
                  <a:pt x="450376" y="887104"/>
                </a:cubicBezTo>
                <a:cubicBezTo>
                  <a:pt x="439903" y="918524"/>
                  <a:pt x="434220" y="951449"/>
                  <a:pt x="423081" y="982639"/>
                </a:cubicBezTo>
                <a:cubicBezTo>
                  <a:pt x="411428" y="1015267"/>
                  <a:pt x="397631" y="1047185"/>
                  <a:pt x="382137" y="1078173"/>
                </a:cubicBezTo>
                <a:cubicBezTo>
                  <a:pt x="374802" y="1092844"/>
                  <a:pt x="354842" y="1119116"/>
                  <a:pt x="354842" y="1119116"/>
                </a:cubicBezTo>
                <a:lnTo>
                  <a:pt x="354842" y="1132764"/>
                </a:lnTo>
                <a:lnTo>
                  <a:pt x="204716" y="914400"/>
                </a:lnTo>
                <a:lnTo>
                  <a:pt x="204716" y="914400"/>
                </a:lnTo>
                <a:lnTo>
                  <a:pt x="40943" y="450376"/>
                </a:lnTo>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7287904" y="3589361"/>
            <a:ext cx="477672" cy="996287"/>
          </a:xfrm>
          <a:custGeom>
            <a:avLst/>
            <a:gdLst>
              <a:gd name="connsiteX0" fmla="*/ 54592 w 477672"/>
              <a:gd name="connsiteY0" fmla="*/ 0 h 996287"/>
              <a:gd name="connsiteX1" fmla="*/ 54592 w 477672"/>
              <a:gd name="connsiteY1" fmla="*/ 0 h 996287"/>
              <a:gd name="connsiteX2" fmla="*/ 191069 w 477672"/>
              <a:gd name="connsiteY2" fmla="*/ 13648 h 996287"/>
              <a:gd name="connsiteX3" fmla="*/ 245660 w 477672"/>
              <a:gd name="connsiteY3" fmla="*/ 27296 h 996287"/>
              <a:gd name="connsiteX4" fmla="*/ 232012 w 477672"/>
              <a:gd name="connsiteY4" fmla="*/ 177421 h 996287"/>
              <a:gd name="connsiteX5" fmla="*/ 286603 w 477672"/>
              <a:gd name="connsiteY5" fmla="*/ 204717 h 996287"/>
              <a:gd name="connsiteX6" fmla="*/ 368490 w 477672"/>
              <a:gd name="connsiteY6" fmla="*/ 218364 h 996287"/>
              <a:gd name="connsiteX7" fmla="*/ 395786 w 477672"/>
              <a:gd name="connsiteY7" fmla="*/ 272955 h 996287"/>
              <a:gd name="connsiteX8" fmla="*/ 409433 w 477672"/>
              <a:gd name="connsiteY8" fmla="*/ 368490 h 996287"/>
              <a:gd name="connsiteX9" fmla="*/ 423081 w 477672"/>
              <a:gd name="connsiteY9" fmla="*/ 450376 h 996287"/>
              <a:gd name="connsiteX10" fmla="*/ 464024 w 477672"/>
              <a:gd name="connsiteY10" fmla="*/ 477672 h 996287"/>
              <a:gd name="connsiteX11" fmla="*/ 477672 w 477672"/>
              <a:gd name="connsiteY11" fmla="*/ 545911 h 996287"/>
              <a:gd name="connsiteX12" fmla="*/ 423081 w 477672"/>
              <a:gd name="connsiteY12" fmla="*/ 682388 h 996287"/>
              <a:gd name="connsiteX13" fmla="*/ 409433 w 477672"/>
              <a:gd name="connsiteY13" fmla="*/ 791570 h 996287"/>
              <a:gd name="connsiteX14" fmla="*/ 382138 w 477672"/>
              <a:gd name="connsiteY14" fmla="*/ 941696 h 996287"/>
              <a:gd name="connsiteX15" fmla="*/ 368490 w 477672"/>
              <a:gd name="connsiteY15" fmla="*/ 996287 h 996287"/>
              <a:gd name="connsiteX16" fmla="*/ 313899 w 477672"/>
              <a:gd name="connsiteY16" fmla="*/ 955343 h 996287"/>
              <a:gd name="connsiteX17" fmla="*/ 300251 w 477672"/>
              <a:gd name="connsiteY17" fmla="*/ 900752 h 996287"/>
              <a:gd name="connsiteX18" fmla="*/ 286603 w 477672"/>
              <a:gd name="connsiteY18" fmla="*/ 518615 h 996287"/>
              <a:gd name="connsiteX19" fmla="*/ 259308 w 477672"/>
              <a:gd name="connsiteY19" fmla="*/ 573206 h 996287"/>
              <a:gd name="connsiteX20" fmla="*/ 218365 w 477672"/>
              <a:gd name="connsiteY20" fmla="*/ 614149 h 996287"/>
              <a:gd name="connsiteX21" fmla="*/ 122830 w 477672"/>
              <a:gd name="connsiteY21" fmla="*/ 655093 h 996287"/>
              <a:gd name="connsiteX22" fmla="*/ 109183 w 477672"/>
              <a:gd name="connsiteY22" fmla="*/ 600502 h 996287"/>
              <a:gd name="connsiteX23" fmla="*/ 0 w 477672"/>
              <a:gd name="connsiteY23" fmla="*/ 573206 h 996287"/>
              <a:gd name="connsiteX24" fmla="*/ 13648 w 477672"/>
              <a:gd name="connsiteY24" fmla="*/ 327546 h 996287"/>
              <a:gd name="connsiteX25" fmla="*/ 27296 w 477672"/>
              <a:gd name="connsiteY25" fmla="*/ 286603 h 996287"/>
              <a:gd name="connsiteX26" fmla="*/ 40944 w 477672"/>
              <a:gd name="connsiteY26" fmla="*/ 81887 h 996287"/>
              <a:gd name="connsiteX27" fmla="*/ 54592 w 477672"/>
              <a:gd name="connsiteY27" fmla="*/ 0 h 99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7672" h="996287">
                <a:moveTo>
                  <a:pt x="54592" y="0"/>
                </a:moveTo>
                <a:lnTo>
                  <a:pt x="54592" y="0"/>
                </a:lnTo>
                <a:cubicBezTo>
                  <a:pt x="100084" y="4549"/>
                  <a:pt x="145809" y="7182"/>
                  <a:pt x="191069" y="13648"/>
                </a:cubicBezTo>
                <a:cubicBezTo>
                  <a:pt x="209638" y="16301"/>
                  <a:pt x="241111" y="9099"/>
                  <a:pt x="245660" y="27296"/>
                </a:cubicBezTo>
                <a:cubicBezTo>
                  <a:pt x="257847" y="76044"/>
                  <a:pt x="236561" y="127379"/>
                  <a:pt x="232012" y="177421"/>
                </a:cubicBezTo>
                <a:cubicBezTo>
                  <a:pt x="250209" y="186520"/>
                  <a:pt x="267116" y="198871"/>
                  <a:pt x="286603" y="204717"/>
                </a:cubicBezTo>
                <a:cubicBezTo>
                  <a:pt x="313108" y="212668"/>
                  <a:pt x="345024" y="203698"/>
                  <a:pt x="368490" y="218364"/>
                </a:cubicBezTo>
                <a:cubicBezTo>
                  <a:pt x="385743" y="229147"/>
                  <a:pt x="386687" y="254758"/>
                  <a:pt x="395786" y="272955"/>
                </a:cubicBezTo>
                <a:cubicBezTo>
                  <a:pt x="400335" y="304800"/>
                  <a:pt x="404542" y="336696"/>
                  <a:pt x="409433" y="368490"/>
                </a:cubicBezTo>
                <a:cubicBezTo>
                  <a:pt x="413641" y="395840"/>
                  <a:pt x="410706" y="425626"/>
                  <a:pt x="423081" y="450376"/>
                </a:cubicBezTo>
                <a:cubicBezTo>
                  <a:pt x="430416" y="465047"/>
                  <a:pt x="450376" y="468573"/>
                  <a:pt x="464024" y="477672"/>
                </a:cubicBezTo>
                <a:cubicBezTo>
                  <a:pt x="468573" y="500418"/>
                  <a:pt x="477672" y="522714"/>
                  <a:pt x="477672" y="545911"/>
                </a:cubicBezTo>
                <a:cubicBezTo>
                  <a:pt x="477672" y="608743"/>
                  <a:pt x="454402" y="630186"/>
                  <a:pt x="423081" y="682388"/>
                </a:cubicBezTo>
                <a:cubicBezTo>
                  <a:pt x="418532" y="718782"/>
                  <a:pt x="414620" y="755261"/>
                  <a:pt x="409433" y="791570"/>
                </a:cubicBezTo>
                <a:cubicBezTo>
                  <a:pt x="403505" y="833065"/>
                  <a:pt x="391546" y="899363"/>
                  <a:pt x="382138" y="941696"/>
                </a:cubicBezTo>
                <a:cubicBezTo>
                  <a:pt x="378069" y="960006"/>
                  <a:pt x="373039" y="978090"/>
                  <a:pt x="368490" y="996287"/>
                </a:cubicBezTo>
                <a:cubicBezTo>
                  <a:pt x="350293" y="982639"/>
                  <a:pt x="327120" y="973853"/>
                  <a:pt x="313899" y="955343"/>
                </a:cubicBezTo>
                <a:cubicBezTo>
                  <a:pt x="302997" y="940080"/>
                  <a:pt x="301421" y="919473"/>
                  <a:pt x="300251" y="900752"/>
                </a:cubicBezTo>
                <a:cubicBezTo>
                  <a:pt x="292300" y="773540"/>
                  <a:pt x="291152" y="645994"/>
                  <a:pt x="286603" y="518615"/>
                </a:cubicBezTo>
                <a:cubicBezTo>
                  <a:pt x="277505" y="536812"/>
                  <a:pt x="271133" y="556651"/>
                  <a:pt x="259308" y="573206"/>
                </a:cubicBezTo>
                <a:cubicBezTo>
                  <a:pt x="248090" y="588912"/>
                  <a:pt x="234071" y="602931"/>
                  <a:pt x="218365" y="614149"/>
                </a:cubicBezTo>
                <a:cubicBezTo>
                  <a:pt x="188851" y="635231"/>
                  <a:pt x="156244" y="643955"/>
                  <a:pt x="122830" y="655093"/>
                </a:cubicBezTo>
                <a:cubicBezTo>
                  <a:pt x="118281" y="636896"/>
                  <a:pt x="124790" y="610907"/>
                  <a:pt x="109183" y="600502"/>
                </a:cubicBezTo>
                <a:cubicBezTo>
                  <a:pt x="77969" y="579693"/>
                  <a:pt x="0" y="573206"/>
                  <a:pt x="0" y="573206"/>
                </a:cubicBezTo>
                <a:cubicBezTo>
                  <a:pt x="4549" y="491319"/>
                  <a:pt x="5872" y="409189"/>
                  <a:pt x="13648" y="327546"/>
                </a:cubicBezTo>
                <a:cubicBezTo>
                  <a:pt x="15012" y="313225"/>
                  <a:pt x="25707" y="300901"/>
                  <a:pt x="27296" y="286603"/>
                </a:cubicBezTo>
                <a:cubicBezTo>
                  <a:pt x="34849" y="218631"/>
                  <a:pt x="29701" y="149347"/>
                  <a:pt x="40944" y="81887"/>
                </a:cubicBezTo>
                <a:lnTo>
                  <a:pt x="54592" y="0"/>
                </a:ln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25343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IV. </a:t>
            </a:r>
            <a:r>
              <a:rPr lang="en-US" dirty="0"/>
              <a:t>Moses Instructs the People     </a:t>
            </a:r>
            <a:r>
              <a:rPr lang="en-US" dirty="0">
                <a:solidFill>
                  <a:srgbClr val="FFFF00"/>
                </a:solidFill>
              </a:rPr>
              <a:t>12:21-28</a:t>
            </a:r>
            <a:endParaRPr lang="en-US" dirty="0"/>
          </a:p>
        </p:txBody>
      </p:sp>
      <p:sp>
        <p:nvSpPr>
          <p:cNvPr id="3" name="Content Placeholder 2"/>
          <p:cNvSpPr>
            <a:spLocks noGrp="1"/>
          </p:cNvSpPr>
          <p:nvPr>
            <p:ph idx="1"/>
          </p:nvPr>
        </p:nvSpPr>
        <p:spPr>
          <a:ln w="76200">
            <a:noFill/>
          </a:ln>
        </p:spPr>
        <p:txBody>
          <a:bodyPr/>
          <a:lstStyle/>
          <a:p>
            <a:endParaRPr lang="en-US" dirty="0"/>
          </a:p>
        </p:txBody>
      </p:sp>
      <p:sp>
        <p:nvSpPr>
          <p:cNvPr id="4" name="Rectangle 3"/>
          <p:cNvSpPr/>
          <p:nvPr/>
        </p:nvSpPr>
        <p:spPr>
          <a:xfrm>
            <a:off x="4135272" y="2169994"/>
            <a:ext cx="3944203" cy="6960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312693" y="2866030"/>
            <a:ext cx="805217" cy="327546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191801" y="2866030"/>
            <a:ext cx="696036" cy="331093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5527343" y="2223416"/>
            <a:ext cx="1050878" cy="552384"/>
          </a:xfrm>
          <a:custGeom>
            <a:avLst/>
            <a:gdLst>
              <a:gd name="connsiteX0" fmla="*/ 0 w 1050878"/>
              <a:gd name="connsiteY0" fmla="*/ 205885 h 552384"/>
              <a:gd name="connsiteX1" fmla="*/ 0 w 1050878"/>
              <a:gd name="connsiteY1" fmla="*/ 205885 h 552384"/>
              <a:gd name="connsiteX2" fmla="*/ 95535 w 1050878"/>
              <a:gd name="connsiteY2" fmla="*/ 328715 h 552384"/>
              <a:gd name="connsiteX3" fmla="*/ 136478 w 1050878"/>
              <a:gd name="connsiteY3" fmla="*/ 315068 h 552384"/>
              <a:gd name="connsiteX4" fmla="*/ 122830 w 1050878"/>
              <a:gd name="connsiteY4" fmla="*/ 396954 h 552384"/>
              <a:gd name="connsiteX5" fmla="*/ 177421 w 1050878"/>
              <a:gd name="connsiteY5" fmla="*/ 410602 h 552384"/>
              <a:gd name="connsiteX6" fmla="*/ 218364 w 1050878"/>
              <a:gd name="connsiteY6" fmla="*/ 424250 h 552384"/>
              <a:gd name="connsiteX7" fmla="*/ 286603 w 1050878"/>
              <a:gd name="connsiteY7" fmla="*/ 519784 h 552384"/>
              <a:gd name="connsiteX8" fmla="*/ 423081 w 1050878"/>
              <a:gd name="connsiteY8" fmla="*/ 533432 h 552384"/>
              <a:gd name="connsiteX9" fmla="*/ 655093 w 1050878"/>
              <a:gd name="connsiteY9" fmla="*/ 519784 h 552384"/>
              <a:gd name="connsiteX10" fmla="*/ 709684 w 1050878"/>
              <a:gd name="connsiteY10" fmla="*/ 506136 h 552384"/>
              <a:gd name="connsiteX11" fmla="*/ 1037230 w 1050878"/>
              <a:gd name="connsiteY11" fmla="*/ 492488 h 552384"/>
              <a:gd name="connsiteX12" fmla="*/ 1050878 w 1050878"/>
              <a:gd name="connsiteY12" fmla="*/ 451545 h 552384"/>
              <a:gd name="connsiteX13" fmla="*/ 1023582 w 1050878"/>
              <a:gd name="connsiteY13" fmla="*/ 342363 h 552384"/>
              <a:gd name="connsiteX14" fmla="*/ 873457 w 1050878"/>
              <a:gd name="connsiteY14" fmla="*/ 342363 h 552384"/>
              <a:gd name="connsiteX15" fmla="*/ 846161 w 1050878"/>
              <a:gd name="connsiteY15" fmla="*/ 301420 h 552384"/>
              <a:gd name="connsiteX16" fmla="*/ 764275 w 1050878"/>
              <a:gd name="connsiteY16" fmla="*/ 274124 h 552384"/>
              <a:gd name="connsiteX17" fmla="*/ 723332 w 1050878"/>
              <a:gd name="connsiteY17" fmla="*/ 260477 h 552384"/>
              <a:gd name="connsiteX18" fmla="*/ 709684 w 1050878"/>
              <a:gd name="connsiteY18" fmla="*/ 192238 h 552384"/>
              <a:gd name="connsiteX19" fmla="*/ 668741 w 1050878"/>
              <a:gd name="connsiteY19" fmla="*/ 246829 h 552384"/>
              <a:gd name="connsiteX20" fmla="*/ 573206 w 1050878"/>
              <a:gd name="connsiteY20" fmla="*/ 274124 h 552384"/>
              <a:gd name="connsiteX21" fmla="*/ 545911 w 1050878"/>
              <a:gd name="connsiteY21" fmla="*/ 233181 h 552384"/>
              <a:gd name="connsiteX22" fmla="*/ 504967 w 1050878"/>
              <a:gd name="connsiteY22" fmla="*/ 219533 h 552384"/>
              <a:gd name="connsiteX23" fmla="*/ 286603 w 1050878"/>
              <a:gd name="connsiteY23" fmla="*/ 164942 h 552384"/>
              <a:gd name="connsiteX24" fmla="*/ 259308 w 1050878"/>
              <a:gd name="connsiteY24" fmla="*/ 42112 h 552384"/>
              <a:gd name="connsiteX25" fmla="*/ 232012 w 1050878"/>
              <a:gd name="connsiteY25" fmla="*/ 1169 h 552384"/>
              <a:gd name="connsiteX26" fmla="*/ 191069 w 1050878"/>
              <a:gd name="connsiteY26" fmla="*/ 14817 h 552384"/>
              <a:gd name="connsiteX27" fmla="*/ 163773 w 1050878"/>
              <a:gd name="connsiteY27" fmla="*/ 55760 h 552384"/>
              <a:gd name="connsiteX28" fmla="*/ 81887 w 1050878"/>
              <a:gd name="connsiteY28" fmla="*/ 110351 h 552384"/>
              <a:gd name="connsiteX29" fmla="*/ 68239 w 1050878"/>
              <a:gd name="connsiteY29" fmla="*/ 151294 h 552384"/>
              <a:gd name="connsiteX30" fmla="*/ 54591 w 1050878"/>
              <a:gd name="connsiteY30" fmla="*/ 233181 h 552384"/>
              <a:gd name="connsiteX31" fmla="*/ 0 w 1050878"/>
              <a:gd name="connsiteY31" fmla="*/ 205885 h 55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50878" h="552384">
                <a:moveTo>
                  <a:pt x="0" y="205885"/>
                </a:moveTo>
                <a:lnTo>
                  <a:pt x="0" y="205885"/>
                </a:lnTo>
                <a:cubicBezTo>
                  <a:pt x="29599" y="284816"/>
                  <a:pt x="11888" y="328715"/>
                  <a:pt x="95535" y="328715"/>
                </a:cubicBezTo>
                <a:cubicBezTo>
                  <a:pt x="109921" y="328715"/>
                  <a:pt x="122830" y="319617"/>
                  <a:pt x="136478" y="315068"/>
                </a:cubicBezTo>
                <a:cubicBezTo>
                  <a:pt x="131929" y="342363"/>
                  <a:pt x="111930" y="371520"/>
                  <a:pt x="122830" y="396954"/>
                </a:cubicBezTo>
                <a:cubicBezTo>
                  <a:pt x="130219" y="414194"/>
                  <a:pt x="159386" y="405449"/>
                  <a:pt x="177421" y="410602"/>
                </a:cubicBezTo>
                <a:cubicBezTo>
                  <a:pt x="191253" y="414554"/>
                  <a:pt x="204716" y="419701"/>
                  <a:pt x="218364" y="424250"/>
                </a:cubicBezTo>
                <a:cubicBezTo>
                  <a:pt x="241602" y="493963"/>
                  <a:pt x="222668" y="509948"/>
                  <a:pt x="286603" y="519784"/>
                </a:cubicBezTo>
                <a:cubicBezTo>
                  <a:pt x="331791" y="526736"/>
                  <a:pt x="377588" y="528883"/>
                  <a:pt x="423081" y="533432"/>
                </a:cubicBezTo>
                <a:cubicBezTo>
                  <a:pt x="522873" y="566697"/>
                  <a:pt x="459559" y="552373"/>
                  <a:pt x="655093" y="519784"/>
                </a:cubicBezTo>
                <a:cubicBezTo>
                  <a:pt x="673595" y="516700"/>
                  <a:pt x="690975" y="507472"/>
                  <a:pt x="709684" y="506136"/>
                </a:cubicBezTo>
                <a:cubicBezTo>
                  <a:pt x="818683" y="498350"/>
                  <a:pt x="928048" y="497037"/>
                  <a:pt x="1037230" y="492488"/>
                </a:cubicBezTo>
                <a:cubicBezTo>
                  <a:pt x="1041779" y="478840"/>
                  <a:pt x="1050878" y="465931"/>
                  <a:pt x="1050878" y="451545"/>
                </a:cubicBezTo>
                <a:cubicBezTo>
                  <a:pt x="1050878" y="418606"/>
                  <a:pt x="1034352" y="374672"/>
                  <a:pt x="1023582" y="342363"/>
                </a:cubicBezTo>
                <a:cubicBezTo>
                  <a:pt x="976067" y="350282"/>
                  <a:pt x="920837" y="369437"/>
                  <a:pt x="873457" y="342363"/>
                </a:cubicBezTo>
                <a:cubicBezTo>
                  <a:pt x="859216" y="334225"/>
                  <a:pt x="860070" y="310113"/>
                  <a:pt x="846161" y="301420"/>
                </a:cubicBezTo>
                <a:cubicBezTo>
                  <a:pt x="821763" y="286171"/>
                  <a:pt x="791570" y="283222"/>
                  <a:pt x="764275" y="274124"/>
                </a:cubicBezTo>
                <a:lnTo>
                  <a:pt x="723332" y="260477"/>
                </a:lnTo>
                <a:cubicBezTo>
                  <a:pt x="718783" y="237731"/>
                  <a:pt x="732188" y="197864"/>
                  <a:pt x="709684" y="192238"/>
                </a:cubicBezTo>
                <a:cubicBezTo>
                  <a:pt x="687617" y="186721"/>
                  <a:pt x="686215" y="232267"/>
                  <a:pt x="668741" y="246829"/>
                </a:cubicBezTo>
                <a:cubicBezTo>
                  <a:pt x="660349" y="253823"/>
                  <a:pt x="576112" y="273398"/>
                  <a:pt x="573206" y="274124"/>
                </a:cubicBezTo>
                <a:cubicBezTo>
                  <a:pt x="564108" y="260476"/>
                  <a:pt x="558719" y="243427"/>
                  <a:pt x="545911" y="233181"/>
                </a:cubicBezTo>
                <a:cubicBezTo>
                  <a:pt x="534677" y="224194"/>
                  <a:pt x="518880" y="223194"/>
                  <a:pt x="504967" y="219533"/>
                </a:cubicBezTo>
                <a:cubicBezTo>
                  <a:pt x="432409" y="200439"/>
                  <a:pt x="359391" y="183139"/>
                  <a:pt x="286603" y="164942"/>
                </a:cubicBezTo>
                <a:cubicBezTo>
                  <a:pt x="277505" y="123999"/>
                  <a:pt x="272571" y="81902"/>
                  <a:pt x="259308" y="42112"/>
                </a:cubicBezTo>
                <a:cubicBezTo>
                  <a:pt x="254121" y="26551"/>
                  <a:pt x="247241" y="7261"/>
                  <a:pt x="232012" y="1169"/>
                </a:cubicBezTo>
                <a:cubicBezTo>
                  <a:pt x="218655" y="-4174"/>
                  <a:pt x="204717" y="10268"/>
                  <a:pt x="191069" y="14817"/>
                </a:cubicBezTo>
                <a:cubicBezTo>
                  <a:pt x="181970" y="28465"/>
                  <a:pt x="176117" y="44959"/>
                  <a:pt x="163773" y="55760"/>
                </a:cubicBezTo>
                <a:cubicBezTo>
                  <a:pt x="139085" y="77362"/>
                  <a:pt x="81887" y="110351"/>
                  <a:pt x="81887" y="110351"/>
                </a:cubicBezTo>
                <a:cubicBezTo>
                  <a:pt x="77338" y="123999"/>
                  <a:pt x="71360" y="137251"/>
                  <a:pt x="68239" y="151294"/>
                </a:cubicBezTo>
                <a:cubicBezTo>
                  <a:pt x="62236" y="178307"/>
                  <a:pt x="66966" y="208430"/>
                  <a:pt x="54591" y="233181"/>
                </a:cubicBezTo>
                <a:cubicBezTo>
                  <a:pt x="50522" y="241319"/>
                  <a:pt x="9099" y="210434"/>
                  <a:pt x="0" y="205885"/>
                </a:cubicBez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4462818" y="3548418"/>
            <a:ext cx="491319" cy="1132764"/>
          </a:xfrm>
          <a:custGeom>
            <a:avLst/>
            <a:gdLst>
              <a:gd name="connsiteX0" fmla="*/ 0 w 491319"/>
              <a:gd name="connsiteY0" fmla="*/ 163773 h 1132764"/>
              <a:gd name="connsiteX1" fmla="*/ 0 w 491319"/>
              <a:gd name="connsiteY1" fmla="*/ 163773 h 1132764"/>
              <a:gd name="connsiteX2" fmla="*/ 95534 w 491319"/>
              <a:gd name="connsiteY2" fmla="*/ 95534 h 1132764"/>
              <a:gd name="connsiteX3" fmla="*/ 136478 w 491319"/>
              <a:gd name="connsiteY3" fmla="*/ 54591 h 1132764"/>
              <a:gd name="connsiteX4" fmla="*/ 191069 w 491319"/>
              <a:gd name="connsiteY4" fmla="*/ 27295 h 1132764"/>
              <a:gd name="connsiteX5" fmla="*/ 232012 w 491319"/>
              <a:gd name="connsiteY5" fmla="*/ 0 h 1132764"/>
              <a:gd name="connsiteX6" fmla="*/ 245660 w 491319"/>
              <a:gd name="connsiteY6" fmla="*/ 54591 h 1132764"/>
              <a:gd name="connsiteX7" fmla="*/ 245660 w 491319"/>
              <a:gd name="connsiteY7" fmla="*/ 177421 h 1132764"/>
              <a:gd name="connsiteX8" fmla="*/ 341194 w 491319"/>
              <a:gd name="connsiteY8" fmla="*/ 191069 h 1132764"/>
              <a:gd name="connsiteX9" fmla="*/ 382137 w 491319"/>
              <a:gd name="connsiteY9" fmla="*/ 313898 h 1132764"/>
              <a:gd name="connsiteX10" fmla="*/ 491319 w 491319"/>
              <a:gd name="connsiteY10" fmla="*/ 777922 h 1132764"/>
              <a:gd name="connsiteX11" fmla="*/ 450376 w 491319"/>
              <a:gd name="connsiteY11" fmla="*/ 887104 h 1132764"/>
              <a:gd name="connsiteX12" fmla="*/ 423081 w 491319"/>
              <a:gd name="connsiteY12" fmla="*/ 982639 h 1132764"/>
              <a:gd name="connsiteX13" fmla="*/ 382137 w 491319"/>
              <a:gd name="connsiteY13" fmla="*/ 1078173 h 1132764"/>
              <a:gd name="connsiteX14" fmla="*/ 354842 w 491319"/>
              <a:gd name="connsiteY14" fmla="*/ 1119116 h 1132764"/>
              <a:gd name="connsiteX15" fmla="*/ 354842 w 491319"/>
              <a:gd name="connsiteY15" fmla="*/ 1132764 h 1132764"/>
              <a:gd name="connsiteX16" fmla="*/ 204716 w 491319"/>
              <a:gd name="connsiteY16" fmla="*/ 914400 h 1132764"/>
              <a:gd name="connsiteX17" fmla="*/ 204716 w 491319"/>
              <a:gd name="connsiteY17" fmla="*/ 914400 h 1132764"/>
              <a:gd name="connsiteX18" fmla="*/ 40943 w 491319"/>
              <a:gd name="connsiteY18" fmla="*/ 450376 h 1132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1319" h="1132764">
                <a:moveTo>
                  <a:pt x="0" y="163773"/>
                </a:moveTo>
                <a:lnTo>
                  <a:pt x="0" y="163773"/>
                </a:lnTo>
                <a:cubicBezTo>
                  <a:pt x="31845" y="141027"/>
                  <a:pt x="64975" y="119981"/>
                  <a:pt x="95534" y="95534"/>
                </a:cubicBezTo>
                <a:cubicBezTo>
                  <a:pt x="110606" y="83477"/>
                  <a:pt x="120772" y="65809"/>
                  <a:pt x="136478" y="54591"/>
                </a:cubicBezTo>
                <a:cubicBezTo>
                  <a:pt x="153033" y="42766"/>
                  <a:pt x="173405" y="37389"/>
                  <a:pt x="191069" y="27295"/>
                </a:cubicBezTo>
                <a:cubicBezTo>
                  <a:pt x="205310" y="19157"/>
                  <a:pt x="218364" y="9098"/>
                  <a:pt x="232012" y="0"/>
                </a:cubicBezTo>
                <a:cubicBezTo>
                  <a:pt x="236561" y="18197"/>
                  <a:pt x="245660" y="35834"/>
                  <a:pt x="245660" y="54591"/>
                </a:cubicBezTo>
                <a:cubicBezTo>
                  <a:pt x="245660" y="98722"/>
                  <a:pt x="186561" y="125709"/>
                  <a:pt x="245660" y="177421"/>
                </a:cubicBezTo>
                <a:cubicBezTo>
                  <a:pt x="269869" y="198604"/>
                  <a:pt x="309349" y="186520"/>
                  <a:pt x="341194" y="191069"/>
                </a:cubicBezTo>
                <a:cubicBezTo>
                  <a:pt x="356104" y="310345"/>
                  <a:pt x="322037" y="283849"/>
                  <a:pt x="382137" y="313898"/>
                </a:cubicBezTo>
                <a:lnTo>
                  <a:pt x="491319" y="777922"/>
                </a:lnTo>
                <a:cubicBezTo>
                  <a:pt x="477671" y="814316"/>
                  <a:pt x="462667" y="850230"/>
                  <a:pt x="450376" y="887104"/>
                </a:cubicBezTo>
                <a:cubicBezTo>
                  <a:pt x="439903" y="918524"/>
                  <a:pt x="434220" y="951449"/>
                  <a:pt x="423081" y="982639"/>
                </a:cubicBezTo>
                <a:cubicBezTo>
                  <a:pt x="411428" y="1015267"/>
                  <a:pt x="397631" y="1047185"/>
                  <a:pt x="382137" y="1078173"/>
                </a:cubicBezTo>
                <a:cubicBezTo>
                  <a:pt x="374802" y="1092844"/>
                  <a:pt x="354842" y="1119116"/>
                  <a:pt x="354842" y="1119116"/>
                </a:cubicBezTo>
                <a:lnTo>
                  <a:pt x="354842" y="1132764"/>
                </a:lnTo>
                <a:lnTo>
                  <a:pt x="204716" y="914400"/>
                </a:lnTo>
                <a:lnTo>
                  <a:pt x="204716" y="914400"/>
                </a:lnTo>
                <a:lnTo>
                  <a:pt x="40943" y="450376"/>
                </a:lnTo>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7287904" y="3589361"/>
            <a:ext cx="477672" cy="996287"/>
          </a:xfrm>
          <a:custGeom>
            <a:avLst/>
            <a:gdLst>
              <a:gd name="connsiteX0" fmla="*/ 54592 w 477672"/>
              <a:gd name="connsiteY0" fmla="*/ 0 h 996287"/>
              <a:gd name="connsiteX1" fmla="*/ 54592 w 477672"/>
              <a:gd name="connsiteY1" fmla="*/ 0 h 996287"/>
              <a:gd name="connsiteX2" fmla="*/ 191069 w 477672"/>
              <a:gd name="connsiteY2" fmla="*/ 13648 h 996287"/>
              <a:gd name="connsiteX3" fmla="*/ 245660 w 477672"/>
              <a:gd name="connsiteY3" fmla="*/ 27296 h 996287"/>
              <a:gd name="connsiteX4" fmla="*/ 232012 w 477672"/>
              <a:gd name="connsiteY4" fmla="*/ 177421 h 996287"/>
              <a:gd name="connsiteX5" fmla="*/ 286603 w 477672"/>
              <a:gd name="connsiteY5" fmla="*/ 204717 h 996287"/>
              <a:gd name="connsiteX6" fmla="*/ 368490 w 477672"/>
              <a:gd name="connsiteY6" fmla="*/ 218364 h 996287"/>
              <a:gd name="connsiteX7" fmla="*/ 395786 w 477672"/>
              <a:gd name="connsiteY7" fmla="*/ 272955 h 996287"/>
              <a:gd name="connsiteX8" fmla="*/ 409433 w 477672"/>
              <a:gd name="connsiteY8" fmla="*/ 368490 h 996287"/>
              <a:gd name="connsiteX9" fmla="*/ 423081 w 477672"/>
              <a:gd name="connsiteY9" fmla="*/ 450376 h 996287"/>
              <a:gd name="connsiteX10" fmla="*/ 464024 w 477672"/>
              <a:gd name="connsiteY10" fmla="*/ 477672 h 996287"/>
              <a:gd name="connsiteX11" fmla="*/ 477672 w 477672"/>
              <a:gd name="connsiteY11" fmla="*/ 545911 h 996287"/>
              <a:gd name="connsiteX12" fmla="*/ 423081 w 477672"/>
              <a:gd name="connsiteY12" fmla="*/ 682388 h 996287"/>
              <a:gd name="connsiteX13" fmla="*/ 409433 w 477672"/>
              <a:gd name="connsiteY13" fmla="*/ 791570 h 996287"/>
              <a:gd name="connsiteX14" fmla="*/ 382138 w 477672"/>
              <a:gd name="connsiteY14" fmla="*/ 941696 h 996287"/>
              <a:gd name="connsiteX15" fmla="*/ 368490 w 477672"/>
              <a:gd name="connsiteY15" fmla="*/ 996287 h 996287"/>
              <a:gd name="connsiteX16" fmla="*/ 313899 w 477672"/>
              <a:gd name="connsiteY16" fmla="*/ 955343 h 996287"/>
              <a:gd name="connsiteX17" fmla="*/ 300251 w 477672"/>
              <a:gd name="connsiteY17" fmla="*/ 900752 h 996287"/>
              <a:gd name="connsiteX18" fmla="*/ 286603 w 477672"/>
              <a:gd name="connsiteY18" fmla="*/ 518615 h 996287"/>
              <a:gd name="connsiteX19" fmla="*/ 259308 w 477672"/>
              <a:gd name="connsiteY19" fmla="*/ 573206 h 996287"/>
              <a:gd name="connsiteX20" fmla="*/ 218365 w 477672"/>
              <a:gd name="connsiteY20" fmla="*/ 614149 h 996287"/>
              <a:gd name="connsiteX21" fmla="*/ 122830 w 477672"/>
              <a:gd name="connsiteY21" fmla="*/ 655093 h 996287"/>
              <a:gd name="connsiteX22" fmla="*/ 109183 w 477672"/>
              <a:gd name="connsiteY22" fmla="*/ 600502 h 996287"/>
              <a:gd name="connsiteX23" fmla="*/ 0 w 477672"/>
              <a:gd name="connsiteY23" fmla="*/ 573206 h 996287"/>
              <a:gd name="connsiteX24" fmla="*/ 13648 w 477672"/>
              <a:gd name="connsiteY24" fmla="*/ 327546 h 996287"/>
              <a:gd name="connsiteX25" fmla="*/ 27296 w 477672"/>
              <a:gd name="connsiteY25" fmla="*/ 286603 h 996287"/>
              <a:gd name="connsiteX26" fmla="*/ 40944 w 477672"/>
              <a:gd name="connsiteY26" fmla="*/ 81887 h 996287"/>
              <a:gd name="connsiteX27" fmla="*/ 54592 w 477672"/>
              <a:gd name="connsiteY27" fmla="*/ 0 h 99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7672" h="996287">
                <a:moveTo>
                  <a:pt x="54592" y="0"/>
                </a:moveTo>
                <a:lnTo>
                  <a:pt x="54592" y="0"/>
                </a:lnTo>
                <a:cubicBezTo>
                  <a:pt x="100084" y="4549"/>
                  <a:pt x="145809" y="7182"/>
                  <a:pt x="191069" y="13648"/>
                </a:cubicBezTo>
                <a:cubicBezTo>
                  <a:pt x="209638" y="16301"/>
                  <a:pt x="241111" y="9099"/>
                  <a:pt x="245660" y="27296"/>
                </a:cubicBezTo>
                <a:cubicBezTo>
                  <a:pt x="257847" y="76044"/>
                  <a:pt x="236561" y="127379"/>
                  <a:pt x="232012" y="177421"/>
                </a:cubicBezTo>
                <a:cubicBezTo>
                  <a:pt x="250209" y="186520"/>
                  <a:pt x="267116" y="198871"/>
                  <a:pt x="286603" y="204717"/>
                </a:cubicBezTo>
                <a:cubicBezTo>
                  <a:pt x="313108" y="212668"/>
                  <a:pt x="345024" y="203698"/>
                  <a:pt x="368490" y="218364"/>
                </a:cubicBezTo>
                <a:cubicBezTo>
                  <a:pt x="385743" y="229147"/>
                  <a:pt x="386687" y="254758"/>
                  <a:pt x="395786" y="272955"/>
                </a:cubicBezTo>
                <a:cubicBezTo>
                  <a:pt x="400335" y="304800"/>
                  <a:pt x="404542" y="336696"/>
                  <a:pt x="409433" y="368490"/>
                </a:cubicBezTo>
                <a:cubicBezTo>
                  <a:pt x="413641" y="395840"/>
                  <a:pt x="410706" y="425626"/>
                  <a:pt x="423081" y="450376"/>
                </a:cubicBezTo>
                <a:cubicBezTo>
                  <a:pt x="430416" y="465047"/>
                  <a:pt x="450376" y="468573"/>
                  <a:pt x="464024" y="477672"/>
                </a:cubicBezTo>
                <a:cubicBezTo>
                  <a:pt x="468573" y="500418"/>
                  <a:pt x="477672" y="522714"/>
                  <a:pt x="477672" y="545911"/>
                </a:cubicBezTo>
                <a:cubicBezTo>
                  <a:pt x="477672" y="608743"/>
                  <a:pt x="454402" y="630186"/>
                  <a:pt x="423081" y="682388"/>
                </a:cubicBezTo>
                <a:cubicBezTo>
                  <a:pt x="418532" y="718782"/>
                  <a:pt x="414620" y="755261"/>
                  <a:pt x="409433" y="791570"/>
                </a:cubicBezTo>
                <a:cubicBezTo>
                  <a:pt x="403505" y="833065"/>
                  <a:pt x="391546" y="899363"/>
                  <a:pt x="382138" y="941696"/>
                </a:cubicBezTo>
                <a:cubicBezTo>
                  <a:pt x="378069" y="960006"/>
                  <a:pt x="373039" y="978090"/>
                  <a:pt x="368490" y="996287"/>
                </a:cubicBezTo>
                <a:cubicBezTo>
                  <a:pt x="350293" y="982639"/>
                  <a:pt x="327120" y="973853"/>
                  <a:pt x="313899" y="955343"/>
                </a:cubicBezTo>
                <a:cubicBezTo>
                  <a:pt x="302997" y="940080"/>
                  <a:pt x="301421" y="919473"/>
                  <a:pt x="300251" y="900752"/>
                </a:cubicBezTo>
                <a:cubicBezTo>
                  <a:pt x="292300" y="773540"/>
                  <a:pt x="291152" y="645994"/>
                  <a:pt x="286603" y="518615"/>
                </a:cubicBezTo>
                <a:cubicBezTo>
                  <a:pt x="277505" y="536812"/>
                  <a:pt x="271133" y="556651"/>
                  <a:pt x="259308" y="573206"/>
                </a:cubicBezTo>
                <a:cubicBezTo>
                  <a:pt x="248090" y="588912"/>
                  <a:pt x="234071" y="602931"/>
                  <a:pt x="218365" y="614149"/>
                </a:cubicBezTo>
                <a:cubicBezTo>
                  <a:pt x="188851" y="635231"/>
                  <a:pt x="156244" y="643955"/>
                  <a:pt x="122830" y="655093"/>
                </a:cubicBezTo>
                <a:cubicBezTo>
                  <a:pt x="118281" y="636896"/>
                  <a:pt x="124790" y="610907"/>
                  <a:pt x="109183" y="600502"/>
                </a:cubicBezTo>
                <a:cubicBezTo>
                  <a:pt x="77969" y="579693"/>
                  <a:pt x="0" y="573206"/>
                  <a:pt x="0" y="573206"/>
                </a:cubicBezTo>
                <a:cubicBezTo>
                  <a:pt x="4549" y="491319"/>
                  <a:pt x="5872" y="409189"/>
                  <a:pt x="13648" y="327546"/>
                </a:cubicBezTo>
                <a:cubicBezTo>
                  <a:pt x="15012" y="313225"/>
                  <a:pt x="25707" y="300901"/>
                  <a:pt x="27296" y="286603"/>
                </a:cubicBezTo>
                <a:cubicBezTo>
                  <a:pt x="34849" y="218631"/>
                  <a:pt x="29701" y="149347"/>
                  <a:pt x="40944" y="81887"/>
                </a:cubicBezTo>
                <a:lnTo>
                  <a:pt x="54592" y="0"/>
                </a:ln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991367" y="2975212"/>
            <a:ext cx="300251" cy="31662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214013" y="3848669"/>
            <a:ext cx="1855527" cy="3684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91560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V. </a:t>
            </a:r>
            <a:r>
              <a:rPr lang="en-US" dirty="0"/>
              <a:t>Death of the </a:t>
            </a:r>
            <a:r>
              <a:rPr lang="en-US" dirty="0" smtClean="0"/>
              <a:t>Firstborn     </a:t>
            </a:r>
            <a:r>
              <a:rPr lang="en-US" dirty="0" smtClean="0">
                <a:solidFill>
                  <a:srgbClr val="FFFF00"/>
                </a:solidFill>
              </a:rPr>
              <a:t>12:29-32</a:t>
            </a:r>
            <a:endParaRPr lang="en-US"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57080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V. </a:t>
            </a:r>
            <a:r>
              <a:rPr lang="en-US" dirty="0"/>
              <a:t>Death of the </a:t>
            </a:r>
            <a:r>
              <a:rPr lang="en-US" dirty="0" smtClean="0"/>
              <a:t>Firstborn     </a:t>
            </a:r>
            <a:r>
              <a:rPr lang="en-US" dirty="0" smtClean="0">
                <a:solidFill>
                  <a:srgbClr val="FFFF00"/>
                </a:solidFill>
              </a:rPr>
              <a:t>12:29-32</a:t>
            </a:r>
            <a:endParaRPr lang="en-US" b="1" dirty="0"/>
          </a:p>
        </p:txBody>
      </p:sp>
      <p:sp>
        <p:nvSpPr>
          <p:cNvPr id="3" name="Content Placeholder 2"/>
          <p:cNvSpPr>
            <a:spLocks noGrp="1"/>
          </p:cNvSpPr>
          <p:nvPr>
            <p:ph idx="1"/>
          </p:nvPr>
        </p:nvSpPr>
        <p:spPr/>
        <p:txBody>
          <a:bodyPr>
            <a:normAutofit/>
          </a:bodyPr>
          <a:lstStyle/>
          <a:p>
            <a:r>
              <a:rPr lang="en-US" sz="3200" dirty="0" smtClean="0"/>
              <a:t>Around the time Moses was born, the Pharaoh had commanded the Israelites to kill their male children.</a:t>
            </a:r>
          </a:p>
          <a:p>
            <a:r>
              <a:rPr lang="en-US" sz="3200" dirty="0" smtClean="0"/>
              <a:t>He was afraid of a future uprising by his slaves.</a:t>
            </a:r>
          </a:p>
          <a:p>
            <a:r>
              <a:rPr lang="en-US" sz="3200" dirty="0" smtClean="0"/>
              <a:t>After many years of holding them in bondage, this Pharaoh is practically chasing the Israelites out.</a:t>
            </a:r>
          </a:p>
          <a:p>
            <a:r>
              <a:rPr lang="en-US" sz="3200" dirty="0" smtClean="0"/>
              <a:t>It’s amazing what a series of plagues can do.</a:t>
            </a:r>
          </a:p>
        </p:txBody>
      </p:sp>
    </p:spTree>
    <p:extLst>
      <p:ext uri="{BB962C8B-B14F-4D97-AF65-F5344CB8AC3E}">
        <p14:creationId xmlns:p14="http://schemas.microsoft.com/office/powerpoint/2010/main" val="34442606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V. </a:t>
            </a:r>
            <a:r>
              <a:rPr lang="en-US" dirty="0"/>
              <a:t>Death of the </a:t>
            </a:r>
            <a:r>
              <a:rPr lang="en-US" dirty="0" smtClean="0"/>
              <a:t>Firstborn     </a:t>
            </a:r>
            <a:r>
              <a:rPr lang="en-US" dirty="0" smtClean="0">
                <a:solidFill>
                  <a:srgbClr val="FFFF00"/>
                </a:solidFill>
              </a:rPr>
              <a:t>12:29-32</a:t>
            </a:r>
            <a:endParaRPr lang="en-US" b="1" dirty="0"/>
          </a:p>
        </p:txBody>
      </p:sp>
      <p:sp>
        <p:nvSpPr>
          <p:cNvPr id="3" name="Content Placeholder 2"/>
          <p:cNvSpPr>
            <a:spLocks noGrp="1"/>
          </p:cNvSpPr>
          <p:nvPr>
            <p:ph idx="1"/>
          </p:nvPr>
        </p:nvSpPr>
        <p:spPr/>
        <p:txBody>
          <a:bodyPr>
            <a:normAutofit/>
          </a:bodyPr>
          <a:lstStyle/>
          <a:p>
            <a:r>
              <a:rPr lang="en-US" sz="3200" dirty="0" smtClean="0"/>
              <a:t>Persistent rebellion in the face of God leads to a complete breaking of a person’s will at the hands of God.</a:t>
            </a:r>
          </a:p>
          <a:p>
            <a:r>
              <a:rPr lang="en-US" sz="3200" dirty="0" smtClean="0"/>
              <a:t>We can willingly bend to him now, or forcibly be broken by him later.</a:t>
            </a:r>
          </a:p>
          <a:p>
            <a:r>
              <a:rPr lang="en-US" sz="3200" dirty="0" smtClean="0"/>
              <a:t>It’s easier to willingly bend.</a:t>
            </a:r>
            <a:endParaRPr lang="en-US" sz="3200" dirty="0"/>
          </a:p>
        </p:txBody>
      </p:sp>
    </p:spTree>
    <p:extLst>
      <p:ext uri="{BB962C8B-B14F-4D97-AF65-F5344CB8AC3E}">
        <p14:creationId xmlns:p14="http://schemas.microsoft.com/office/powerpoint/2010/main" val="42811808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VI. </a:t>
            </a:r>
            <a:r>
              <a:rPr lang="en-US" dirty="0"/>
              <a:t>The Exodus from </a:t>
            </a:r>
            <a:r>
              <a:rPr lang="en-US" dirty="0" smtClean="0"/>
              <a:t>Egypt     </a:t>
            </a:r>
            <a:r>
              <a:rPr lang="en-US" dirty="0" smtClean="0">
                <a:solidFill>
                  <a:srgbClr val="FFFF00"/>
                </a:solidFill>
              </a:rPr>
              <a:t>12:33-42</a:t>
            </a:r>
            <a:endParaRPr lang="en-US"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379998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VI. </a:t>
            </a:r>
            <a:r>
              <a:rPr lang="en-US" dirty="0"/>
              <a:t>The Exodus from </a:t>
            </a:r>
            <a:r>
              <a:rPr lang="en-US" dirty="0" smtClean="0"/>
              <a:t>Egypt     </a:t>
            </a:r>
            <a:r>
              <a:rPr lang="en-US" dirty="0" smtClean="0">
                <a:solidFill>
                  <a:srgbClr val="FFFF00"/>
                </a:solidFill>
              </a:rPr>
              <a:t>12:33-42</a:t>
            </a:r>
            <a:endParaRPr lang="en-US" b="1" dirty="0"/>
          </a:p>
        </p:txBody>
      </p:sp>
      <p:sp>
        <p:nvSpPr>
          <p:cNvPr id="3" name="Content Placeholder 2"/>
          <p:cNvSpPr>
            <a:spLocks noGrp="1"/>
          </p:cNvSpPr>
          <p:nvPr>
            <p:ph idx="1"/>
          </p:nvPr>
        </p:nvSpPr>
        <p:spPr/>
        <p:txBody>
          <a:bodyPr>
            <a:normAutofit/>
          </a:bodyPr>
          <a:lstStyle/>
          <a:p>
            <a:r>
              <a:rPr lang="en-US" sz="3200" dirty="0" smtClean="0"/>
              <a:t>The same Egyptians who had enslaved the Israelites for so long now feared them and shared their own possessions with them.</a:t>
            </a:r>
          </a:p>
          <a:p>
            <a:r>
              <a:rPr lang="en-US" sz="3200" dirty="0" smtClean="0"/>
              <a:t>How quickly things can change.</a:t>
            </a:r>
            <a:endParaRPr lang="en-US" sz="3200" dirty="0"/>
          </a:p>
        </p:txBody>
      </p:sp>
    </p:spTree>
    <p:extLst>
      <p:ext uri="{BB962C8B-B14F-4D97-AF65-F5344CB8AC3E}">
        <p14:creationId xmlns:p14="http://schemas.microsoft.com/office/powerpoint/2010/main" val="9051367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VII. </a:t>
            </a:r>
            <a:r>
              <a:rPr lang="en-US" dirty="0"/>
              <a:t>Ongoing </a:t>
            </a:r>
            <a:r>
              <a:rPr lang="en-US" dirty="0" smtClean="0"/>
              <a:t>Remembrance     </a:t>
            </a:r>
            <a:r>
              <a:rPr lang="en-US" dirty="0" smtClean="0">
                <a:solidFill>
                  <a:srgbClr val="FFFF00"/>
                </a:solidFill>
              </a:rPr>
              <a:t>12:43-51</a:t>
            </a:r>
            <a:endParaRPr lang="en-US"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9091592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VII. </a:t>
            </a:r>
            <a:r>
              <a:rPr lang="en-US" dirty="0"/>
              <a:t>Ongoing </a:t>
            </a:r>
            <a:r>
              <a:rPr lang="en-US" dirty="0" smtClean="0"/>
              <a:t>Remembrance     </a:t>
            </a:r>
            <a:r>
              <a:rPr lang="en-US" dirty="0" smtClean="0">
                <a:solidFill>
                  <a:srgbClr val="FFFF00"/>
                </a:solidFill>
              </a:rPr>
              <a:t>12:43-51</a:t>
            </a:r>
            <a:endParaRPr lang="en-US" b="1" dirty="0"/>
          </a:p>
        </p:txBody>
      </p:sp>
      <p:sp>
        <p:nvSpPr>
          <p:cNvPr id="3" name="Content Placeholder 2"/>
          <p:cNvSpPr>
            <a:spLocks noGrp="1"/>
          </p:cNvSpPr>
          <p:nvPr>
            <p:ph idx="1"/>
          </p:nvPr>
        </p:nvSpPr>
        <p:spPr/>
        <p:txBody>
          <a:bodyPr>
            <a:normAutofit/>
          </a:bodyPr>
          <a:lstStyle/>
          <a:p>
            <a:r>
              <a:rPr lang="en-US" sz="3200" dirty="0" smtClean="0">
                <a:solidFill>
                  <a:srgbClr val="FFFF00"/>
                </a:solidFill>
              </a:rPr>
              <a:t>12:46</a:t>
            </a:r>
            <a:r>
              <a:rPr lang="en-US" sz="3200" dirty="0" smtClean="0"/>
              <a:t>     </a:t>
            </a:r>
            <a:r>
              <a:rPr lang="en-US" sz="3200" dirty="0" smtClean="0">
                <a:solidFill>
                  <a:srgbClr val="00B0F0"/>
                </a:solidFill>
              </a:rPr>
              <a:t>“you shall not break any of its bones”</a:t>
            </a:r>
          </a:p>
          <a:p>
            <a:r>
              <a:rPr lang="en-US" sz="3200" dirty="0" smtClean="0"/>
              <a:t>See </a:t>
            </a:r>
            <a:r>
              <a:rPr lang="en-US" sz="3200" dirty="0" smtClean="0">
                <a:solidFill>
                  <a:srgbClr val="FFFF00"/>
                </a:solidFill>
              </a:rPr>
              <a:t>John 19:31-36.</a:t>
            </a:r>
          </a:p>
        </p:txBody>
      </p:sp>
    </p:spTree>
    <p:extLst>
      <p:ext uri="{BB962C8B-B14F-4D97-AF65-F5344CB8AC3E}">
        <p14:creationId xmlns:p14="http://schemas.microsoft.com/office/powerpoint/2010/main" val="34943260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VII. </a:t>
            </a:r>
            <a:r>
              <a:rPr lang="en-US" dirty="0"/>
              <a:t>Ongoing </a:t>
            </a:r>
            <a:r>
              <a:rPr lang="en-US" dirty="0" smtClean="0"/>
              <a:t>Remembrance     </a:t>
            </a:r>
            <a:r>
              <a:rPr lang="en-US" dirty="0" smtClean="0">
                <a:solidFill>
                  <a:srgbClr val="FFFF00"/>
                </a:solidFill>
              </a:rPr>
              <a:t>12:43-51</a:t>
            </a:r>
            <a:endParaRPr lang="en-US" b="1" dirty="0"/>
          </a:p>
        </p:txBody>
      </p:sp>
      <p:sp>
        <p:nvSpPr>
          <p:cNvPr id="3" name="Content Placeholder 2"/>
          <p:cNvSpPr>
            <a:spLocks noGrp="1"/>
          </p:cNvSpPr>
          <p:nvPr>
            <p:ph idx="1"/>
          </p:nvPr>
        </p:nvSpPr>
        <p:spPr/>
        <p:txBody>
          <a:bodyPr>
            <a:normAutofit/>
          </a:bodyPr>
          <a:lstStyle/>
          <a:p>
            <a:r>
              <a:rPr lang="en-US" sz="3200" dirty="0" smtClean="0"/>
              <a:t>Foreigners (strangers) were allowed </a:t>
            </a:r>
            <a:r>
              <a:rPr lang="en-US" sz="3200" dirty="0"/>
              <a:t>to take part in the Passover celebration, as long as they were willing to </a:t>
            </a:r>
            <a:r>
              <a:rPr lang="en-US" sz="3200" dirty="0" smtClean="0"/>
              <a:t>fully identify </a:t>
            </a:r>
            <a:r>
              <a:rPr lang="en-US" sz="3200" dirty="0"/>
              <a:t>themselves with the people of Israel.</a:t>
            </a:r>
          </a:p>
          <a:p>
            <a:r>
              <a:rPr lang="en-US" sz="3200" dirty="0"/>
              <a:t> This </a:t>
            </a:r>
            <a:r>
              <a:rPr lang="en-US" sz="3200" dirty="0" smtClean="0"/>
              <a:t>calls into question the </a:t>
            </a:r>
            <a:r>
              <a:rPr lang="en-US" sz="3200" dirty="0"/>
              <a:t>person who claims to be a Christian, but does not </a:t>
            </a:r>
            <a:r>
              <a:rPr lang="en-US" sz="3200" dirty="0" smtClean="0"/>
              <a:t>fully identify </a:t>
            </a:r>
            <a:r>
              <a:rPr lang="en-US" sz="3200" dirty="0"/>
              <a:t>with the church</a:t>
            </a:r>
            <a:r>
              <a:rPr lang="en-US" sz="3200" dirty="0" smtClean="0"/>
              <a:t>.</a:t>
            </a:r>
          </a:p>
        </p:txBody>
      </p:sp>
    </p:spTree>
    <p:extLst>
      <p:ext uri="{BB962C8B-B14F-4D97-AF65-F5344CB8AC3E}">
        <p14:creationId xmlns:p14="http://schemas.microsoft.com/office/powerpoint/2010/main" val="11488749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Saved by the Blood     </a:t>
            </a:r>
            <a:r>
              <a:rPr lang="en-US" dirty="0" smtClean="0">
                <a:solidFill>
                  <a:srgbClr val="00CC00"/>
                </a:solidFill>
              </a:rPr>
              <a:t>Concluding Thoughts</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sz="3200" dirty="0" smtClean="0"/>
          </a:p>
        </p:txBody>
      </p:sp>
    </p:spTree>
    <p:extLst>
      <p:ext uri="{BB962C8B-B14F-4D97-AF65-F5344CB8AC3E}">
        <p14:creationId xmlns:p14="http://schemas.microsoft.com/office/powerpoint/2010/main" val="4732359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Saved by the Blood     </a:t>
            </a:r>
            <a:r>
              <a:rPr lang="en-US" dirty="0" smtClean="0">
                <a:solidFill>
                  <a:srgbClr val="00CC00"/>
                </a:solidFill>
              </a:rPr>
              <a:t>Concluding Thoughts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The God of the New Testament is the God of the Old Testament.  He hasn’t changed.</a:t>
            </a:r>
          </a:p>
          <a:p>
            <a:r>
              <a:rPr lang="en-US" sz="3200" dirty="0" smtClean="0"/>
              <a:t>He is slowly but surely fulfilling his perfect plan.</a:t>
            </a:r>
          </a:p>
          <a:p>
            <a:endParaRPr lang="en-US" sz="3200" dirty="0" smtClean="0"/>
          </a:p>
        </p:txBody>
      </p:sp>
    </p:spTree>
    <p:extLst>
      <p:ext uri="{BB962C8B-B14F-4D97-AF65-F5344CB8AC3E}">
        <p14:creationId xmlns:p14="http://schemas.microsoft.com/office/powerpoint/2010/main" val="8757293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Saved by the Blood     </a:t>
            </a:r>
            <a:r>
              <a:rPr lang="en-US" dirty="0" smtClean="0">
                <a:solidFill>
                  <a:srgbClr val="00CC00"/>
                </a:solidFill>
              </a:rPr>
              <a:t>Concluding Thoughts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The Israelites were saved out of bondage and death in Egypt by taking advantage of God’s appointed means for their rescue – the sacrificed Passover lamb.</a:t>
            </a:r>
          </a:p>
          <a:p>
            <a:r>
              <a:rPr lang="en-US" sz="3200" dirty="0" smtClean="0"/>
              <a:t>They were to sacrifice the lamb, apply the blood to the doorway of their houses and then enjoy the Passover meal.</a:t>
            </a:r>
          </a:p>
          <a:p>
            <a:r>
              <a:rPr lang="en-US" sz="3200" dirty="0" smtClean="0"/>
              <a:t>The feast of Passover has been continually celebrated by the Jews to this day.</a:t>
            </a:r>
          </a:p>
          <a:p>
            <a:endParaRPr lang="en-US" sz="3200" dirty="0" smtClean="0"/>
          </a:p>
        </p:txBody>
      </p:sp>
    </p:spTree>
    <p:extLst>
      <p:ext uri="{BB962C8B-B14F-4D97-AF65-F5344CB8AC3E}">
        <p14:creationId xmlns:p14="http://schemas.microsoft.com/office/powerpoint/2010/main" val="33730086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Saved by the Blood     </a:t>
            </a:r>
            <a:r>
              <a:rPr lang="en-US" dirty="0" smtClean="0">
                <a:solidFill>
                  <a:srgbClr val="00CC00"/>
                </a:solidFill>
              </a:rPr>
              <a:t>Concluding Thoughts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Christ is our Passover Sacrifice.  See </a:t>
            </a:r>
            <a:r>
              <a:rPr lang="en-US" sz="3200" dirty="0" smtClean="0">
                <a:solidFill>
                  <a:srgbClr val="FFFF00"/>
                </a:solidFill>
              </a:rPr>
              <a:t>John 1:29</a:t>
            </a:r>
            <a:r>
              <a:rPr lang="en-US" sz="3200" dirty="0" smtClean="0"/>
              <a:t>.</a:t>
            </a:r>
          </a:p>
          <a:p>
            <a:r>
              <a:rPr lang="en-US" sz="3200" dirty="0" smtClean="0"/>
              <a:t>He is the way God has provided for our rescue from the bondage of sin and death.</a:t>
            </a:r>
          </a:p>
          <a:p>
            <a:r>
              <a:rPr lang="en-US" sz="3200" dirty="0" smtClean="0"/>
              <a:t>His death – the shedding of his blood – is our perfect sacrifice.</a:t>
            </a:r>
          </a:p>
          <a:p>
            <a:r>
              <a:rPr lang="en-US" sz="3200" dirty="0" smtClean="0"/>
              <a:t>Then, as our resurrected Lord, he provides us with a continual feast.</a:t>
            </a:r>
          </a:p>
        </p:txBody>
      </p:sp>
    </p:spTree>
    <p:extLst>
      <p:ext uri="{BB962C8B-B14F-4D97-AF65-F5344CB8AC3E}">
        <p14:creationId xmlns:p14="http://schemas.microsoft.com/office/powerpoint/2010/main" val="7611363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Saved by the Blood     </a:t>
            </a:r>
            <a:r>
              <a:rPr lang="en-US" dirty="0">
                <a:solidFill>
                  <a:srgbClr val="00CC00"/>
                </a:solidFill>
              </a:rPr>
              <a:t>Concluding Thoughts</a:t>
            </a:r>
            <a:endParaRPr lang="en-US" dirty="0"/>
          </a:p>
        </p:txBody>
      </p:sp>
      <p:sp>
        <p:nvSpPr>
          <p:cNvPr id="3" name="Content Placeholder 2"/>
          <p:cNvSpPr>
            <a:spLocks noGrp="1"/>
          </p:cNvSpPr>
          <p:nvPr>
            <p:ph idx="1"/>
          </p:nvPr>
        </p:nvSpPr>
        <p:spPr/>
        <p:txBody>
          <a:bodyPr>
            <a:normAutofit/>
          </a:bodyPr>
          <a:lstStyle/>
          <a:p>
            <a:r>
              <a:rPr lang="en-US" sz="3200" i="1" dirty="0" smtClean="0"/>
              <a:t>Alexander </a:t>
            </a:r>
            <a:r>
              <a:rPr lang="en-US" sz="3200" i="1" dirty="0" err="1" smtClean="0"/>
              <a:t>Maclaren</a:t>
            </a:r>
            <a:r>
              <a:rPr lang="en-US" sz="3200" i="1" dirty="0" smtClean="0"/>
              <a:t> (1826 – 1910) observed,</a:t>
            </a:r>
          </a:p>
          <a:p>
            <a:r>
              <a:rPr lang="en-US" sz="3200" i="1" dirty="0" smtClean="0">
                <a:solidFill>
                  <a:srgbClr val="00CC00"/>
                </a:solidFill>
              </a:rPr>
              <a:t>“We feast on Christ when the mind feeds on Him as truth, when the heart is filled and satisfied with His love, when the conscience clings to Him as its peace, when the will esteems the ‘words of His mouth more than’ its ‘necessary food,’ when all desires, hopes, and inward powers draw their supplies from Him, and find their object in His sweet sufficiency.”</a:t>
            </a:r>
            <a:endParaRPr lang="en-US" sz="3200" i="1" dirty="0">
              <a:solidFill>
                <a:srgbClr val="00CC00"/>
              </a:solidFill>
            </a:endParaRPr>
          </a:p>
        </p:txBody>
      </p:sp>
    </p:spTree>
    <p:extLst>
      <p:ext uri="{BB962C8B-B14F-4D97-AF65-F5344CB8AC3E}">
        <p14:creationId xmlns:p14="http://schemas.microsoft.com/office/powerpoint/2010/main" val="6179489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Saved by the Blood     </a:t>
            </a:r>
            <a:r>
              <a:rPr lang="en-US" dirty="0">
                <a:solidFill>
                  <a:srgbClr val="00CC00"/>
                </a:solidFill>
              </a:rPr>
              <a:t>Concluding Thoughts</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00B0F0"/>
                </a:solidFill>
              </a:rPr>
              <a:t>“</a:t>
            </a:r>
            <a:r>
              <a:rPr lang="en-US" sz="3200" dirty="0">
                <a:solidFill>
                  <a:srgbClr val="00B0F0"/>
                </a:solidFill>
              </a:rPr>
              <a:t>And when I see the blood, I will pass over you…”</a:t>
            </a:r>
          </a:p>
          <a:p>
            <a:pPr marL="0" indent="0" algn="r">
              <a:buNone/>
            </a:pPr>
            <a:r>
              <a:rPr lang="en-US" sz="3200" dirty="0"/>
              <a:t>– From </a:t>
            </a:r>
            <a:r>
              <a:rPr lang="en-US" sz="3200" dirty="0">
                <a:solidFill>
                  <a:srgbClr val="FFFF00"/>
                </a:solidFill>
              </a:rPr>
              <a:t>Exodus </a:t>
            </a:r>
            <a:r>
              <a:rPr lang="en-US" sz="3200" dirty="0" smtClean="0">
                <a:solidFill>
                  <a:srgbClr val="FFFF00"/>
                </a:solidFill>
              </a:rPr>
              <a:t>12:13</a:t>
            </a:r>
          </a:p>
          <a:p>
            <a:pPr marL="0" indent="0">
              <a:buNone/>
            </a:pPr>
            <a:endParaRPr lang="en-US" sz="3200" dirty="0" smtClean="0">
              <a:solidFill>
                <a:srgbClr val="FFFF00"/>
              </a:solidFill>
            </a:endParaRPr>
          </a:p>
          <a:p>
            <a:r>
              <a:rPr lang="en-US" sz="3200" dirty="0" smtClean="0"/>
              <a:t>Therefore, we must accept Christ’s sacrifice as our one and only hope and make him the focus of our faith.</a:t>
            </a:r>
            <a:endParaRPr lang="en-US" sz="3200" dirty="0"/>
          </a:p>
        </p:txBody>
      </p:sp>
    </p:spTree>
    <p:extLst>
      <p:ext uri="{BB962C8B-B14F-4D97-AF65-F5344CB8AC3E}">
        <p14:creationId xmlns:p14="http://schemas.microsoft.com/office/powerpoint/2010/main" val="25070936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1666</TotalTime>
  <Words>937</Words>
  <Application>Microsoft Office PowerPoint</Application>
  <PresentationFormat>Widescreen</PresentationFormat>
  <Paragraphs>95</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Calibri Light</vt:lpstr>
      <vt:lpstr>Office Theme</vt:lpstr>
      <vt:lpstr>Saved by the Blood</vt:lpstr>
      <vt:lpstr>Saved by the Blood     Introduction</vt:lpstr>
      <vt:lpstr>Saved by the Blood     Introduction</vt:lpstr>
      <vt:lpstr>Saved by the Blood     Introduction</vt:lpstr>
      <vt:lpstr>Saved by the Blood     Introduction</vt:lpstr>
      <vt:lpstr>Outline of Exodus 12</vt:lpstr>
      <vt:lpstr>Outline of Exodus 12</vt:lpstr>
      <vt:lpstr>I.  The Passover Lamb     12:1-6</vt:lpstr>
      <vt:lpstr>I.  The Passover Lamb     12:1-6</vt:lpstr>
      <vt:lpstr>II. Saved by the Blood     12:7-13</vt:lpstr>
      <vt:lpstr>II. Saved by the Blood     12:7-13</vt:lpstr>
      <vt:lpstr>III. Unleavened Bread     12:14-20</vt:lpstr>
      <vt:lpstr>III. Unleavened Bread     12:14-20</vt:lpstr>
      <vt:lpstr>III. Unleavened Bread     12:14-20</vt:lpstr>
      <vt:lpstr>IV. Moses Instructs the People     12:21-28</vt:lpstr>
      <vt:lpstr>IV. Moses Instructs the People     12:21-28</vt:lpstr>
      <vt:lpstr>IV. Moses Instructs the People     12:21-28</vt:lpstr>
      <vt:lpstr>IV. Moses Instructs the People     12:21-28</vt:lpstr>
      <vt:lpstr>IV. Moses Instructs the People     12:21-28</vt:lpstr>
      <vt:lpstr>IV. Moses Instructs the People     12:21-28</vt:lpstr>
      <vt:lpstr>IV. Moses Instructs the People     12:21-28</vt:lpstr>
      <vt:lpstr>V. Death of the Firstborn     12:29-32</vt:lpstr>
      <vt:lpstr>V. Death of the Firstborn     12:29-32</vt:lpstr>
      <vt:lpstr>V. Death of the Firstborn     12:29-32</vt:lpstr>
      <vt:lpstr>VI. The Exodus from Egypt     12:33-42</vt:lpstr>
      <vt:lpstr>VI. The Exodus from Egypt     12:33-42</vt:lpstr>
      <vt:lpstr>VII. Ongoing Remembrance     12:43-51</vt:lpstr>
      <vt:lpstr>VII. Ongoing Remembrance     12:43-51</vt:lpstr>
      <vt:lpstr>VII. Ongoing Remembrance     12:43-51</vt:lpstr>
      <vt:lpstr>Saved by the Blood     Concluding Thoughts</vt:lpstr>
      <vt:lpstr>Saved by the Blood     Concluding Thoughts</vt:lpstr>
      <vt:lpstr>Saved by the Blood     Concluding Thoughts</vt:lpstr>
      <vt:lpstr>Saved by the Blood     Concluding Thoughts</vt:lpstr>
      <vt:lpstr>Saved by the Blood     Concluding Thoughts</vt:lpstr>
      <vt:lpstr>Saved by the Blood     Concluding Thoughts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Saved by the Blood</dc:title>
  <dc:creator>David Kosobucki</dc:creator>
  <cp:lastModifiedBy>David Kosobucki</cp:lastModifiedBy>
  <cp:revision>30</cp:revision>
  <dcterms:created xsi:type="dcterms:W3CDTF">2014-03-08T00:50:55Z</dcterms:created>
  <dcterms:modified xsi:type="dcterms:W3CDTF">2014-03-09T18:05:51Z</dcterms:modified>
</cp:coreProperties>
</file>