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60" r:id="rId4"/>
    <p:sldId id="281" r:id="rId5"/>
    <p:sldId id="282" r:id="rId6"/>
    <p:sldId id="262" r:id="rId7"/>
    <p:sldId id="261" r:id="rId8"/>
    <p:sldId id="263" r:id="rId9"/>
    <p:sldId id="272" r:id="rId10"/>
    <p:sldId id="264" r:id="rId11"/>
    <p:sldId id="265" r:id="rId12"/>
    <p:sldId id="266" r:id="rId13"/>
    <p:sldId id="273" r:id="rId14"/>
    <p:sldId id="274" r:id="rId15"/>
    <p:sldId id="275" r:id="rId16"/>
    <p:sldId id="278" r:id="rId17"/>
    <p:sldId id="276" r:id="rId18"/>
    <p:sldId id="277" r:id="rId19"/>
    <p:sldId id="280" r:id="rId20"/>
    <p:sldId id="267" r:id="rId21"/>
    <p:sldId id="268" r:id="rId22"/>
    <p:sldId id="283" r:id="rId23"/>
    <p:sldId id="284" r:id="rId24"/>
    <p:sldId id="285" r:id="rId25"/>
    <p:sldId id="286" r:id="rId26"/>
    <p:sldId id="287" r:id="rId27"/>
    <p:sldId id="269" r:id="rId28"/>
    <p:sldId id="270" r:id="rId29"/>
    <p:sldId id="258" r:id="rId30"/>
    <p:sldId id="257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outlineViewPr>
    <p:cViewPr>
      <p:scale>
        <a:sx n="33" d="100"/>
        <a:sy n="33" d="100"/>
      </p:scale>
      <p:origin x="0" y="-1500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54F2-C52D-4211-ABD0-791E02CD3CBF}" type="datetimeFigureOut">
              <a:rPr lang="en-US" smtClean="0"/>
              <a:t>2/28/2014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7F5AF-A928-4584-A52A-31E21D5C4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174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54F2-C52D-4211-ABD0-791E02CD3CBF}" type="datetimeFigureOut">
              <a:rPr lang="en-US" smtClean="0"/>
              <a:t>2/28/2014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7F5AF-A928-4584-A52A-31E21D5C4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121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54F2-C52D-4211-ABD0-791E02CD3CBF}" type="datetimeFigureOut">
              <a:rPr lang="en-US" smtClean="0"/>
              <a:t>2/28/2014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7F5AF-A928-4584-A52A-31E21D5C4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61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54F2-C52D-4211-ABD0-791E02CD3CBF}" type="datetimeFigureOut">
              <a:rPr lang="en-US" smtClean="0"/>
              <a:t>2/28/2014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7F5AF-A928-4584-A52A-31E21D5C4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502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54F2-C52D-4211-ABD0-791E02CD3CBF}" type="datetimeFigureOut">
              <a:rPr lang="en-US" smtClean="0"/>
              <a:t>2/28/2014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7F5AF-A928-4584-A52A-31E21D5C4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751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54F2-C52D-4211-ABD0-791E02CD3CBF}" type="datetimeFigureOut">
              <a:rPr lang="en-US" smtClean="0"/>
              <a:t>2/28/2014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7F5AF-A928-4584-A52A-31E21D5C4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303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54F2-C52D-4211-ABD0-791E02CD3CBF}" type="datetimeFigureOut">
              <a:rPr lang="en-US" smtClean="0"/>
              <a:t>2/28/2014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7F5AF-A928-4584-A52A-31E21D5C4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022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54F2-C52D-4211-ABD0-791E02CD3CBF}" type="datetimeFigureOut">
              <a:rPr lang="en-US" smtClean="0"/>
              <a:t>2/28/2014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7F5AF-A928-4584-A52A-31E21D5C4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147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54F2-C52D-4211-ABD0-791E02CD3CBF}" type="datetimeFigureOut">
              <a:rPr lang="en-US" smtClean="0"/>
              <a:t>2/28/2014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7F5AF-A928-4584-A52A-31E21D5C4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459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54F2-C52D-4211-ABD0-791E02CD3CBF}" type="datetimeFigureOut">
              <a:rPr lang="en-US" smtClean="0"/>
              <a:t>2/28/2014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7F5AF-A928-4584-A52A-31E21D5C4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452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54F2-C52D-4211-ABD0-791E02CD3CBF}" type="datetimeFigureOut">
              <a:rPr lang="en-US" smtClean="0"/>
              <a:t>2/28/2014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7F5AF-A928-4584-A52A-31E21D5C4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739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554F2-C52D-4211-ABD0-791E02CD3CBF}" type="datetimeFigureOut">
              <a:rPr lang="en-US" smtClean="0"/>
              <a:t>2/28/2014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F7F5AF-A928-4584-A52A-31E21D5C4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6453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Freedom from Bondage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Exodus 5 – 11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7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Freedom from </a:t>
            </a:r>
            <a:r>
              <a:rPr lang="en-US" dirty="0" smtClean="0"/>
              <a:t>Bondage     </a:t>
            </a:r>
            <a:r>
              <a:rPr lang="en-US" dirty="0" smtClean="0">
                <a:solidFill>
                  <a:srgbClr val="FFFF00"/>
                </a:solidFill>
              </a:rPr>
              <a:t>Introduction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10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Freedom from </a:t>
            </a:r>
            <a:r>
              <a:rPr lang="en-US" dirty="0" smtClean="0"/>
              <a:t>Bondage     </a:t>
            </a:r>
            <a:r>
              <a:rPr lang="en-US" dirty="0" smtClean="0">
                <a:solidFill>
                  <a:srgbClr val="FFFF00"/>
                </a:solidFill>
              </a:rPr>
              <a:t>Introduction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Rich Young Man     </a:t>
            </a:r>
            <a:r>
              <a:rPr lang="en-US" sz="3200" dirty="0" smtClean="0">
                <a:solidFill>
                  <a:srgbClr val="FFFF00"/>
                </a:solidFill>
              </a:rPr>
              <a:t>Mark 10:17-22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79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Freedom from </a:t>
            </a:r>
            <a:r>
              <a:rPr lang="en-US" dirty="0" smtClean="0"/>
              <a:t>Bondage     </a:t>
            </a:r>
            <a:r>
              <a:rPr lang="en-US" dirty="0" smtClean="0">
                <a:solidFill>
                  <a:srgbClr val="FFFF00"/>
                </a:solidFill>
              </a:rPr>
              <a:t>Introduction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Rich Young Man     </a:t>
            </a:r>
            <a:r>
              <a:rPr lang="en-US" sz="3200" dirty="0" smtClean="0">
                <a:solidFill>
                  <a:srgbClr val="FFFF00"/>
                </a:solidFill>
              </a:rPr>
              <a:t>Mark 10:17-22</a:t>
            </a:r>
          </a:p>
          <a:p>
            <a:r>
              <a:rPr lang="en-US" sz="3200" dirty="0" smtClean="0"/>
              <a:t>Jesus doesn’t argue with the man about whether or not he is really such a good person.</a:t>
            </a:r>
          </a:p>
          <a:p>
            <a:r>
              <a:rPr lang="en-US" sz="3200" dirty="0" smtClean="0"/>
              <a:t>Jesus points out that there is something in his heart that has taken the place of God.</a:t>
            </a:r>
          </a:p>
          <a:p>
            <a:r>
              <a:rPr lang="en-US" sz="3200" dirty="0" smtClean="0">
                <a:solidFill>
                  <a:srgbClr val="00B0F0"/>
                </a:solidFill>
              </a:rPr>
              <a:t>“He went away sorrowful, for he had great possessions.”</a:t>
            </a:r>
            <a:endParaRPr lang="en-US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85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Freedom from </a:t>
            </a:r>
            <a:r>
              <a:rPr lang="en-US" dirty="0" smtClean="0"/>
              <a:t>Bondage     </a:t>
            </a:r>
            <a:r>
              <a:rPr lang="en-US" dirty="0" smtClean="0">
                <a:solidFill>
                  <a:srgbClr val="FFFF00"/>
                </a:solidFill>
              </a:rPr>
              <a:t>Introduction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What might there be that is preventing us from wholeheartedly following Jesus?</a:t>
            </a:r>
          </a:p>
          <a:p>
            <a:endParaRPr lang="en-US" sz="3200" dirty="0"/>
          </a:p>
          <a:p>
            <a:r>
              <a:rPr lang="en-US" sz="3200" dirty="0" smtClean="0"/>
              <a:t>We’ll come back to this question later.</a:t>
            </a:r>
          </a:p>
          <a:p>
            <a:r>
              <a:rPr lang="en-US" sz="3200" dirty="0" smtClean="0"/>
              <a:t>First we’re going to look at the showdown between God and the idols of Egypt.</a:t>
            </a:r>
          </a:p>
          <a:p>
            <a:r>
              <a:rPr lang="en-US" sz="3200" dirty="0" smtClean="0"/>
              <a:t>In case you’re wondering, God wins.</a:t>
            </a:r>
          </a:p>
        </p:txBody>
      </p:sp>
    </p:spTree>
    <p:extLst>
      <p:ext uri="{BB962C8B-B14F-4D97-AF65-F5344CB8AC3E}">
        <p14:creationId xmlns:p14="http://schemas.microsoft.com/office/powerpoint/2010/main" val="114004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Freedom from </a:t>
            </a:r>
            <a:r>
              <a:rPr lang="en-US" dirty="0" smtClean="0"/>
              <a:t>Bondage     </a:t>
            </a:r>
            <a:r>
              <a:rPr lang="en-US" dirty="0" smtClean="0">
                <a:solidFill>
                  <a:srgbClr val="FFC000"/>
                </a:solidFill>
              </a:rPr>
              <a:t>Outline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31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Freedom from </a:t>
            </a:r>
            <a:r>
              <a:rPr lang="en-US" dirty="0" smtClean="0"/>
              <a:t>Bondage     </a:t>
            </a:r>
            <a:r>
              <a:rPr lang="en-US" dirty="0" smtClean="0">
                <a:solidFill>
                  <a:srgbClr val="FFC000"/>
                </a:solidFill>
              </a:rPr>
              <a:t>Outline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Freedom Commanded </a:t>
            </a:r>
            <a:endParaRPr lang="en-US" sz="3200" dirty="0" smtClean="0"/>
          </a:p>
          <a:p>
            <a:r>
              <a:rPr lang="en-US" sz="3200" dirty="0" smtClean="0"/>
              <a:t>The Destruction of Idols</a:t>
            </a:r>
          </a:p>
          <a:p>
            <a:r>
              <a:rPr lang="en-US" sz="3200" dirty="0" smtClean="0"/>
              <a:t>The Danger of Compromise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0785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Freedom Commanded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14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Freedom Commanded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 dirty="0" smtClean="0"/>
              <a:t>“Let my people go </a:t>
            </a:r>
            <a:r>
              <a:rPr lang="en-US" sz="3200" i="1" dirty="0" smtClean="0"/>
              <a:t>… </a:t>
            </a:r>
            <a:r>
              <a:rPr lang="en-US" sz="3200" i="1" dirty="0" smtClean="0"/>
              <a:t>!”     </a:t>
            </a:r>
            <a:r>
              <a:rPr lang="en-US" sz="3200" dirty="0" smtClean="0"/>
              <a:t>(7x)</a:t>
            </a:r>
          </a:p>
        </p:txBody>
      </p:sp>
    </p:spTree>
    <p:extLst>
      <p:ext uri="{BB962C8B-B14F-4D97-AF65-F5344CB8AC3E}">
        <p14:creationId xmlns:p14="http://schemas.microsoft.com/office/powerpoint/2010/main" val="383611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Freedom Commanded 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i="1" dirty="0" smtClean="0"/>
              <a:t>“Let my people go </a:t>
            </a:r>
            <a:r>
              <a:rPr lang="en-US" sz="3200" i="1" dirty="0" smtClean="0"/>
              <a:t>… </a:t>
            </a:r>
            <a:r>
              <a:rPr lang="en-US" sz="3200" i="1" dirty="0" smtClean="0"/>
              <a:t>!”     </a:t>
            </a:r>
            <a:r>
              <a:rPr lang="en-US" sz="3200" dirty="0" smtClean="0"/>
              <a:t>(7x)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5:1-2</a:t>
            </a:r>
            <a:endParaRPr lang="en-US" sz="3200" dirty="0" smtClean="0">
              <a:solidFill>
                <a:srgbClr val="FFFF00"/>
              </a:solidFill>
            </a:endParaRPr>
          </a:p>
          <a:p>
            <a:r>
              <a:rPr lang="en-US" sz="3200" dirty="0" smtClean="0">
                <a:solidFill>
                  <a:srgbClr val="FFFF00"/>
                </a:solidFill>
              </a:rPr>
              <a:t>7:16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8:1 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8:20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9:1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9:13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10:3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40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The </a:t>
            </a:r>
            <a:r>
              <a:rPr lang="en-US" dirty="0" smtClean="0">
                <a:solidFill>
                  <a:srgbClr val="00B0F0"/>
                </a:solidFill>
              </a:rPr>
              <a:t>Destruction of Idols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47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The </a:t>
            </a:r>
            <a:r>
              <a:rPr lang="en-US" dirty="0" smtClean="0">
                <a:solidFill>
                  <a:srgbClr val="00B0F0"/>
                </a:solidFill>
              </a:rPr>
              <a:t>Destruction of Idols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Warren </a:t>
            </a:r>
            <a:r>
              <a:rPr lang="en-US" sz="3200" dirty="0" err="1" smtClean="0"/>
              <a:t>Wiersbe</a:t>
            </a:r>
            <a:r>
              <a:rPr lang="en-US" sz="3200" dirty="0" smtClean="0"/>
              <a:t> </a:t>
            </a:r>
            <a:r>
              <a:rPr lang="en-US" sz="3200" dirty="0"/>
              <a:t>points out three separate things that the plagues upon Egypt accomplished</a:t>
            </a:r>
            <a:r>
              <a:rPr lang="en-US" sz="3200" dirty="0" smtClean="0"/>
              <a:t>: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6929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The </a:t>
            </a:r>
            <a:r>
              <a:rPr lang="en-US" dirty="0" smtClean="0">
                <a:solidFill>
                  <a:srgbClr val="00B0F0"/>
                </a:solidFill>
              </a:rPr>
              <a:t>Destruction of Idols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Warren </a:t>
            </a:r>
            <a:r>
              <a:rPr lang="en-US" sz="3200" dirty="0" err="1"/>
              <a:t>Wiersbe</a:t>
            </a:r>
            <a:r>
              <a:rPr lang="en-US" sz="3200" dirty="0"/>
              <a:t> points out three separate things that the plagues upon Egypt accomplished: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dirty="0"/>
              <a:t>They were signs to Israel, assuring them of God’s power and care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5638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The </a:t>
            </a:r>
            <a:r>
              <a:rPr lang="en-US" dirty="0" smtClean="0">
                <a:solidFill>
                  <a:srgbClr val="00B0F0"/>
                </a:solidFill>
              </a:rPr>
              <a:t>Destruction of Idols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Warren </a:t>
            </a:r>
            <a:r>
              <a:rPr lang="en-US" sz="3200" dirty="0" err="1"/>
              <a:t>Wiersbe</a:t>
            </a:r>
            <a:r>
              <a:rPr lang="en-US" sz="3200" dirty="0"/>
              <a:t> points out three separate things that the plagues upon Egypt accomplished: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dirty="0"/>
              <a:t>They were signs to Israel, assuring them of God’s power and care.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dirty="0"/>
              <a:t>They were judgments upon </a:t>
            </a:r>
            <a:r>
              <a:rPr lang="en-US" sz="2800" dirty="0" smtClean="0"/>
              <a:t>Egypt for their oppression of Israel, and which revealed the vanity of their gods.</a:t>
            </a:r>
          </a:p>
        </p:txBody>
      </p:sp>
    </p:spTree>
    <p:extLst>
      <p:ext uri="{BB962C8B-B14F-4D97-AF65-F5344CB8AC3E}">
        <p14:creationId xmlns:p14="http://schemas.microsoft.com/office/powerpoint/2010/main" val="183558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The </a:t>
            </a:r>
            <a:r>
              <a:rPr lang="en-US" dirty="0" smtClean="0">
                <a:solidFill>
                  <a:srgbClr val="00B0F0"/>
                </a:solidFill>
              </a:rPr>
              <a:t>Destruction of Idols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Warren </a:t>
            </a:r>
            <a:r>
              <a:rPr lang="en-US" sz="3200" dirty="0" err="1"/>
              <a:t>Wiersbe</a:t>
            </a:r>
            <a:r>
              <a:rPr lang="en-US" sz="3200" dirty="0"/>
              <a:t> points out three separate things that the plagues upon Egypt accomplished: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dirty="0"/>
              <a:t>They were signs to Israel, assuring them of God’s power and care.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dirty="0"/>
              <a:t>They were judgments upon </a:t>
            </a:r>
            <a:r>
              <a:rPr lang="en-US" sz="2800" dirty="0" smtClean="0"/>
              <a:t>Egypt for their oppression of Israel, and which revealed the vanity of their gods.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dirty="0" smtClean="0"/>
              <a:t>They foreshadowed more serious judgments to come, as revealed in the Book of Revelation.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96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The </a:t>
            </a:r>
            <a:r>
              <a:rPr lang="en-US" dirty="0" smtClean="0">
                <a:solidFill>
                  <a:srgbClr val="00B0F0"/>
                </a:solidFill>
              </a:rPr>
              <a:t>Destruction of Idols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Warren </a:t>
            </a:r>
            <a:r>
              <a:rPr lang="en-US" sz="3200" dirty="0" err="1"/>
              <a:t>Wiersbe</a:t>
            </a:r>
            <a:r>
              <a:rPr lang="en-US" sz="3200" dirty="0"/>
              <a:t> points out three separate things that the plagues upon Egypt accomplished: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dirty="0"/>
              <a:t>They were signs to Israel, assuring them of God’s power and care.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B0F0"/>
                </a:solidFill>
              </a:rPr>
              <a:t>They were judgments upon </a:t>
            </a:r>
            <a:r>
              <a:rPr lang="en-US" sz="2800" dirty="0" smtClean="0">
                <a:solidFill>
                  <a:srgbClr val="00B0F0"/>
                </a:solidFill>
              </a:rPr>
              <a:t>Egypt for their oppression of Israel, and which revealed the vanity of their gods.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dirty="0" smtClean="0"/>
              <a:t>They foreshadowed more serious judgments to come, as revealed in the Book of Revelation.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94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The </a:t>
            </a:r>
            <a:r>
              <a:rPr lang="en-US" dirty="0" smtClean="0">
                <a:solidFill>
                  <a:srgbClr val="00B0F0"/>
                </a:solidFill>
              </a:rPr>
              <a:t>Destruction of Idols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rgbClr val="00B0F0"/>
                </a:solidFill>
              </a:rPr>
              <a:t>They </a:t>
            </a:r>
            <a:r>
              <a:rPr lang="en-US" sz="3200" dirty="0">
                <a:solidFill>
                  <a:srgbClr val="00B0F0"/>
                </a:solidFill>
              </a:rPr>
              <a:t>were judgments upon </a:t>
            </a:r>
            <a:r>
              <a:rPr lang="en-US" sz="3200" dirty="0" smtClean="0">
                <a:solidFill>
                  <a:srgbClr val="00B0F0"/>
                </a:solidFill>
              </a:rPr>
              <a:t>Egypt for their oppression of Israel, and which revealed the vanity of their gods.</a:t>
            </a:r>
          </a:p>
        </p:txBody>
      </p:sp>
    </p:spTree>
    <p:extLst>
      <p:ext uri="{BB962C8B-B14F-4D97-AF65-F5344CB8AC3E}">
        <p14:creationId xmlns:p14="http://schemas.microsoft.com/office/powerpoint/2010/main" val="264284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The </a:t>
            </a:r>
            <a:r>
              <a:rPr lang="en-US" dirty="0" smtClean="0">
                <a:solidFill>
                  <a:srgbClr val="00B0F0"/>
                </a:solidFill>
              </a:rPr>
              <a:t>Destruction of Idols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rgbClr val="00B0F0"/>
                </a:solidFill>
              </a:rPr>
              <a:t>They </a:t>
            </a:r>
            <a:r>
              <a:rPr lang="en-US" sz="3200" dirty="0">
                <a:solidFill>
                  <a:srgbClr val="00B0F0"/>
                </a:solidFill>
              </a:rPr>
              <a:t>were judgments upon </a:t>
            </a:r>
            <a:r>
              <a:rPr lang="en-US" sz="3200" dirty="0" smtClean="0">
                <a:solidFill>
                  <a:srgbClr val="00B0F0"/>
                </a:solidFill>
              </a:rPr>
              <a:t>Egypt for their oppression of Israel, and which revealed the vanity of their gods.</a:t>
            </a:r>
          </a:p>
          <a:p>
            <a:r>
              <a:rPr lang="en-US" sz="3200" dirty="0" smtClean="0"/>
              <a:t>See </a:t>
            </a:r>
            <a:r>
              <a:rPr lang="en-US" sz="3200" dirty="0" smtClean="0">
                <a:solidFill>
                  <a:srgbClr val="FFFF00"/>
                </a:solidFill>
              </a:rPr>
              <a:t>Genesis </a:t>
            </a:r>
            <a:r>
              <a:rPr lang="en-US" sz="3200" dirty="0" smtClean="0">
                <a:solidFill>
                  <a:srgbClr val="FFFF00"/>
                </a:solidFill>
              </a:rPr>
              <a:t>12:1-3, </a:t>
            </a:r>
            <a:r>
              <a:rPr lang="en-US" sz="3200" dirty="0" smtClean="0"/>
              <a:t>especially</a:t>
            </a:r>
            <a:r>
              <a:rPr lang="en-US" sz="3200" dirty="0" smtClean="0">
                <a:solidFill>
                  <a:srgbClr val="FFFF00"/>
                </a:solidFill>
              </a:rPr>
              <a:t> v.3</a:t>
            </a:r>
            <a:endParaRPr lang="en-US" sz="32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02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The </a:t>
            </a:r>
            <a:r>
              <a:rPr lang="en-US" dirty="0" smtClean="0">
                <a:solidFill>
                  <a:srgbClr val="00B0F0"/>
                </a:solidFill>
              </a:rPr>
              <a:t>Destruction of Idols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smtClean="0"/>
              <a:t>The Nile itself was sacred to the Egyptians. </a:t>
            </a:r>
          </a:p>
          <a:p>
            <a:r>
              <a:rPr lang="en-US" sz="3200" dirty="0" smtClean="0"/>
              <a:t>The goddess </a:t>
            </a:r>
            <a:r>
              <a:rPr lang="en-US" sz="3200" dirty="0" err="1" smtClean="0"/>
              <a:t>Heqt</a:t>
            </a:r>
            <a:r>
              <a:rPr lang="en-US" sz="3200" dirty="0" smtClean="0"/>
              <a:t> was pictured as a frog.</a:t>
            </a:r>
          </a:p>
          <a:p>
            <a:r>
              <a:rPr lang="en-US" sz="3200" dirty="0" smtClean="0"/>
              <a:t>The Egyptians worshiped various insects.</a:t>
            </a:r>
          </a:p>
          <a:p>
            <a:r>
              <a:rPr lang="en-US" sz="3200" dirty="0" err="1" smtClean="0"/>
              <a:t>Hathor</a:t>
            </a:r>
            <a:r>
              <a:rPr lang="en-US" sz="3200" dirty="0" smtClean="0"/>
              <a:t> and </a:t>
            </a:r>
            <a:r>
              <a:rPr lang="en-US" sz="3200" dirty="0" err="1" smtClean="0"/>
              <a:t>Apis</a:t>
            </a:r>
            <a:r>
              <a:rPr lang="en-US" sz="3200" dirty="0" smtClean="0"/>
              <a:t> were a sacred cow and bull, respectively.</a:t>
            </a:r>
          </a:p>
          <a:p>
            <a:r>
              <a:rPr lang="en-US" sz="3200" dirty="0" smtClean="0"/>
              <a:t>They had various gods and goddesses of health and safety.</a:t>
            </a:r>
          </a:p>
          <a:p>
            <a:r>
              <a:rPr lang="en-US" sz="3200" dirty="0" smtClean="0"/>
              <a:t>Ra, the sun god was chief of all their gods.</a:t>
            </a:r>
          </a:p>
          <a:p>
            <a:r>
              <a:rPr lang="en-US" sz="3200" dirty="0" err="1" smtClean="0"/>
              <a:t>Meskhemit</a:t>
            </a:r>
            <a:r>
              <a:rPr lang="en-US" sz="3200" dirty="0" smtClean="0"/>
              <a:t>, goddess of birth and </a:t>
            </a:r>
            <a:r>
              <a:rPr lang="en-US" sz="3200" dirty="0" err="1" smtClean="0"/>
              <a:t>Hathor</a:t>
            </a:r>
            <a:r>
              <a:rPr lang="en-US" sz="3200" dirty="0" smtClean="0"/>
              <a:t> were supposed to watch over the firstborn.</a:t>
            </a:r>
          </a:p>
        </p:txBody>
      </p:sp>
    </p:spTree>
    <p:extLst>
      <p:ext uri="{BB962C8B-B14F-4D97-AF65-F5344CB8AC3E}">
        <p14:creationId xmlns:p14="http://schemas.microsoft.com/office/powerpoint/2010/main" val="14913478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The </a:t>
            </a:r>
            <a:r>
              <a:rPr lang="en-US" dirty="0" smtClean="0">
                <a:solidFill>
                  <a:srgbClr val="00B0F0"/>
                </a:solidFill>
              </a:rPr>
              <a:t>Danger of Compromise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010207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The </a:t>
            </a:r>
            <a:r>
              <a:rPr lang="en-US" dirty="0" smtClean="0">
                <a:solidFill>
                  <a:srgbClr val="00B0F0"/>
                </a:solidFill>
              </a:rPr>
              <a:t>Danger of Compromise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Compare Pharaoh’s </a:t>
            </a:r>
            <a:r>
              <a:rPr lang="en-US" sz="3200" dirty="0"/>
              <a:t>voice in each of these responses </a:t>
            </a:r>
            <a:r>
              <a:rPr lang="en-US" sz="3200" dirty="0" smtClean="0"/>
              <a:t>to the </a:t>
            </a:r>
            <a:r>
              <a:rPr lang="en-US" sz="3200" dirty="0"/>
              <a:t>trio of the world, the flesh and the devil, when confronted with God’s command to </a:t>
            </a:r>
            <a:r>
              <a:rPr lang="en-US" sz="3200" dirty="0" smtClean="0"/>
              <a:t>set us </a:t>
            </a:r>
            <a:r>
              <a:rPr lang="en-US" sz="3200" dirty="0"/>
              <a:t>free from idolatry</a:t>
            </a:r>
            <a:r>
              <a:rPr lang="en-US" sz="32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71390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The </a:t>
            </a:r>
            <a:r>
              <a:rPr lang="en-US" dirty="0" smtClean="0">
                <a:solidFill>
                  <a:srgbClr val="00B0F0"/>
                </a:solidFill>
              </a:rPr>
              <a:t>Danger of Compromise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Compare Pharaoh’s </a:t>
            </a:r>
            <a:r>
              <a:rPr lang="en-US" sz="3200" dirty="0"/>
              <a:t>voice in each of these responses </a:t>
            </a:r>
            <a:r>
              <a:rPr lang="en-US" sz="3200" dirty="0" smtClean="0"/>
              <a:t>to the </a:t>
            </a:r>
            <a:r>
              <a:rPr lang="en-US" sz="3200" dirty="0"/>
              <a:t>trio of the world, the flesh and the devil, when confronted with God’s command to </a:t>
            </a:r>
            <a:r>
              <a:rPr lang="en-US" sz="3200" dirty="0" smtClean="0"/>
              <a:t>set us free </a:t>
            </a:r>
            <a:r>
              <a:rPr lang="en-US" sz="3200" dirty="0"/>
              <a:t>from idolatry</a:t>
            </a:r>
            <a:r>
              <a:rPr lang="en-US" sz="3200" dirty="0" smtClean="0"/>
              <a:t>.</a:t>
            </a:r>
          </a:p>
          <a:p>
            <a:pPr marL="0" indent="0">
              <a:buNone/>
            </a:pPr>
            <a:endParaRPr lang="en-US" sz="3200" dirty="0" smtClean="0"/>
          </a:p>
          <a:p>
            <a:r>
              <a:rPr lang="en-US" sz="3200" dirty="0" smtClean="0"/>
              <a:t>Stay right here.     </a:t>
            </a:r>
            <a:r>
              <a:rPr lang="en-US" sz="3200" dirty="0" smtClean="0">
                <a:solidFill>
                  <a:srgbClr val="FFFF00"/>
                </a:solidFill>
              </a:rPr>
              <a:t>8:25-27</a:t>
            </a:r>
          </a:p>
          <a:p>
            <a:r>
              <a:rPr lang="en-US" sz="3200" dirty="0" smtClean="0"/>
              <a:t>Don’t go too far.     </a:t>
            </a:r>
            <a:r>
              <a:rPr lang="en-US" sz="3200" dirty="0" smtClean="0">
                <a:solidFill>
                  <a:srgbClr val="FFFF00"/>
                </a:solidFill>
              </a:rPr>
              <a:t>8:28</a:t>
            </a:r>
          </a:p>
          <a:p>
            <a:r>
              <a:rPr lang="en-US" sz="3200" dirty="0" smtClean="0"/>
              <a:t>Not everyone has to go.     </a:t>
            </a:r>
            <a:r>
              <a:rPr lang="en-US" sz="3200" dirty="0" smtClean="0">
                <a:solidFill>
                  <a:srgbClr val="FFFF00"/>
                </a:solidFill>
              </a:rPr>
              <a:t>10:7-11</a:t>
            </a:r>
          </a:p>
          <a:p>
            <a:r>
              <a:rPr lang="en-US" sz="3200" dirty="0" smtClean="0"/>
              <a:t>God doesn’t need your possessions.     </a:t>
            </a:r>
            <a:r>
              <a:rPr lang="en-US" sz="3200" dirty="0" smtClean="0">
                <a:solidFill>
                  <a:srgbClr val="FFFF00"/>
                </a:solidFill>
              </a:rPr>
              <a:t>10:24</a:t>
            </a:r>
          </a:p>
          <a:p>
            <a:endParaRPr lang="en-US" sz="3200" dirty="0">
              <a:solidFill>
                <a:srgbClr val="FFFF00"/>
              </a:solidFill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995001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The </a:t>
            </a:r>
            <a:r>
              <a:rPr lang="en-US" dirty="0" smtClean="0">
                <a:solidFill>
                  <a:srgbClr val="00B0F0"/>
                </a:solidFill>
              </a:rPr>
              <a:t>Danger of Compromise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Stay right here.     </a:t>
            </a:r>
            <a:r>
              <a:rPr lang="en-US" sz="3200" dirty="0">
                <a:solidFill>
                  <a:srgbClr val="FFFF00"/>
                </a:solidFill>
              </a:rPr>
              <a:t>8:25-27</a:t>
            </a:r>
          </a:p>
          <a:p>
            <a:endParaRPr lang="en-US" sz="3200" dirty="0" smtClean="0"/>
          </a:p>
          <a:p>
            <a:r>
              <a:rPr lang="en-US" sz="3200" dirty="0" smtClean="0"/>
              <a:t>In other words, just add the worship of God to the life you already have.</a:t>
            </a:r>
          </a:p>
          <a:p>
            <a:r>
              <a:rPr lang="en-US" sz="3200" dirty="0" smtClean="0"/>
              <a:t>Leave the life you have, with all its various idols, intact.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337193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The </a:t>
            </a:r>
            <a:r>
              <a:rPr lang="en-US" dirty="0" smtClean="0">
                <a:solidFill>
                  <a:srgbClr val="00B0F0"/>
                </a:solidFill>
              </a:rPr>
              <a:t>Danger of Compromise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Don’t go too far.     </a:t>
            </a:r>
            <a:r>
              <a:rPr lang="en-US" sz="3200" dirty="0">
                <a:solidFill>
                  <a:srgbClr val="FFFF00"/>
                </a:solidFill>
              </a:rPr>
              <a:t>8:28</a:t>
            </a:r>
          </a:p>
          <a:p>
            <a:endParaRPr lang="en-US" sz="3200" dirty="0" smtClean="0"/>
          </a:p>
          <a:p>
            <a:r>
              <a:rPr lang="en-US" sz="3200" dirty="0" smtClean="0"/>
              <a:t>The danger here is that as long as we remain close to our old lives, we may always be tempted to go back to them.</a:t>
            </a:r>
          </a:p>
          <a:p>
            <a:r>
              <a:rPr lang="en-US" sz="3200" dirty="0" smtClean="0"/>
              <a:t>We distance ourselves from old habits and practices, but keep them within our field of vision.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085651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The </a:t>
            </a:r>
            <a:r>
              <a:rPr lang="en-US" dirty="0" smtClean="0">
                <a:solidFill>
                  <a:srgbClr val="00B0F0"/>
                </a:solidFill>
              </a:rPr>
              <a:t>Danger of Compromise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Not everyone has to go.     </a:t>
            </a:r>
            <a:r>
              <a:rPr lang="en-US" sz="3200" dirty="0">
                <a:solidFill>
                  <a:srgbClr val="FFFF00"/>
                </a:solidFill>
              </a:rPr>
              <a:t>10:7-11</a:t>
            </a:r>
          </a:p>
          <a:p>
            <a:endParaRPr lang="en-US" sz="3200" dirty="0" smtClean="0"/>
          </a:p>
          <a:p>
            <a:r>
              <a:rPr lang="en-US" sz="3200" dirty="0" smtClean="0"/>
              <a:t>This lie says,</a:t>
            </a:r>
          </a:p>
          <a:p>
            <a:r>
              <a:rPr lang="en-US" sz="3200" dirty="0" smtClean="0"/>
              <a:t>“Such radical life-change may be for some people, but it isn’t for everyone.  You don’t really want to turn into some kind of fanatic.”</a:t>
            </a:r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4748467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The </a:t>
            </a:r>
            <a:r>
              <a:rPr lang="en-US" dirty="0" smtClean="0">
                <a:solidFill>
                  <a:srgbClr val="00B0F0"/>
                </a:solidFill>
              </a:rPr>
              <a:t>Danger of Compromise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God doesn’t need your possessions.     </a:t>
            </a:r>
            <a:r>
              <a:rPr lang="en-US" sz="3200" dirty="0">
                <a:solidFill>
                  <a:srgbClr val="FFFF00"/>
                </a:solidFill>
              </a:rPr>
              <a:t>10:24</a:t>
            </a:r>
          </a:p>
          <a:p>
            <a:endParaRPr lang="en-US" sz="3200" dirty="0" smtClean="0"/>
          </a:p>
          <a:p>
            <a:r>
              <a:rPr lang="en-US" sz="3200" dirty="0" smtClean="0"/>
              <a:t>This lie admits the need to give up blatant sin.</a:t>
            </a:r>
          </a:p>
          <a:p>
            <a:r>
              <a:rPr lang="en-US" sz="3200" dirty="0" smtClean="0"/>
              <a:t>It simply remains tied to material possessions.</a:t>
            </a:r>
          </a:p>
          <a:p>
            <a:r>
              <a:rPr lang="en-US" sz="3200" dirty="0" smtClean="0"/>
              <a:t>This was the exact issue the rich young man was facing when he knelt down before Jesus.</a:t>
            </a:r>
          </a:p>
        </p:txBody>
      </p:sp>
    </p:spTree>
    <p:extLst>
      <p:ext uri="{BB962C8B-B14F-4D97-AF65-F5344CB8AC3E}">
        <p14:creationId xmlns:p14="http://schemas.microsoft.com/office/powerpoint/2010/main" val="34605067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Freedom from </a:t>
            </a:r>
            <a:r>
              <a:rPr lang="en-US" dirty="0" smtClean="0"/>
              <a:t>Bondage     </a:t>
            </a:r>
            <a:r>
              <a:rPr lang="en-US" dirty="0" smtClean="0">
                <a:solidFill>
                  <a:srgbClr val="00CC00"/>
                </a:solidFill>
              </a:rPr>
              <a:t>Final Thoughts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9082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Freedom from Bondage     </a:t>
            </a:r>
            <a:r>
              <a:rPr lang="en-US" dirty="0">
                <a:solidFill>
                  <a:srgbClr val="00CC00"/>
                </a:solidFill>
              </a:rPr>
              <a:t>Final Thoughts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We need to face up to the fact that our idols hold us in bondage to themselves.</a:t>
            </a:r>
          </a:p>
          <a:p>
            <a:r>
              <a:rPr lang="en-US" sz="3200" dirty="0" smtClean="0"/>
              <a:t>Our idolatry not only deserves God’s judgment, but it holds us back from the spiritual freedom that is only found in wholehearted devotion to Him.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16426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Freedom from Bondage     </a:t>
            </a:r>
            <a:r>
              <a:rPr lang="en-US" dirty="0">
                <a:solidFill>
                  <a:srgbClr val="00CC00"/>
                </a:solidFill>
              </a:rPr>
              <a:t>Final Thoughts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“There </a:t>
            </a:r>
            <a:r>
              <a:rPr lang="en-US" sz="3200" i="1" dirty="0">
                <a:solidFill>
                  <a:srgbClr val="00CC00"/>
                </a:solidFill>
              </a:rPr>
              <a:t>is no use trying to hide from ourselves that awful truth—God is not weakly indulgent.  Our God can be, if he will, a consuming fire</a:t>
            </a:r>
            <a:r>
              <a:rPr lang="en-US" sz="3200" i="1" dirty="0" smtClean="0">
                <a:solidFill>
                  <a:srgbClr val="00CC00"/>
                </a:solidFill>
              </a:rPr>
              <a:t>.” </a:t>
            </a:r>
          </a:p>
          <a:p>
            <a:pPr marL="0" indent="0" algn="r"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– </a:t>
            </a:r>
            <a:r>
              <a:rPr lang="en-US" sz="3200" dirty="0" smtClean="0">
                <a:solidFill>
                  <a:srgbClr val="00CC00"/>
                </a:solidFill>
              </a:rPr>
              <a:t>Charles </a:t>
            </a:r>
            <a:r>
              <a:rPr lang="en-US" sz="3200" dirty="0" smtClean="0">
                <a:solidFill>
                  <a:srgbClr val="00CC00"/>
                </a:solidFill>
              </a:rPr>
              <a:t>Kingsley (1819 – 1875) </a:t>
            </a:r>
          </a:p>
          <a:p>
            <a:pPr marL="0" indent="0">
              <a:buNone/>
            </a:pPr>
            <a:endParaRPr lang="en-US" sz="3200" i="1" dirty="0" smtClean="0">
              <a:solidFill>
                <a:srgbClr val="00CC00"/>
              </a:solidFill>
            </a:endParaRPr>
          </a:p>
          <a:p>
            <a:pPr marL="0" indent="0"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“The same fire softens wax and hardens clay.  Whosoever is not brought near is driven farther off, by the influences which God brings to bear on us.” </a:t>
            </a:r>
          </a:p>
          <a:p>
            <a:pPr marL="0" indent="0" algn="r"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– </a:t>
            </a:r>
            <a:r>
              <a:rPr lang="en-US" sz="3200" dirty="0">
                <a:solidFill>
                  <a:srgbClr val="00CC00"/>
                </a:solidFill>
              </a:rPr>
              <a:t>Alexander </a:t>
            </a:r>
            <a:r>
              <a:rPr lang="en-US" sz="3200" dirty="0" err="1">
                <a:solidFill>
                  <a:srgbClr val="00CC00"/>
                </a:solidFill>
              </a:rPr>
              <a:t>Maclaren</a:t>
            </a:r>
            <a:r>
              <a:rPr lang="en-US" sz="3200" dirty="0">
                <a:solidFill>
                  <a:srgbClr val="00CC00"/>
                </a:solidFill>
              </a:rPr>
              <a:t> (1826 – 1910</a:t>
            </a:r>
            <a:r>
              <a:rPr lang="en-US" sz="3200" dirty="0" smtClean="0">
                <a:solidFill>
                  <a:srgbClr val="00CC00"/>
                </a:solidFill>
              </a:rPr>
              <a:t>)</a:t>
            </a:r>
            <a:endParaRPr lang="en-US" sz="3200" dirty="0">
              <a:solidFill>
                <a:srgbClr val="00CC00"/>
              </a:solidFill>
            </a:endParaRPr>
          </a:p>
          <a:p>
            <a:pPr marL="0" indent="0" algn="r">
              <a:buNone/>
            </a:pPr>
            <a:endParaRPr lang="en-US" sz="3200" i="1" dirty="0" smtClean="0">
              <a:solidFill>
                <a:srgbClr val="00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5944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Freedom from Bondage     </a:t>
            </a:r>
            <a:r>
              <a:rPr lang="en-US" dirty="0">
                <a:solidFill>
                  <a:srgbClr val="00CC00"/>
                </a:solidFill>
              </a:rPr>
              <a:t>Final Thoughts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3200" dirty="0" smtClean="0"/>
          </a:p>
          <a:p>
            <a:pPr marL="0" indent="0" algn="ctr">
              <a:buNone/>
            </a:pPr>
            <a:r>
              <a:rPr lang="en-US" sz="3200" dirty="0" smtClean="0"/>
              <a:t>Final Passage:  </a:t>
            </a:r>
            <a:r>
              <a:rPr lang="en-US" sz="3200" dirty="0" smtClean="0">
                <a:solidFill>
                  <a:srgbClr val="FFFF00"/>
                </a:solidFill>
              </a:rPr>
              <a:t>Mark 8:34-38</a:t>
            </a:r>
          </a:p>
          <a:p>
            <a:pPr marL="0" indent="0" algn="ctr">
              <a:buNone/>
            </a:pPr>
            <a:endParaRPr lang="en-US" sz="3200" dirty="0">
              <a:solidFill>
                <a:srgbClr val="00CC00"/>
              </a:solidFill>
            </a:endParaRPr>
          </a:p>
          <a:p>
            <a:pPr marL="0" indent="0" algn="ctr">
              <a:buNone/>
            </a:pPr>
            <a:r>
              <a:rPr lang="en-US" sz="4000" dirty="0" smtClean="0">
                <a:solidFill>
                  <a:srgbClr val="00CC00"/>
                </a:solidFill>
              </a:rPr>
              <a:t>How are we going to respond?</a:t>
            </a:r>
            <a:endParaRPr lang="en-US" sz="4000" dirty="0">
              <a:solidFill>
                <a:srgbClr val="00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248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4834</TotalTime>
  <Words>937</Words>
  <Application>Microsoft Office PowerPoint</Application>
  <PresentationFormat>Widescreen</PresentationFormat>
  <Paragraphs>112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Courier New</vt:lpstr>
      <vt:lpstr>Office Theme</vt:lpstr>
      <vt:lpstr>Freedom from Bondage</vt:lpstr>
      <vt:lpstr>Freedom from Bondage     Introduction</vt:lpstr>
      <vt:lpstr>Freedom from Bondage     Introduction</vt:lpstr>
      <vt:lpstr>Freedom from Bondage     Introduction</vt:lpstr>
      <vt:lpstr>Freedom from Bondage     Introduction</vt:lpstr>
      <vt:lpstr>Freedom from Bondage     Outline</vt:lpstr>
      <vt:lpstr>Freedom from Bondage     Outline</vt:lpstr>
      <vt:lpstr>Freedom Commanded </vt:lpstr>
      <vt:lpstr>Freedom Commanded </vt:lpstr>
      <vt:lpstr>Freedom Commanded </vt:lpstr>
      <vt:lpstr>The Destruction of Idols</vt:lpstr>
      <vt:lpstr>The Destruction of Idols</vt:lpstr>
      <vt:lpstr>The Destruction of Idols</vt:lpstr>
      <vt:lpstr>The Destruction of Idols</vt:lpstr>
      <vt:lpstr>The Destruction of Idols</vt:lpstr>
      <vt:lpstr>The Destruction of Idols</vt:lpstr>
      <vt:lpstr>The Destruction of Idols</vt:lpstr>
      <vt:lpstr>The Destruction of Idols</vt:lpstr>
      <vt:lpstr>The Destruction of Idols</vt:lpstr>
      <vt:lpstr>The Danger of Compromise</vt:lpstr>
      <vt:lpstr>The Danger of Compromise</vt:lpstr>
      <vt:lpstr>The Danger of Compromise</vt:lpstr>
      <vt:lpstr>The Danger of Compromise</vt:lpstr>
      <vt:lpstr>The Danger of Compromise</vt:lpstr>
      <vt:lpstr>The Danger of Compromise</vt:lpstr>
      <vt:lpstr>The Danger of Compromise</vt:lpstr>
      <vt:lpstr>Freedom from Bondage     Final Thoughts</vt:lpstr>
      <vt:lpstr>Freedom from Bondage     Final Thoughts</vt:lpstr>
      <vt:lpstr>Freedom from Bondage     Final Thoughts</vt:lpstr>
      <vt:lpstr>Freedom from Bondage     Final Thoughts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Kosobucki</dc:creator>
  <cp:lastModifiedBy>David Kosobucki</cp:lastModifiedBy>
  <cp:revision>28</cp:revision>
  <dcterms:created xsi:type="dcterms:W3CDTF">2014-02-26T22:18:29Z</dcterms:created>
  <dcterms:modified xsi:type="dcterms:W3CDTF">2014-03-03T00:13:32Z</dcterms:modified>
</cp:coreProperties>
</file>