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87" r:id="rId4"/>
    <p:sldId id="288" r:id="rId5"/>
    <p:sldId id="289" r:id="rId6"/>
    <p:sldId id="258" r:id="rId7"/>
    <p:sldId id="286" r:id="rId8"/>
    <p:sldId id="261" r:id="rId9"/>
    <p:sldId id="285" r:id="rId10"/>
    <p:sldId id="290" r:id="rId11"/>
    <p:sldId id="259" r:id="rId12"/>
    <p:sldId id="284" r:id="rId13"/>
    <p:sldId id="291" r:id="rId14"/>
    <p:sldId id="292" r:id="rId15"/>
    <p:sldId id="262" r:id="rId16"/>
    <p:sldId id="267" r:id="rId17"/>
    <p:sldId id="266" r:id="rId18"/>
    <p:sldId id="293" r:id="rId19"/>
    <p:sldId id="263" r:id="rId20"/>
    <p:sldId id="268" r:id="rId21"/>
    <p:sldId id="269" r:id="rId22"/>
    <p:sldId id="264" r:id="rId23"/>
    <p:sldId id="276" r:id="rId24"/>
    <p:sldId id="270" r:id="rId25"/>
    <p:sldId id="277" r:id="rId26"/>
    <p:sldId id="278" r:id="rId27"/>
    <p:sldId id="279" r:id="rId28"/>
    <p:sldId id="265" r:id="rId29"/>
    <p:sldId id="271" r:id="rId30"/>
    <p:sldId id="273" r:id="rId31"/>
    <p:sldId id="274" r:id="rId32"/>
    <p:sldId id="260" r:id="rId33"/>
    <p:sldId id="275" r:id="rId34"/>
    <p:sldId id="280" r:id="rId35"/>
    <p:sldId id="281" r:id="rId36"/>
    <p:sldId id="294" r:id="rId37"/>
    <p:sldId id="283" r:id="rId38"/>
    <p:sldId id="296" r:id="rId39"/>
    <p:sldId id="295" r:id="rId40"/>
    <p:sldId id="282"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44" autoAdjust="0"/>
    <p:restoredTop sz="94434" autoAdjust="0"/>
  </p:normalViewPr>
  <p:slideViewPr>
    <p:cSldViewPr snapToGrid="0">
      <p:cViewPr varScale="1">
        <p:scale>
          <a:sx n="70" d="100"/>
          <a:sy n="70" d="100"/>
        </p:scale>
        <p:origin x="678" y="72"/>
      </p:cViewPr>
      <p:guideLst/>
    </p:cSldViewPr>
  </p:slideViewPr>
  <p:outlineViewPr>
    <p:cViewPr>
      <p:scale>
        <a:sx n="33" d="100"/>
        <a:sy n="33" d="100"/>
      </p:scale>
      <p:origin x="0" y="-2929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F17495C-305D-436A-A172-BFAC0D260057}" type="datetimeFigureOut">
              <a:rPr lang="en-US" smtClean="0"/>
              <a:t>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373927-93B4-4094-B5AA-3CF96F0D885D}" type="slidenum">
              <a:rPr lang="en-US" smtClean="0"/>
              <a:t>‹#›</a:t>
            </a:fld>
            <a:endParaRPr lang="en-US"/>
          </a:p>
        </p:txBody>
      </p:sp>
    </p:spTree>
    <p:extLst>
      <p:ext uri="{BB962C8B-B14F-4D97-AF65-F5344CB8AC3E}">
        <p14:creationId xmlns:p14="http://schemas.microsoft.com/office/powerpoint/2010/main" val="1501914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F17495C-305D-436A-A172-BFAC0D260057}" type="datetimeFigureOut">
              <a:rPr lang="en-US" smtClean="0"/>
              <a:t>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373927-93B4-4094-B5AA-3CF96F0D885D}" type="slidenum">
              <a:rPr lang="en-US" smtClean="0"/>
              <a:t>‹#›</a:t>
            </a:fld>
            <a:endParaRPr lang="en-US"/>
          </a:p>
        </p:txBody>
      </p:sp>
    </p:spTree>
    <p:extLst>
      <p:ext uri="{BB962C8B-B14F-4D97-AF65-F5344CB8AC3E}">
        <p14:creationId xmlns:p14="http://schemas.microsoft.com/office/powerpoint/2010/main" val="4235086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17495C-305D-436A-A172-BFAC0D260057}" type="datetimeFigureOut">
              <a:rPr lang="en-US" smtClean="0"/>
              <a:t>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373927-93B4-4094-B5AA-3CF96F0D885D}" type="slidenum">
              <a:rPr lang="en-US" smtClean="0"/>
              <a:t>‹#›</a:t>
            </a:fld>
            <a:endParaRPr lang="en-US"/>
          </a:p>
        </p:txBody>
      </p:sp>
    </p:spTree>
    <p:extLst>
      <p:ext uri="{BB962C8B-B14F-4D97-AF65-F5344CB8AC3E}">
        <p14:creationId xmlns:p14="http://schemas.microsoft.com/office/powerpoint/2010/main" val="4219483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F17495C-305D-436A-A172-BFAC0D260057}" type="datetimeFigureOut">
              <a:rPr lang="en-US" smtClean="0"/>
              <a:t>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373927-93B4-4094-B5AA-3CF96F0D885D}" type="slidenum">
              <a:rPr lang="en-US" smtClean="0"/>
              <a:t>‹#›</a:t>
            </a:fld>
            <a:endParaRPr lang="en-US"/>
          </a:p>
        </p:txBody>
      </p:sp>
    </p:spTree>
    <p:extLst>
      <p:ext uri="{BB962C8B-B14F-4D97-AF65-F5344CB8AC3E}">
        <p14:creationId xmlns:p14="http://schemas.microsoft.com/office/powerpoint/2010/main" val="3078864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F17495C-305D-436A-A172-BFAC0D260057}" type="datetimeFigureOut">
              <a:rPr lang="en-US" smtClean="0"/>
              <a:t>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373927-93B4-4094-B5AA-3CF96F0D885D}" type="slidenum">
              <a:rPr lang="en-US" smtClean="0"/>
              <a:t>‹#›</a:t>
            </a:fld>
            <a:endParaRPr lang="en-US"/>
          </a:p>
        </p:txBody>
      </p:sp>
    </p:spTree>
    <p:extLst>
      <p:ext uri="{BB962C8B-B14F-4D97-AF65-F5344CB8AC3E}">
        <p14:creationId xmlns:p14="http://schemas.microsoft.com/office/powerpoint/2010/main" val="3337063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F17495C-305D-436A-A172-BFAC0D260057}" type="datetimeFigureOut">
              <a:rPr lang="en-US" smtClean="0"/>
              <a:t>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373927-93B4-4094-B5AA-3CF96F0D885D}" type="slidenum">
              <a:rPr lang="en-US" smtClean="0"/>
              <a:t>‹#›</a:t>
            </a:fld>
            <a:endParaRPr lang="en-US"/>
          </a:p>
        </p:txBody>
      </p:sp>
    </p:spTree>
    <p:extLst>
      <p:ext uri="{BB962C8B-B14F-4D97-AF65-F5344CB8AC3E}">
        <p14:creationId xmlns:p14="http://schemas.microsoft.com/office/powerpoint/2010/main" val="2780196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17495C-305D-436A-A172-BFAC0D260057}" type="datetimeFigureOut">
              <a:rPr lang="en-US" smtClean="0"/>
              <a:t>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373927-93B4-4094-B5AA-3CF96F0D885D}" type="slidenum">
              <a:rPr lang="en-US" smtClean="0"/>
              <a:t>‹#›</a:t>
            </a:fld>
            <a:endParaRPr lang="en-US"/>
          </a:p>
        </p:txBody>
      </p:sp>
    </p:spTree>
    <p:extLst>
      <p:ext uri="{BB962C8B-B14F-4D97-AF65-F5344CB8AC3E}">
        <p14:creationId xmlns:p14="http://schemas.microsoft.com/office/powerpoint/2010/main" val="3542370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17495C-305D-436A-A172-BFAC0D260057}" type="datetimeFigureOut">
              <a:rPr lang="en-US" smtClean="0"/>
              <a:t>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373927-93B4-4094-B5AA-3CF96F0D885D}" type="slidenum">
              <a:rPr lang="en-US" smtClean="0"/>
              <a:t>‹#›</a:t>
            </a:fld>
            <a:endParaRPr lang="en-US"/>
          </a:p>
        </p:txBody>
      </p:sp>
    </p:spTree>
    <p:extLst>
      <p:ext uri="{BB962C8B-B14F-4D97-AF65-F5344CB8AC3E}">
        <p14:creationId xmlns:p14="http://schemas.microsoft.com/office/powerpoint/2010/main" val="1901412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17495C-305D-436A-A172-BFAC0D260057}" type="datetimeFigureOut">
              <a:rPr lang="en-US" smtClean="0"/>
              <a:t>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373927-93B4-4094-B5AA-3CF96F0D885D}" type="slidenum">
              <a:rPr lang="en-US" smtClean="0"/>
              <a:t>‹#›</a:t>
            </a:fld>
            <a:endParaRPr lang="en-US"/>
          </a:p>
        </p:txBody>
      </p:sp>
    </p:spTree>
    <p:extLst>
      <p:ext uri="{BB962C8B-B14F-4D97-AF65-F5344CB8AC3E}">
        <p14:creationId xmlns:p14="http://schemas.microsoft.com/office/powerpoint/2010/main" val="1209396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F17495C-305D-436A-A172-BFAC0D260057}" type="datetimeFigureOut">
              <a:rPr lang="en-US" smtClean="0"/>
              <a:t>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373927-93B4-4094-B5AA-3CF96F0D885D}" type="slidenum">
              <a:rPr lang="en-US" smtClean="0"/>
              <a:t>‹#›</a:t>
            </a:fld>
            <a:endParaRPr lang="en-US"/>
          </a:p>
        </p:txBody>
      </p:sp>
    </p:spTree>
    <p:extLst>
      <p:ext uri="{BB962C8B-B14F-4D97-AF65-F5344CB8AC3E}">
        <p14:creationId xmlns:p14="http://schemas.microsoft.com/office/powerpoint/2010/main" val="1248282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F17495C-305D-436A-A172-BFAC0D260057}" type="datetimeFigureOut">
              <a:rPr lang="en-US" smtClean="0"/>
              <a:t>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373927-93B4-4094-B5AA-3CF96F0D885D}" type="slidenum">
              <a:rPr lang="en-US" smtClean="0"/>
              <a:t>‹#›</a:t>
            </a:fld>
            <a:endParaRPr lang="en-US"/>
          </a:p>
        </p:txBody>
      </p:sp>
    </p:spTree>
    <p:extLst>
      <p:ext uri="{BB962C8B-B14F-4D97-AF65-F5344CB8AC3E}">
        <p14:creationId xmlns:p14="http://schemas.microsoft.com/office/powerpoint/2010/main" val="3478866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17495C-305D-436A-A172-BFAC0D260057}" type="datetimeFigureOut">
              <a:rPr lang="en-US" smtClean="0"/>
              <a:t>1/5/2014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373927-93B4-4094-B5AA-3CF96F0D885D}" type="slidenum">
              <a:rPr lang="en-US" smtClean="0"/>
              <a:t>‹#›</a:t>
            </a:fld>
            <a:endParaRPr lang="en-US"/>
          </a:p>
        </p:txBody>
      </p:sp>
    </p:spTree>
    <p:extLst>
      <p:ext uri="{BB962C8B-B14F-4D97-AF65-F5344CB8AC3E}">
        <p14:creationId xmlns:p14="http://schemas.microsoft.com/office/powerpoint/2010/main" val="170573129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Creation, Marriage and the Image of God</a:t>
            </a:r>
            <a:endParaRPr lang="en-US" dirty="0"/>
          </a:p>
        </p:txBody>
      </p:sp>
      <p:sp>
        <p:nvSpPr>
          <p:cNvPr id="3" name="Subtitle 2"/>
          <p:cNvSpPr>
            <a:spLocks noGrp="1"/>
          </p:cNvSpPr>
          <p:nvPr>
            <p:ph type="subTitle" idx="1"/>
          </p:nvPr>
        </p:nvSpPr>
        <p:spPr/>
        <p:txBody>
          <a:bodyPr>
            <a:normAutofit/>
          </a:bodyPr>
          <a:lstStyle/>
          <a:p>
            <a:r>
              <a:rPr lang="en-US" sz="3200" dirty="0" smtClean="0">
                <a:solidFill>
                  <a:srgbClr val="FFFF00"/>
                </a:solidFill>
              </a:rPr>
              <a:t>Genesis 1:26-28</a:t>
            </a:r>
            <a:endParaRPr lang="en-US" sz="3200" dirty="0">
              <a:solidFill>
                <a:srgbClr val="FFFF00"/>
              </a:solidFill>
            </a:endParaRPr>
          </a:p>
        </p:txBody>
      </p:sp>
    </p:spTree>
    <p:extLst>
      <p:ext uri="{BB962C8B-B14F-4D97-AF65-F5344CB8AC3E}">
        <p14:creationId xmlns:p14="http://schemas.microsoft.com/office/powerpoint/2010/main" val="1203568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Creation, Marriage and the Image of God </a:t>
            </a:r>
            <a:r>
              <a:rPr lang="en-US" dirty="0" smtClean="0">
                <a:solidFill>
                  <a:srgbClr val="FFC000"/>
                </a:solidFill>
              </a:rPr>
              <a:t>Introduction</a:t>
            </a:r>
            <a:endParaRPr lang="en-US" dirty="0">
              <a:solidFill>
                <a:srgbClr val="FFC0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1713270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Creation, Marriage and the Image of God </a:t>
            </a:r>
            <a:r>
              <a:rPr lang="en-US" dirty="0" smtClean="0">
                <a:solidFill>
                  <a:srgbClr val="FFC000"/>
                </a:solidFill>
              </a:rPr>
              <a:t>Introduction</a:t>
            </a:r>
            <a:endParaRPr lang="en-US" dirty="0">
              <a:solidFill>
                <a:srgbClr val="FFC000"/>
              </a:solidFill>
            </a:endParaRPr>
          </a:p>
        </p:txBody>
      </p:sp>
      <p:sp>
        <p:nvSpPr>
          <p:cNvPr id="3" name="Content Placeholder 2"/>
          <p:cNvSpPr>
            <a:spLocks noGrp="1"/>
          </p:cNvSpPr>
          <p:nvPr>
            <p:ph idx="1"/>
          </p:nvPr>
        </p:nvSpPr>
        <p:spPr/>
        <p:txBody>
          <a:bodyPr>
            <a:normAutofit/>
          </a:bodyPr>
          <a:lstStyle/>
          <a:p>
            <a:r>
              <a:rPr lang="en-US" sz="3200" dirty="0" smtClean="0"/>
              <a:t>There was a time when everyone more or less knew what marriage meant. </a:t>
            </a:r>
          </a:p>
          <a:p>
            <a:r>
              <a:rPr lang="en-US" sz="3200" dirty="0" smtClean="0"/>
              <a:t>That time is gone.</a:t>
            </a:r>
          </a:p>
          <a:p>
            <a:r>
              <a:rPr lang="en-US" sz="3200" dirty="0" smtClean="0"/>
              <a:t>Marriage is being reexamined, redefined and reimagined.  </a:t>
            </a:r>
          </a:p>
          <a:p>
            <a:r>
              <a:rPr lang="en-US" sz="3200" dirty="0" smtClean="0"/>
              <a:t>Many of us now don’t know what to think or believe.</a:t>
            </a:r>
          </a:p>
          <a:p>
            <a:r>
              <a:rPr lang="en-US" sz="3200" dirty="0" smtClean="0"/>
              <a:t>We may not even be sure how to describe our confusion.</a:t>
            </a:r>
          </a:p>
        </p:txBody>
      </p:sp>
    </p:spTree>
    <p:extLst>
      <p:ext uri="{BB962C8B-B14F-4D97-AF65-F5344CB8AC3E}">
        <p14:creationId xmlns:p14="http://schemas.microsoft.com/office/powerpoint/2010/main" val="1279461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Creation, Marriage and the Image of God </a:t>
            </a:r>
            <a:r>
              <a:rPr lang="en-US" dirty="0" smtClean="0">
                <a:solidFill>
                  <a:srgbClr val="FFC000"/>
                </a:solidFill>
              </a:rPr>
              <a:t>Introduction</a:t>
            </a:r>
            <a:endParaRPr lang="en-US" dirty="0">
              <a:solidFill>
                <a:srgbClr val="FFC000"/>
              </a:solidFill>
            </a:endParaRPr>
          </a:p>
        </p:txBody>
      </p:sp>
      <p:sp>
        <p:nvSpPr>
          <p:cNvPr id="3" name="Content Placeholder 2"/>
          <p:cNvSpPr>
            <a:spLocks noGrp="1"/>
          </p:cNvSpPr>
          <p:nvPr>
            <p:ph idx="1"/>
          </p:nvPr>
        </p:nvSpPr>
        <p:spPr/>
        <p:txBody>
          <a:bodyPr>
            <a:normAutofit/>
          </a:bodyPr>
          <a:lstStyle/>
          <a:p>
            <a:r>
              <a:rPr lang="en-US" sz="3200" dirty="0"/>
              <a:t>We are </a:t>
            </a:r>
            <a:r>
              <a:rPr lang="en-US" sz="3200" dirty="0" smtClean="0"/>
              <a:t>now unsure how to even approach the whole question of marriage.</a:t>
            </a:r>
          </a:p>
          <a:p>
            <a:r>
              <a:rPr lang="en-US" sz="3200" dirty="0" smtClean="0"/>
              <a:t>Is the issue first and foremost political, religious, moral, personal – or what?</a:t>
            </a:r>
          </a:p>
        </p:txBody>
      </p:sp>
    </p:spTree>
    <p:extLst>
      <p:ext uri="{BB962C8B-B14F-4D97-AF65-F5344CB8AC3E}">
        <p14:creationId xmlns:p14="http://schemas.microsoft.com/office/powerpoint/2010/main" val="3652796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Creation, Marriage and the Image of God </a:t>
            </a:r>
            <a:r>
              <a:rPr lang="en-US" dirty="0" smtClean="0">
                <a:solidFill>
                  <a:srgbClr val="FFC000"/>
                </a:solidFill>
              </a:rPr>
              <a:t>Introduction</a:t>
            </a:r>
            <a:endParaRPr lang="en-US" dirty="0">
              <a:solidFill>
                <a:srgbClr val="FFC000"/>
              </a:solidFill>
            </a:endParaRPr>
          </a:p>
        </p:txBody>
      </p:sp>
      <p:sp>
        <p:nvSpPr>
          <p:cNvPr id="3" name="Content Placeholder 2"/>
          <p:cNvSpPr>
            <a:spLocks noGrp="1"/>
          </p:cNvSpPr>
          <p:nvPr>
            <p:ph idx="1"/>
          </p:nvPr>
        </p:nvSpPr>
        <p:spPr/>
        <p:txBody>
          <a:bodyPr>
            <a:normAutofit/>
          </a:bodyPr>
          <a:lstStyle/>
          <a:p>
            <a:r>
              <a:rPr lang="en-US" sz="3200" dirty="0"/>
              <a:t>The Bible has much to say about marriage.</a:t>
            </a:r>
          </a:p>
          <a:p>
            <a:r>
              <a:rPr lang="en-US" sz="3200" dirty="0"/>
              <a:t>We will only scratch the surface, but the definition and boundaries of marriage are what will concern us today.</a:t>
            </a:r>
          </a:p>
          <a:p>
            <a:r>
              <a:rPr lang="en-US" sz="3200" dirty="0"/>
              <a:t>We want to leave here today understanding marriage better as a concept – as that is primarily where the </a:t>
            </a:r>
            <a:r>
              <a:rPr lang="en-US" sz="3200" dirty="0" smtClean="0"/>
              <a:t>confusion </a:t>
            </a:r>
            <a:r>
              <a:rPr lang="en-US" sz="3200" dirty="0"/>
              <a:t>lies.</a:t>
            </a:r>
          </a:p>
          <a:p>
            <a:endParaRPr lang="en-US" sz="3200" dirty="0"/>
          </a:p>
        </p:txBody>
      </p:sp>
    </p:spTree>
    <p:extLst>
      <p:ext uri="{BB962C8B-B14F-4D97-AF65-F5344CB8AC3E}">
        <p14:creationId xmlns:p14="http://schemas.microsoft.com/office/powerpoint/2010/main" val="1051356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B0F0"/>
                </a:solidFill>
              </a:rPr>
              <a:t>Starting Points</a:t>
            </a:r>
            <a:endParaRPr lang="en-US" dirty="0">
              <a:solidFill>
                <a:srgbClr val="00B0F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1045838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B0F0"/>
                </a:solidFill>
              </a:rPr>
              <a:t>Starting Points</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sz="3200" dirty="0" smtClean="0">
                <a:solidFill>
                  <a:srgbClr val="FFC000"/>
                </a:solidFill>
              </a:rPr>
              <a:t>Genesis 1:26-28</a:t>
            </a:r>
          </a:p>
          <a:p>
            <a:r>
              <a:rPr lang="en-US" sz="3200" dirty="0" smtClean="0">
                <a:solidFill>
                  <a:srgbClr val="FFC000"/>
                </a:solidFill>
              </a:rPr>
              <a:t>Genesis 2:18-24</a:t>
            </a:r>
          </a:p>
          <a:p>
            <a:r>
              <a:rPr lang="en-US" sz="3200" dirty="0" smtClean="0">
                <a:solidFill>
                  <a:srgbClr val="FFC000"/>
                </a:solidFill>
              </a:rPr>
              <a:t>Genesis 5:1-2</a:t>
            </a:r>
          </a:p>
          <a:p>
            <a:endParaRPr lang="en-US" sz="3200" dirty="0"/>
          </a:p>
        </p:txBody>
      </p:sp>
    </p:spTree>
    <p:extLst>
      <p:ext uri="{BB962C8B-B14F-4D97-AF65-F5344CB8AC3E}">
        <p14:creationId xmlns:p14="http://schemas.microsoft.com/office/powerpoint/2010/main" val="2269894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FFFF00"/>
                </a:solidFill>
              </a:rPr>
              <a:t>Understanding the Bible</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4000714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FFFF00"/>
                </a:solidFill>
              </a:rPr>
              <a:t>Understanding the Bible</a:t>
            </a:r>
            <a:endParaRPr lang="en-US" dirty="0">
              <a:solidFill>
                <a:srgbClr val="FFFF00"/>
              </a:solidFill>
            </a:endParaRPr>
          </a:p>
        </p:txBody>
      </p:sp>
      <p:sp>
        <p:nvSpPr>
          <p:cNvPr id="3" name="Content Placeholder 2"/>
          <p:cNvSpPr>
            <a:spLocks noGrp="1"/>
          </p:cNvSpPr>
          <p:nvPr>
            <p:ph idx="1"/>
          </p:nvPr>
        </p:nvSpPr>
        <p:spPr/>
        <p:txBody>
          <a:bodyPr>
            <a:normAutofit/>
          </a:bodyPr>
          <a:lstStyle/>
          <a:p>
            <a:pPr marL="0" indent="0">
              <a:buNone/>
            </a:pPr>
            <a:r>
              <a:rPr lang="en-US" sz="3200" dirty="0" smtClean="0"/>
              <a:t>From those early passages in Genesis we may conclude:</a:t>
            </a:r>
          </a:p>
        </p:txBody>
      </p:sp>
    </p:spTree>
    <p:extLst>
      <p:ext uri="{BB962C8B-B14F-4D97-AF65-F5344CB8AC3E}">
        <p14:creationId xmlns:p14="http://schemas.microsoft.com/office/powerpoint/2010/main" val="1290365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FFFF00"/>
                </a:solidFill>
              </a:rPr>
              <a:t>Understanding the Bible</a:t>
            </a:r>
            <a:endParaRPr lang="en-US" dirty="0">
              <a:solidFill>
                <a:srgbClr val="FFFF00"/>
              </a:solidFill>
            </a:endParaRPr>
          </a:p>
        </p:txBody>
      </p:sp>
      <p:sp>
        <p:nvSpPr>
          <p:cNvPr id="3" name="Content Placeholder 2"/>
          <p:cNvSpPr>
            <a:spLocks noGrp="1"/>
          </p:cNvSpPr>
          <p:nvPr>
            <p:ph idx="1"/>
          </p:nvPr>
        </p:nvSpPr>
        <p:spPr/>
        <p:txBody>
          <a:bodyPr>
            <a:normAutofit/>
          </a:bodyPr>
          <a:lstStyle/>
          <a:p>
            <a:pPr marL="0" indent="0">
              <a:buNone/>
            </a:pPr>
            <a:r>
              <a:rPr lang="en-US" sz="3200" dirty="0" smtClean="0"/>
              <a:t>From those early passages in Genesis we may conclude:</a:t>
            </a:r>
          </a:p>
          <a:p>
            <a:pPr>
              <a:buClr>
                <a:srgbClr val="FFFF00"/>
              </a:buClr>
            </a:pPr>
            <a:r>
              <a:rPr lang="en-US" sz="3200" dirty="0" smtClean="0"/>
              <a:t>Each individual is created in the image of God.</a:t>
            </a:r>
          </a:p>
          <a:p>
            <a:pPr>
              <a:buClr>
                <a:srgbClr val="FFFF00"/>
              </a:buClr>
            </a:pPr>
            <a:r>
              <a:rPr lang="en-US" sz="3200" dirty="0" smtClean="0"/>
              <a:t>Gender differences are basic to our creation in God’s image.</a:t>
            </a:r>
          </a:p>
          <a:p>
            <a:pPr>
              <a:buClr>
                <a:srgbClr val="FFFF00"/>
              </a:buClr>
            </a:pPr>
            <a:r>
              <a:rPr lang="en-US" sz="3200" dirty="0" smtClean="0"/>
              <a:t>The joining of one man and one woman establishes the original pattern for marriage. </a:t>
            </a:r>
            <a:endParaRPr lang="en-US" sz="3200" dirty="0"/>
          </a:p>
        </p:txBody>
      </p:sp>
    </p:spTree>
    <p:extLst>
      <p:ext uri="{BB962C8B-B14F-4D97-AF65-F5344CB8AC3E}">
        <p14:creationId xmlns:p14="http://schemas.microsoft.com/office/powerpoint/2010/main" val="1307196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Answering Real Life Questions</a:t>
            </a:r>
            <a:endParaRPr lang="en-US" dirty="0">
              <a:solidFill>
                <a:srgbClr val="00CC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18341168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Answering Real Life Questions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Cohabitation</a:t>
            </a:r>
          </a:p>
          <a:p>
            <a:r>
              <a:rPr lang="en-US" sz="3200" dirty="0" smtClean="0"/>
              <a:t>Divorce</a:t>
            </a:r>
          </a:p>
          <a:p>
            <a:r>
              <a:rPr lang="en-US" sz="3200" dirty="0" smtClean="0"/>
              <a:t>Polygamy</a:t>
            </a:r>
          </a:p>
          <a:p>
            <a:r>
              <a:rPr lang="en-US" sz="3200" dirty="0" smtClean="0"/>
              <a:t>Same-Sex Marriage</a:t>
            </a:r>
          </a:p>
          <a:p>
            <a:r>
              <a:rPr lang="en-US" sz="3200" dirty="0" smtClean="0"/>
              <a:t>Singleness </a:t>
            </a:r>
            <a:endParaRPr lang="en-US" sz="3200" dirty="0"/>
          </a:p>
        </p:txBody>
      </p:sp>
    </p:spTree>
    <p:extLst>
      <p:ext uri="{BB962C8B-B14F-4D97-AF65-F5344CB8AC3E}">
        <p14:creationId xmlns:p14="http://schemas.microsoft.com/office/powerpoint/2010/main" val="2771348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Answering Real Life Questions</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Cohabitation</a:t>
            </a:r>
          </a:p>
        </p:txBody>
      </p:sp>
    </p:spTree>
    <p:extLst>
      <p:ext uri="{BB962C8B-B14F-4D97-AF65-F5344CB8AC3E}">
        <p14:creationId xmlns:p14="http://schemas.microsoft.com/office/powerpoint/2010/main" val="765889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Answering Real Life Questions</a:t>
            </a:r>
            <a:endParaRPr lang="en-US" dirty="0">
              <a:solidFill>
                <a:srgbClr val="00CC00"/>
              </a:solidFill>
            </a:endParaRPr>
          </a:p>
        </p:txBody>
      </p:sp>
      <p:sp>
        <p:nvSpPr>
          <p:cNvPr id="3" name="Content Placeholder 2"/>
          <p:cNvSpPr>
            <a:spLocks noGrp="1"/>
          </p:cNvSpPr>
          <p:nvPr>
            <p:ph idx="1"/>
          </p:nvPr>
        </p:nvSpPr>
        <p:spPr/>
        <p:txBody>
          <a:bodyPr>
            <a:normAutofit lnSpcReduction="10000"/>
          </a:bodyPr>
          <a:lstStyle/>
          <a:p>
            <a:pPr marL="0" indent="0">
              <a:buNone/>
            </a:pPr>
            <a:r>
              <a:rPr lang="en-US" sz="3200" b="1" dirty="0" smtClean="0">
                <a:solidFill>
                  <a:srgbClr val="00B0F0"/>
                </a:solidFill>
              </a:rPr>
              <a:t>Cohabitation</a:t>
            </a:r>
          </a:p>
          <a:p>
            <a:r>
              <a:rPr lang="en-US" sz="3200" dirty="0" smtClean="0"/>
              <a:t>Couples living together without being married is totally normal today, even to the point of raising families.</a:t>
            </a:r>
          </a:p>
          <a:p>
            <a:r>
              <a:rPr lang="en-US" sz="3200" dirty="0" smtClean="0"/>
              <a:t>But is that biblical?</a:t>
            </a:r>
          </a:p>
          <a:p>
            <a:r>
              <a:rPr lang="en-US" sz="3200" dirty="0" smtClean="0"/>
              <a:t>No, because God sees the legally sanctioned, publicly affirmed state of marriage as a precondition to a sexual relationship.</a:t>
            </a:r>
          </a:p>
          <a:p>
            <a:r>
              <a:rPr lang="en-US" sz="3200" dirty="0" smtClean="0"/>
              <a:t>Jesus makes this distinction with the Samaritan woman at the well in </a:t>
            </a:r>
            <a:r>
              <a:rPr lang="en-US" sz="3200" dirty="0" smtClean="0">
                <a:solidFill>
                  <a:srgbClr val="FFFF00"/>
                </a:solidFill>
              </a:rPr>
              <a:t>John 4:16-18</a:t>
            </a:r>
            <a:r>
              <a:rPr lang="en-US" sz="3200" dirty="0" smtClean="0"/>
              <a:t>.</a:t>
            </a:r>
          </a:p>
        </p:txBody>
      </p:sp>
    </p:spTree>
    <p:extLst>
      <p:ext uri="{BB962C8B-B14F-4D97-AF65-F5344CB8AC3E}">
        <p14:creationId xmlns:p14="http://schemas.microsoft.com/office/powerpoint/2010/main" val="3311367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Answering Real Life Questions</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Divorce</a:t>
            </a:r>
          </a:p>
        </p:txBody>
      </p:sp>
    </p:spTree>
    <p:extLst>
      <p:ext uri="{BB962C8B-B14F-4D97-AF65-F5344CB8AC3E}">
        <p14:creationId xmlns:p14="http://schemas.microsoft.com/office/powerpoint/2010/main" val="4120340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Answering Real Life Questions</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Divorce</a:t>
            </a:r>
          </a:p>
          <a:p>
            <a:r>
              <a:rPr lang="en-US" sz="3200" dirty="0" smtClean="0">
                <a:solidFill>
                  <a:srgbClr val="FFFF00"/>
                </a:solidFill>
              </a:rPr>
              <a:t>Matthew 19:3-9</a:t>
            </a:r>
          </a:p>
          <a:p>
            <a:pPr lvl="1"/>
            <a:r>
              <a:rPr lang="en-US" sz="2800" dirty="0" smtClean="0"/>
              <a:t>Jesus affirms marriage over divorce</a:t>
            </a:r>
          </a:p>
          <a:p>
            <a:pPr lvl="1"/>
            <a:r>
              <a:rPr lang="en-US" sz="2800" dirty="0" smtClean="0"/>
              <a:t>He uses Adam and Eve in Eden as the standard he expects people to live by.  One man, one woman, one lifetime.</a:t>
            </a:r>
            <a:endParaRPr lang="en-US" dirty="0" smtClean="0"/>
          </a:p>
          <a:p>
            <a:r>
              <a:rPr lang="en-US" sz="3200" dirty="0">
                <a:solidFill>
                  <a:srgbClr val="FFFF00"/>
                </a:solidFill>
              </a:rPr>
              <a:t>Malachi 2:13-16</a:t>
            </a:r>
          </a:p>
          <a:p>
            <a:pPr lvl="1"/>
            <a:r>
              <a:rPr lang="en-US" sz="2800" dirty="0"/>
              <a:t>God reprimands the Israelites for breaking the covenant they made with their wives by divorcing them</a:t>
            </a:r>
            <a:r>
              <a:rPr lang="en-US" sz="2800" dirty="0" smtClean="0"/>
              <a:t>.</a:t>
            </a:r>
            <a:endParaRPr lang="en-US" sz="2800" dirty="0"/>
          </a:p>
        </p:txBody>
      </p:sp>
    </p:spTree>
    <p:extLst>
      <p:ext uri="{BB962C8B-B14F-4D97-AF65-F5344CB8AC3E}">
        <p14:creationId xmlns:p14="http://schemas.microsoft.com/office/powerpoint/2010/main" val="1553987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Answering Real Life Questions</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Divorce</a:t>
            </a:r>
          </a:p>
          <a:p>
            <a:r>
              <a:rPr lang="en-US" sz="3200" dirty="0">
                <a:solidFill>
                  <a:srgbClr val="FFFF00"/>
                </a:solidFill>
              </a:rPr>
              <a:t>1 Corinthians 7:12-16</a:t>
            </a:r>
          </a:p>
          <a:p>
            <a:pPr lvl="1"/>
            <a:r>
              <a:rPr lang="en-US" sz="2800" dirty="0"/>
              <a:t>If an unbeliever wants to leave a believer,  then, in the interest of peace, the believer should let the unbeliever go.</a:t>
            </a:r>
          </a:p>
          <a:p>
            <a:pPr marL="0" indent="0">
              <a:buNone/>
            </a:pPr>
            <a:endParaRPr lang="en-US" sz="3200" dirty="0" smtClean="0"/>
          </a:p>
        </p:txBody>
      </p:sp>
    </p:spTree>
    <p:extLst>
      <p:ext uri="{BB962C8B-B14F-4D97-AF65-F5344CB8AC3E}">
        <p14:creationId xmlns:p14="http://schemas.microsoft.com/office/powerpoint/2010/main" val="5861452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Answering Real Life Questions</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Divorce</a:t>
            </a:r>
          </a:p>
          <a:p>
            <a:r>
              <a:rPr lang="en-US" sz="3200" dirty="0"/>
              <a:t>Asking </a:t>
            </a:r>
            <a:r>
              <a:rPr lang="en-US" sz="3200" dirty="0" smtClean="0"/>
              <a:t>whether </a:t>
            </a:r>
            <a:r>
              <a:rPr lang="en-US" sz="3200" dirty="0"/>
              <a:t>a </a:t>
            </a:r>
            <a:r>
              <a:rPr lang="en-US" sz="3200" dirty="0" smtClean="0"/>
              <a:t>particular divorce </a:t>
            </a:r>
            <a:r>
              <a:rPr lang="en-US" sz="3200" dirty="0"/>
              <a:t>is </a:t>
            </a:r>
            <a:r>
              <a:rPr lang="en-US" sz="3200" dirty="0" smtClean="0"/>
              <a:t>biblical </a:t>
            </a:r>
            <a:r>
              <a:rPr lang="en-US" sz="3200" dirty="0"/>
              <a:t>can be asking the wrong question.</a:t>
            </a:r>
          </a:p>
          <a:p>
            <a:r>
              <a:rPr lang="en-US" sz="3200" dirty="0"/>
              <a:t>God’s goal is for people to have strong marriages, not biblically allowable divorces. </a:t>
            </a:r>
          </a:p>
        </p:txBody>
      </p:sp>
    </p:spTree>
    <p:extLst>
      <p:ext uri="{BB962C8B-B14F-4D97-AF65-F5344CB8AC3E}">
        <p14:creationId xmlns:p14="http://schemas.microsoft.com/office/powerpoint/2010/main" val="21207410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Answering Real Life Questions</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Polygamy</a:t>
            </a:r>
          </a:p>
        </p:txBody>
      </p:sp>
    </p:spTree>
    <p:extLst>
      <p:ext uri="{BB962C8B-B14F-4D97-AF65-F5344CB8AC3E}">
        <p14:creationId xmlns:p14="http://schemas.microsoft.com/office/powerpoint/2010/main" val="15820117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Answering Real Life Questions</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Polygamy</a:t>
            </a:r>
          </a:p>
          <a:p>
            <a:r>
              <a:rPr lang="en-US" sz="3200" dirty="0" smtClean="0"/>
              <a:t>While allowed in the Bible, the examples are problematic.</a:t>
            </a:r>
          </a:p>
          <a:p>
            <a:r>
              <a:rPr lang="en-US" sz="3200" dirty="0" smtClean="0"/>
              <a:t>We see rivalry between wives and among their children.</a:t>
            </a:r>
          </a:p>
          <a:p>
            <a:r>
              <a:rPr lang="en-US" sz="3200" dirty="0" smtClean="0"/>
              <a:t>The kings in Israel were commanded not to “acquire many wives,” though that was common in the ancient Near East, especially among kings.  (</a:t>
            </a:r>
            <a:r>
              <a:rPr lang="en-US" sz="3200" dirty="0" smtClean="0">
                <a:solidFill>
                  <a:srgbClr val="FFFF00"/>
                </a:solidFill>
              </a:rPr>
              <a:t>Deuteronomy 17:17</a:t>
            </a:r>
            <a:r>
              <a:rPr lang="en-US" sz="3200" dirty="0" smtClean="0"/>
              <a:t>)</a:t>
            </a:r>
          </a:p>
          <a:p>
            <a:r>
              <a:rPr lang="en-US" sz="3200" dirty="0" smtClean="0"/>
              <a:t>A man in church leadership needs to be “a man of one woman” (</a:t>
            </a:r>
            <a:r>
              <a:rPr lang="en-US" sz="3200" dirty="0" smtClean="0">
                <a:solidFill>
                  <a:srgbClr val="FFFF00"/>
                </a:solidFill>
              </a:rPr>
              <a:t>1 Timothy 3:2, 12; Titus 1:6</a:t>
            </a:r>
            <a:r>
              <a:rPr lang="en-US" sz="3200" dirty="0" smtClean="0"/>
              <a:t>).</a:t>
            </a:r>
          </a:p>
        </p:txBody>
      </p:sp>
    </p:spTree>
    <p:extLst>
      <p:ext uri="{BB962C8B-B14F-4D97-AF65-F5344CB8AC3E}">
        <p14:creationId xmlns:p14="http://schemas.microsoft.com/office/powerpoint/2010/main" val="2773925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Answering Real Life Questions</a:t>
            </a:r>
            <a:endParaRPr lang="en-US" dirty="0">
              <a:solidFill>
                <a:srgbClr val="00CC00"/>
              </a:solidFill>
            </a:endParaRPr>
          </a:p>
        </p:txBody>
      </p:sp>
      <p:sp>
        <p:nvSpPr>
          <p:cNvPr id="3" name="Content Placeholder 2"/>
          <p:cNvSpPr>
            <a:spLocks noGrp="1"/>
          </p:cNvSpPr>
          <p:nvPr>
            <p:ph idx="1"/>
          </p:nvPr>
        </p:nvSpPr>
        <p:spPr/>
        <p:txBody>
          <a:bodyPr>
            <a:normAutofit lnSpcReduction="10000"/>
          </a:bodyPr>
          <a:lstStyle/>
          <a:p>
            <a:pPr marL="0" indent="0">
              <a:buNone/>
            </a:pPr>
            <a:r>
              <a:rPr lang="en-US" sz="3200" b="1" dirty="0" smtClean="0">
                <a:solidFill>
                  <a:srgbClr val="00B0F0"/>
                </a:solidFill>
              </a:rPr>
              <a:t>Polygamy</a:t>
            </a:r>
          </a:p>
          <a:p>
            <a:r>
              <a:rPr lang="en-US" sz="3200" dirty="0" smtClean="0"/>
              <a:t>In the Bible, polygamy fits into a category almost like that of divorce.</a:t>
            </a:r>
          </a:p>
          <a:p>
            <a:r>
              <a:rPr lang="en-US" sz="3200" dirty="0" smtClean="0"/>
              <a:t>It probably played a positive role in a society without public welfare programs.</a:t>
            </a:r>
          </a:p>
          <a:p>
            <a:r>
              <a:rPr lang="en-US" sz="3200" dirty="0" smtClean="0"/>
              <a:t>Still, it was </a:t>
            </a:r>
            <a:r>
              <a:rPr lang="en-US" sz="3200" dirty="0"/>
              <a:t>an unfortunate reality rather than an ideal to which </a:t>
            </a:r>
            <a:r>
              <a:rPr lang="en-US" sz="3200" dirty="0" smtClean="0"/>
              <a:t>people were encouraged to conform.</a:t>
            </a:r>
            <a:endParaRPr lang="en-US" sz="3200" dirty="0"/>
          </a:p>
          <a:p>
            <a:r>
              <a:rPr lang="en-US" sz="3200" dirty="0" smtClean="0"/>
              <a:t>Like divorce, it distorts God’s original pattern for marriage.</a:t>
            </a:r>
          </a:p>
          <a:p>
            <a:r>
              <a:rPr lang="en-US" sz="3200" dirty="0" smtClean="0"/>
              <a:t>Polygamists are disqualified from church leadership.</a:t>
            </a:r>
          </a:p>
          <a:p>
            <a:endParaRPr lang="en-US" sz="3200" dirty="0" smtClean="0"/>
          </a:p>
        </p:txBody>
      </p:sp>
    </p:spTree>
    <p:extLst>
      <p:ext uri="{BB962C8B-B14F-4D97-AF65-F5344CB8AC3E}">
        <p14:creationId xmlns:p14="http://schemas.microsoft.com/office/powerpoint/2010/main" val="1060969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Answering Real Life Questions</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Same-Sex Marriage</a:t>
            </a:r>
          </a:p>
        </p:txBody>
      </p:sp>
    </p:spTree>
    <p:extLst>
      <p:ext uri="{BB962C8B-B14F-4D97-AF65-F5344CB8AC3E}">
        <p14:creationId xmlns:p14="http://schemas.microsoft.com/office/powerpoint/2010/main" val="2076144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Answering Real Life Questions</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Same-Sex Marriage</a:t>
            </a:r>
          </a:p>
          <a:p>
            <a:r>
              <a:rPr lang="en-US" sz="3200" dirty="0" smtClean="0"/>
              <a:t>Same-sex attractions are very real for many people, but biblically, they constitute a temptation to be avoided rather than an identity to be embraced.</a:t>
            </a:r>
          </a:p>
          <a:p>
            <a:r>
              <a:rPr lang="en-US" sz="3200" dirty="0" smtClean="0"/>
              <a:t>People need to always be treated with respect and never marginalized for merely being tempted in a certain way.</a:t>
            </a:r>
          </a:p>
          <a:p>
            <a:r>
              <a:rPr lang="en-US" sz="3200" dirty="0" smtClean="0"/>
              <a:t>In addition, among Christians, biblical standards toward sexuality must always be upheld.</a:t>
            </a:r>
          </a:p>
        </p:txBody>
      </p:sp>
    </p:spTree>
    <p:extLst>
      <p:ext uri="{BB962C8B-B14F-4D97-AF65-F5344CB8AC3E}">
        <p14:creationId xmlns:p14="http://schemas.microsoft.com/office/powerpoint/2010/main" val="14106722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Answering Real Life Questions</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Same-Sex Marriage</a:t>
            </a:r>
          </a:p>
          <a:p>
            <a:r>
              <a:rPr lang="en-US" sz="3200" dirty="0"/>
              <a:t>Needless to say, this is a volatile issue in our day.</a:t>
            </a:r>
          </a:p>
          <a:p>
            <a:r>
              <a:rPr lang="en-US" sz="3200" dirty="0"/>
              <a:t>Even in the church it has become a divisive </a:t>
            </a:r>
            <a:r>
              <a:rPr lang="en-US" sz="3200" dirty="0" smtClean="0"/>
              <a:t>point.</a:t>
            </a:r>
            <a:endParaRPr lang="en-US" sz="3200" dirty="0"/>
          </a:p>
          <a:p>
            <a:r>
              <a:rPr lang="en-US" sz="3200" dirty="0" smtClean="0"/>
              <a:t>Much like divorce and polygamy, same-sex marriage distorts God’s original pattern for marriage.</a:t>
            </a:r>
          </a:p>
          <a:p>
            <a:r>
              <a:rPr lang="en-US" sz="3200" dirty="0" smtClean="0"/>
              <a:t>This distortion is further complicated by the fact that sexual expression with same-sex partners is, in the Bible, flatly and repeatedly prohibited.</a:t>
            </a:r>
          </a:p>
          <a:p>
            <a:endParaRPr lang="en-US" sz="3200" dirty="0" smtClean="0"/>
          </a:p>
          <a:p>
            <a:endParaRPr lang="en-US" sz="3200" dirty="0" smtClean="0"/>
          </a:p>
          <a:p>
            <a:endParaRPr lang="en-US" sz="3200" dirty="0" smtClean="0"/>
          </a:p>
        </p:txBody>
      </p:sp>
    </p:spTree>
    <p:extLst>
      <p:ext uri="{BB962C8B-B14F-4D97-AF65-F5344CB8AC3E}">
        <p14:creationId xmlns:p14="http://schemas.microsoft.com/office/powerpoint/2010/main" val="9837251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Answering Real Life Questions</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Same-Sex Marriage</a:t>
            </a:r>
          </a:p>
          <a:p>
            <a:r>
              <a:rPr lang="en-US" sz="3200" dirty="0" smtClean="0"/>
              <a:t>What about the “biblical” arguments for same-sex marriage put out by churches that affirm such relationships?</a:t>
            </a:r>
          </a:p>
          <a:p>
            <a:r>
              <a:rPr lang="en-US" sz="3200" dirty="0" smtClean="0"/>
              <a:t>The arguments are </a:t>
            </a:r>
            <a:r>
              <a:rPr lang="en-US" sz="3200" dirty="0"/>
              <a:t>both numerous and popular.</a:t>
            </a:r>
          </a:p>
          <a:p>
            <a:r>
              <a:rPr lang="en-US" sz="3200" dirty="0" smtClean="0"/>
              <a:t>They are also woefully </a:t>
            </a:r>
            <a:r>
              <a:rPr lang="en-US" sz="3200" dirty="0"/>
              <a:t>inconsistent </a:t>
            </a:r>
            <a:r>
              <a:rPr lang="en-US" sz="3200" dirty="0" smtClean="0"/>
              <a:t>or flagrantly superficial in their attitude toward biblical </a:t>
            </a:r>
            <a:r>
              <a:rPr lang="en-US" sz="3200" dirty="0"/>
              <a:t>interpretation</a:t>
            </a:r>
            <a:r>
              <a:rPr lang="en-US" sz="3200" dirty="0" smtClean="0"/>
              <a:t>.</a:t>
            </a:r>
          </a:p>
          <a:p>
            <a:r>
              <a:rPr lang="en-US" sz="3200" dirty="0" smtClean="0"/>
              <a:t>The arguments may be popular but they will never suffice for anyone who hopes to faithfully take God at his word.</a:t>
            </a:r>
          </a:p>
          <a:p>
            <a:endParaRPr lang="en-US" sz="3200" dirty="0"/>
          </a:p>
        </p:txBody>
      </p:sp>
    </p:spTree>
    <p:extLst>
      <p:ext uri="{BB962C8B-B14F-4D97-AF65-F5344CB8AC3E}">
        <p14:creationId xmlns:p14="http://schemas.microsoft.com/office/powerpoint/2010/main" val="280319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Answering Real Life Questions</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Same-Sex Marriage</a:t>
            </a:r>
          </a:p>
          <a:p>
            <a:r>
              <a:rPr lang="en-US" sz="3200" dirty="0"/>
              <a:t>R</a:t>
            </a:r>
            <a:r>
              <a:rPr lang="en-US" sz="3200" dirty="0" smtClean="0"/>
              <a:t>esources for those who are interested:</a:t>
            </a:r>
          </a:p>
          <a:p>
            <a:pPr lvl="1"/>
            <a:r>
              <a:rPr lang="en-US" sz="2800" dirty="0" smtClean="0"/>
              <a:t>Joe Dallas, </a:t>
            </a:r>
            <a:r>
              <a:rPr lang="en-US" sz="2800" i="1" dirty="0" smtClean="0"/>
              <a:t>The Gay Gospel?  How Pro-Gay Advocates Misread the Bible, </a:t>
            </a:r>
            <a:r>
              <a:rPr lang="en-US" sz="2800" dirty="0" smtClean="0"/>
              <a:t>Harvest House, 2007</a:t>
            </a:r>
          </a:p>
          <a:p>
            <a:pPr lvl="1"/>
            <a:r>
              <a:rPr lang="en-US" sz="2800" dirty="0" smtClean="0"/>
              <a:t>_____ , </a:t>
            </a:r>
            <a:r>
              <a:rPr lang="en-US" sz="2800" i="1" dirty="0" smtClean="0"/>
              <a:t>Desires in Conflict: Hope for Men Who Struggle with Sexual Identity, </a:t>
            </a:r>
            <a:r>
              <a:rPr lang="en-US" sz="2800" dirty="0" smtClean="0"/>
              <a:t>Harvest House, 2003 (revised </a:t>
            </a:r>
            <a:r>
              <a:rPr lang="en-US" sz="2800" dirty="0" err="1" smtClean="0"/>
              <a:t>edtion</a:t>
            </a:r>
            <a:r>
              <a:rPr lang="en-US" sz="2800" dirty="0" smtClean="0"/>
              <a:t>)</a:t>
            </a:r>
          </a:p>
          <a:p>
            <a:pPr lvl="1"/>
            <a:r>
              <a:rPr lang="en-US" sz="2800" dirty="0" smtClean="0"/>
              <a:t>Robert Gagnon</a:t>
            </a:r>
            <a:r>
              <a:rPr lang="en-US" sz="2800" i="1" dirty="0" smtClean="0"/>
              <a:t>, The Bible and Homosexual Practice: Texts and Hermeneutics, </a:t>
            </a:r>
            <a:r>
              <a:rPr lang="en-US" sz="2800" dirty="0" smtClean="0"/>
              <a:t>Abingdon Press, 2001 </a:t>
            </a:r>
          </a:p>
          <a:p>
            <a:pPr lvl="1"/>
            <a:r>
              <a:rPr lang="en-US" sz="2800" dirty="0" smtClean="0"/>
              <a:t>Anne </a:t>
            </a:r>
            <a:r>
              <a:rPr lang="en-US" sz="2800" dirty="0" err="1" smtClean="0"/>
              <a:t>Paulk</a:t>
            </a:r>
            <a:r>
              <a:rPr lang="en-US" sz="2800" dirty="0" smtClean="0"/>
              <a:t>, </a:t>
            </a:r>
            <a:r>
              <a:rPr lang="en-US" sz="2800" i="1" dirty="0" smtClean="0"/>
              <a:t>Restoring Sexual Identity, </a:t>
            </a:r>
            <a:r>
              <a:rPr lang="en-US" sz="2800" dirty="0" smtClean="0"/>
              <a:t>Harvest House, 2003</a:t>
            </a:r>
          </a:p>
        </p:txBody>
      </p:sp>
    </p:spTree>
    <p:extLst>
      <p:ext uri="{BB962C8B-B14F-4D97-AF65-F5344CB8AC3E}">
        <p14:creationId xmlns:p14="http://schemas.microsoft.com/office/powerpoint/2010/main" val="35062482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Answering Real Life Questions</a:t>
            </a:r>
            <a:endParaRPr lang="en-US" dirty="0">
              <a:solidFill>
                <a:srgbClr val="00CC00"/>
              </a:solidFill>
            </a:endParaRPr>
          </a:p>
        </p:txBody>
      </p:sp>
      <p:sp>
        <p:nvSpPr>
          <p:cNvPr id="3" name="Content Placeholder 2"/>
          <p:cNvSpPr>
            <a:spLocks noGrp="1"/>
          </p:cNvSpPr>
          <p:nvPr>
            <p:ph idx="1"/>
          </p:nvPr>
        </p:nvSpPr>
        <p:spPr/>
        <p:txBody>
          <a:bodyPr>
            <a:normAutofit lnSpcReduction="10000"/>
          </a:bodyPr>
          <a:lstStyle/>
          <a:p>
            <a:pPr marL="0" indent="0">
              <a:buNone/>
            </a:pPr>
            <a:r>
              <a:rPr lang="en-US" sz="3200" b="1" dirty="0" smtClean="0">
                <a:solidFill>
                  <a:srgbClr val="00B0F0"/>
                </a:solidFill>
              </a:rPr>
              <a:t>Same-Sex Marriage</a:t>
            </a:r>
          </a:p>
          <a:p>
            <a:r>
              <a:rPr lang="en-US" sz="3200" dirty="0" smtClean="0"/>
              <a:t>Also check out the website of the </a:t>
            </a:r>
            <a:r>
              <a:rPr lang="en-US" sz="3200" dirty="0" smtClean="0">
                <a:solidFill>
                  <a:srgbClr val="00CC00"/>
                </a:solidFill>
              </a:rPr>
              <a:t>Restored Hope Network</a:t>
            </a:r>
            <a:r>
              <a:rPr lang="en-US" sz="3200" dirty="0" smtClean="0"/>
              <a:t>, of which our church is a member.  </a:t>
            </a:r>
          </a:p>
          <a:p>
            <a:r>
              <a:rPr lang="en-US" sz="3200" dirty="0" smtClean="0"/>
              <a:t>(We are the only one in Indiana at this time.)</a:t>
            </a:r>
          </a:p>
          <a:p>
            <a:r>
              <a:rPr lang="en-US" sz="3200" dirty="0">
                <a:solidFill>
                  <a:srgbClr val="00CC00"/>
                </a:solidFill>
              </a:rPr>
              <a:t>Restored Hope </a:t>
            </a:r>
            <a:r>
              <a:rPr lang="en-US" sz="3200" dirty="0"/>
              <a:t>is an </a:t>
            </a:r>
            <a:r>
              <a:rPr lang="en-US" sz="3200" dirty="0" smtClean="0"/>
              <a:t>inter-denominational, membership-governed </a:t>
            </a:r>
            <a:r>
              <a:rPr lang="en-US" sz="3200" dirty="0"/>
              <a:t>network dedicated to restoring hope to those broken by sexual and relational sin, especially those impacted by </a:t>
            </a:r>
            <a:r>
              <a:rPr lang="en-US" sz="3200" dirty="0" smtClean="0"/>
              <a:t>homosexuality.</a:t>
            </a:r>
          </a:p>
          <a:p>
            <a:r>
              <a:rPr lang="en-US" sz="3200" i="1" dirty="0">
                <a:solidFill>
                  <a:srgbClr val="00B0F0"/>
                </a:solidFill>
              </a:rPr>
              <a:t>h</a:t>
            </a:r>
            <a:r>
              <a:rPr lang="en-US" sz="3200" i="1" dirty="0" smtClean="0">
                <a:solidFill>
                  <a:srgbClr val="00B0F0"/>
                </a:solidFill>
              </a:rPr>
              <a:t>ttp</a:t>
            </a:r>
            <a:r>
              <a:rPr lang="en-US" sz="3200" i="1" dirty="0">
                <a:solidFill>
                  <a:srgbClr val="00B0F0"/>
                </a:solidFill>
              </a:rPr>
              <a:t>://www.restoredhopenetwork.com</a:t>
            </a:r>
            <a:r>
              <a:rPr lang="en-US" sz="3200" i="1" dirty="0" smtClean="0">
                <a:solidFill>
                  <a:srgbClr val="00B0F0"/>
                </a:solidFill>
              </a:rPr>
              <a:t>/ </a:t>
            </a:r>
          </a:p>
        </p:txBody>
      </p:sp>
    </p:spTree>
    <p:extLst>
      <p:ext uri="{BB962C8B-B14F-4D97-AF65-F5344CB8AC3E}">
        <p14:creationId xmlns:p14="http://schemas.microsoft.com/office/powerpoint/2010/main" val="7110437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Answering Real Life Questions</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Singleness </a:t>
            </a:r>
            <a:endParaRPr lang="en-US" sz="3200" b="1" dirty="0">
              <a:solidFill>
                <a:srgbClr val="00B0F0"/>
              </a:solidFill>
            </a:endParaRPr>
          </a:p>
        </p:txBody>
      </p:sp>
    </p:spTree>
    <p:extLst>
      <p:ext uri="{BB962C8B-B14F-4D97-AF65-F5344CB8AC3E}">
        <p14:creationId xmlns:p14="http://schemas.microsoft.com/office/powerpoint/2010/main" val="4325027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Answering Real Life Questions</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Singleness </a:t>
            </a:r>
          </a:p>
          <a:p>
            <a:r>
              <a:rPr lang="en-US" sz="3200" dirty="0" smtClean="0"/>
              <a:t>Singleness and Christianity have had an odd history.</a:t>
            </a:r>
          </a:p>
          <a:p>
            <a:r>
              <a:rPr lang="en-US" sz="3200" dirty="0" smtClean="0"/>
              <a:t>For some, it has been viewed as the epitome of spirituality.</a:t>
            </a:r>
          </a:p>
          <a:p>
            <a:r>
              <a:rPr lang="en-US" sz="3200" dirty="0" smtClean="0"/>
              <a:t>Among American evangelicals, it has more commonly been seen as an inferior condition to marriage.</a:t>
            </a:r>
          </a:p>
          <a:p>
            <a:r>
              <a:rPr lang="en-US" sz="3200" dirty="0" smtClean="0"/>
              <a:t>This is perhaps unintentional, but yet implied by:</a:t>
            </a:r>
          </a:p>
          <a:p>
            <a:pPr lvl="1"/>
            <a:r>
              <a:rPr lang="en-US" sz="2800" dirty="0" smtClean="0"/>
              <a:t>the insistence on marriage for pastors, not a bad thing in itself.</a:t>
            </a:r>
          </a:p>
          <a:p>
            <a:pPr lvl="1"/>
            <a:r>
              <a:rPr lang="en-US" sz="2800" dirty="0" smtClean="0"/>
              <a:t>expressions like “family values”.</a:t>
            </a:r>
          </a:p>
          <a:p>
            <a:pPr lvl="1"/>
            <a:endParaRPr lang="en-US" sz="2800" dirty="0" smtClean="0"/>
          </a:p>
          <a:p>
            <a:endParaRPr lang="en-US" sz="3200" dirty="0" smtClean="0"/>
          </a:p>
          <a:p>
            <a:endParaRPr lang="en-US" sz="3200" dirty="0" smtClean="0"/>
          </a:p>
          <a:p>
            <a:endParaRPr lang="en-US" sz="3200" dirty="0"/>
          </a:p>
        </p:txBody>
      </p:sp>
    </p:spTree>
    <p:extLst>
      <p:ext uri="{BB962C8B-B14F-4D97-AF65-F5344CB8AC3E}">
        <p14:creationId xmlns:p14="http://schemas.microsoft.com/office/powerpoint/2010/main" val="26689967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Answering Real Life Questions</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Singleness </a:t>
            </a:r>
          </a:p>
          <a:p>
            <a:r>
              <a:rPr lang="en-US" sz="3200" dirty="0" smtClean="0"/>
              <a:t>It’s helpful to see marriage as the norm for most people.</a:t>
            </a:r>
          </a:p>
          <a:p>
            <a:r>
              <a:rPr lang="en-US" sz="3200" dirty="0" smtClean="0"/>
              <a:t>The apostles and brothers of the Lord were all married. </a:t>
            </a:r>
          </a:p>
          <a:p>
            <a:r>
              <a:rPr lang="en-US" sz="3200" dirty="0" smtClean="0"/>
              <a:t>Paul and Barnabas were not.  See </a:t>
            </a:r>
            <a:r>
              <a:rPr lang="en-US" sz="3200" dirty="0" smtClean="0">
                <a:solidFill>
                  <a:srgbClr val="FFFF00"/>
                </a:solidFill>
              </a:rPr>
              <a:t>1 Corinthians 9:5-6</a:t>
            </a:r>
            <a:r>
              <a:rPr lang="en-US" sz="3200" dirty="0" smtClean="0"/>
              <a:t>.</a:t>
            </a:r>
          </a:p>
          <a:p>
            <a:r>
              <a:rPr lang="en-US" sz="3200" dirty="0" smtClean="0"/>
              <a:t>Conspicuously, Jesus wasn’t married either.</a:t>
            </a:r>
          </a:p>
          <a:p>
            <a:r>
              <a:rPr lang="en-US" sz="3200" dirty="0" smtClean="0"/>
              <a:t>Still, the pattern was originally set by God with Adam and Eve, and continues to this day.</a:t>
            </a:r>
          </a:p>
        </p:txBody>
      </p:sp>
    </p:spTree>
    <p:extLst>
      <p:ext uri="{BB962C8B-B14F-4D97-AF65-F5344CB8AC3E}">
        <p14:creationId xmlns:p14="http://schemas.microsoft.com/office/powerpoint/2010/main" val="16547006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Answering Real Life Questions</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Singleness </a:t>
            </a:r>
          </a:p>
          <a:p>
            <a:r>
              <a:rPr lang="en-US" sz="3200" dirty="0" smtClean="0"/>
              <a:t>Both Jesus and Paul describe singleness in a positive way.</a:t>
            </a:r>
          </a:p>
          <a:p>
            <a:pPr lvl="1"/>
            <a:r>
              <a:rPr lang="en-US" sz="2800" dirty="0" smtClean="0"/>
              <a:t>Jesus in </a:t>
            </a:r>
            <a:r>
              <a:rPr lang="en-US" sz="2800" dirty="0" smtClean="0">
                <a:solidFill>
                  <a:srgbClr val="FFFF00"/>
                </a:solidFill>
              </a:rPr>
              <a:t>Matthew 19:10-12</a:t>
            </a:r>
            <a:r>
              <a:rPr lang="en-US" sz="2800" dirty="0" smtClean="0"/>
              <a:t>.</a:t>
            </a:r>
          </a:p>
          <a:p>
            <a:pPr lvl="1"/>
            <a:r>
              <a:rPr lang="en-US" sz="2800" dirty="0" smtClean="0"/>
              <a:t>Paul in </a:t>
            </a:r>
            <a:r>
              <a:rPr lang="en-US" sz="2800" dirty="0" smtClean="0">
                <a:solidFill>
                  <a:srgbClr val="FFFF00"/>
                </a:solidFill>
              </a:rPr>
              <a:t>1 Corinthians 7:25-40</a:t>
            </a:r>
            <a:r>
              <a:rPr lang="en-US" sz="2800" dirty="0" smtClean="0"/>
              <a:t>.</a:t>
            </a:r>
          </a:p>
          <a:p>
            <a:endParaRPr lang="en-US" sz="3200" dirty="0"/>
          </a:p>
        </p:txBody>
      </p:sp>
    </p:spTree>
    <p:extLst>
      <p:ext uri="{BB962C8B-B14F-4D97-AF65-F5344CB8AC3E}">
        <p14:creationId xmlns:p14="http://schemas.microsoft.com/office/powerpoint/2010/main" val="23813534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B0F0"/>
                </a:solidFill>
              </a:rPr>
              <a:t>Marriage in Heaven?</a:t>
            </a:r>
            <a:endParaRPr lang="en-US" dirty="0"/>
          </a:p>
        </p:txBody>
      </p:sp>
      <p:sp>
        <p:nvSpPr>
          <p:cNvPr id="3" name="Content Placeholder 2"/>
          <p:cNvSpPr>
            <a:spLocks noGrp="1"/>
          </p:cNvSpPr>
          <p:nvPr>
            <p:ph idx="1"/>
          </p:nvPr>
        </p:nvSpPr>
        <p:spPr/>
        <p:txBody>
          <a:bodyPr>
            <a:normAutofit/>
          </a:bodyPr>
          <a:lstStyle/>
          <a:p>
            <a:endParaRPr lang="en-US" sz="2800" dirty="0"/>
          </a:p>
        </p:txBody>
      </p:sp>
    </p:spTree>
    <p:extLst>
      <p:ext uri="{BB962C8B-B14F-4D97-AF65-F5344CB8AC3E}">
        <p14:creationId xmlns:p14="http://schemas.microsoft.com/office/powerpoint/2010/main" val="23396829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B0F0"/>
                </a:solidFill>
              </a:rPr>
              <a:t>Marriage in Heaven?</a:t>
            </a:r>
            <a:endParaRPr lang="en-US" dirty="0"/>
          </a:p>
        </p:txBody>
      </p:sp>
      <p:sp>
        <p:nvSpPr>
          <p:cNvPr id="3" name="Content Placeholder 2"/>
          <p:cNvSpPr>
            <a:spLocks noGrp="1"/>
          </p:cNvSpPr>
          <p:nvPr>
            <p:ph idx="1"/>
          </p:nvPr>
        </p:nvSpPr>
        <p:spPr/>
        <p:txBody>
          <a:bodyPr>
            <a:normAutofit/>
          </a:bodyPr>
          <a:lstStyle/>
          <a:p>
            <a:r>
              <a:rPr lang="en-US" sz="3200" dirty="0" smtClean="0"/>
              <a:t>Marriage on earth is temporary.  There will be no marriage in heaven (</a:t>
            </a:r>
            <a:r>
              <a:rPr lang="en-US" sz="3200" dirty="0" smtClean="0">
                <a:solidFill>
                  <a:srgbClr val="FFFF00"/>
                </a:solidFill>
              </a:rPr>
              <a:t>Matthew 22:23-33</a:t>
            </a:r>
            <a:r>
              <a:rPr lang="en-US" sz="3200" dirty="0" smtClean="0"/>
              <a:t>).</a:t>
            </a:r>
          </a:p>
          <a:p>
            <a:r>
              <a:rPr lang="en-US" sz="3200" dirty="0" smtClean="0"/>
              <a:t>In our resurrection state, the entire church will be married to Christ.  We are his bride.  </a:t>
            </a:r>
          </a:p>
          <a:p>
            <a:pPr lvl="1"/>
            <a:r>
              <a:rPr lang="en-US" sz="2800" dirty="0" smtClean="0"/>
              <a:t>Paul’s reference in </a:t>
            </a:r>
            <a:r>
              <a:rPr lang="en-US" sz="2800" dirty="0" smtClean="0">
                <a:solidFill>
                  <a:srgbClr val="FFFF00"/>
                </a:solidFill>
              </a:rPr>
              <a:t>Ephesians 5:22-33</a:t>
            </a:r>
            <a:r>
              <a:rPr lang="en-US" sz="2800" dirty="0" smtClean="0"/>
              <a:t>.</a:t>
            </a:r>
          </a:p>
          <a:p>
            <a:pPr lvl="1"/>
            <a:r>
              <a:rPr lang="en-US" sz="2800" dirty="0" smtClean="0"/>
              <a:t>Also </a:t>
            </a:r>
            <a:r>
              <a:rPr lang="en-US" sz="2800" dirty="0" smtClean="0">
                <a:solidFill>
                  <a:srgbClr val="FFFF00"/>
                </a:solidFill>
              </a:rPr>
              <a:t>Revelation</a:t>
            </a:r>
            <a:r>
              <a:rPr lang="en-US" sz="2800" dirty="0" smtClean="0"/>
              <a:t>, chapters </a:t>
            </a:r>
            <a:r>
              <a:rPr lang="en-US" sz="2800" dirty="0" smtClean="0">
                <a:solidFill>
                  <a:srgbClr val="FFFF00"/>
                </a:solidFill>
              </a:rPr>
              <a:t>19, 21 </a:t>
            </a:r>
            <a:r>
              <a:rPr lang="en-US" sz="2800" dirty="0" smtClean="0"/>
              <a:t>and </a:t>
            </a:r>
            <a:r>
              <a:rPr lang="en-US" sz="2800" dirty="0" smtClean="0">
                <a:solidFill>
                  <a:srgbClr val="FFFF00"/>
                </a:solidFill>
              </a:rPr>
              <a:t>22</a:t>
            </a:r>
            <a:r>
              <a:rPr lang="en-US" sz="2800" dirty="0" smtClean="0"/>
              <a:t>.</a:t>
            </a:r>
          </a:p>
        </p:txBody>
      </p:sp>
    </p:spTree>
    <p:extLst>
      <p:ext uri="{BB962C8B-B14F-4D97-AF65-F5344CB8AC3E}">
        <p14:creationId xmlns:p14="http://schemas.microsoft.com/office/powerpoint/2010/main" val="31571869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B0F0"/>
                </a:solidFill>
              </a:rPr>
              <a:t>Marriage in Heaven?</a:t>
            </a:r>
            <a:endParaRPr lang="en-US" dirty="0"/>
          </a:p>
        </p:txBody>
      </p:sp>
      <p:sp>
        <p:nvSpPr>
          <p:cNvPr id="3" name="Content Placeholder 2"/>
          <p:cNvSpPr>
            <a:spLocks noGrp="1"/>
          </p:cNvSpPr>
          <p:nvPr>
            <p:ph idx="1"/>
          </p:nvPr>
        </p:nvSpPr>
        <p:spPr/>
        <p:txBody>
          <a:bodyPr>
            <a:normAutofit/>
          </a:bodyPr>
          <a:lstStyle/>
          <a:p>
            <a:r>
              <a:rPr lang="en-US" sz="3200" dirty="0"/>
              <a:t>The “bride” is represented as singular.  </a:t>
            </a:r>
            <a:endParaRPr lang="en-US" sz="3200" dirty="0" smtClean="0"/>
          </a:p>
          <a:p>
            <a:r>
              <a:rPr lang="en-US" sz="3200" dirty="0" smtClean="0"/>
              <a:t>We </a:t>
            </a:r>
            <a:r>
              <a:rPr lang="en-US" sz="3200" dirty="0"/>
              <a:t>are not all individual “brides”, but the </a:t>
            </a:r>
            <a:r>
              <a:rPr lang="en-US" sz="3200" dirty="0" smtClean="0"/>
              <a:t>church, as a whole, is </a:t>
            </a:r>
            <a:r>
              <a:rPr lang="en-US" sz="3200" dirty="0"/>
              <a:t>one bride</a:t>
            </a:r>
            <a:r>
              <a:rPr lang="en-US" sz="3200" dirty="0" smtClean="0"/>
              <a:t>.</a:t>
            </a:r>
          </a:p>
          <a:p>
            <a:r>
              <a:rPr lang="en-US" sz="3200" dirty="0" smtClean="0"/>
              <a:t>This upholds the one husband, one wife model.</a:t>
            </a:r>
          </a:p>
          <a:p>
            <a:r>
              <a:rPr lang="en-US" sz="3200" dirty="0" smtClean="0"/>
              <a:t>The pattern begun in Genesis is fulfilled in Revelation.</a:t>
            </a:r>
          </a:p>
          <a:p>
            <a:r>
              <a:rPr lang="en-US" sz="3200" dirty="0" smtClean="0"/>
              <a:t>And will last for all eternity.  </a:t>
            </a:r>
          </a:p>
          <a:p>
            <a:r>
              <a:rPr lang="en-US" sz="3200" dirty="0" smtClean="0"/>
              <a:t>The saints are part of a love story in which they really do get to live “happily ever after.”</a:t>
            </a:r>
          </a:p>
          <a:p>
            <a:endParaRPr lang="en-US" sz="3200" dirty="0" smtClean="0"/>
          </a:p>
          <a:p>
            <a:endParaRPr lang="en-US" sz="3200" dirty="0"/>
          </a:p>
          <a:p>
            <a:endParaRPr lang="en-US" sz="3200" dirty="0"/>
          </a:p>
        </p:txBody>
      </p:sp>
    </p:spTree>
    <p:extLst>
      <p:ext uri="{BB962C8B-B14F-4D97-AF65-F5344CB8AC3E}">
        <p14:creationId xmlns:p14="http://schemas.microsoft.com/office/powerpoint/2010/main" val="39832846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Final Observations</a:t>
            </a:r>
            <a:endParaRPr lang="en-US" dirty="0">
              <a:solidFill>
                <a:srgbClr val="00CC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19129710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Final Observations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A lifetime of heterosexual monogamy has, with good reason, always been the standard for marriage for the church.</a:t>
            </a:r>
          </a:p>
          <a:p>
            <a:r>
              <a:rPr lang="en-US" sz="3200" dirty="0" smtClean="0"/>
              <a:t>There is good reason to stick with this solidly biblical pattern.</a:t>
            </a:r>
          </a:p>
          <a:p>
            <a:r>
              <a:rPr lang="en-US" sz="3200" dirty="0" smtClean="0"/>
              <a:t>There is also such a thing as biblical singleness.</a:t>
            </a:r>
          </a:p>
          <a:p>
            <a:r>
              <a:rPr lang="en-US" sz="3200" dirty="0" smtClean="0"/>
              <a:t>And this should be affirmed rather than marginalized.</a:t>
            </a:r>
          </a:p>
          <a:p>
            <a:r>
              <a:rPr lang="en-US" sz="3200" dirty="0" smtClean="0"/>
              <a:t>Single Christians should not be made to feel like they are any the less Christians for their being single.</a:t>
            </a:r>
            <a:endParaRPr lang="en-US" sz="3200" dirty="0"/>
          </a:p>
          <a:p>
            <a:endParaRPr lang="en-US" sz="3200" dirty="0" smtClean="0"/>
          </a:p>
        </p:txBody>
      </p:sp>
    </p:spTree>
    <p:extLst>
      <p:ext uri="{BB962C8B-B14F-4D97-AF65-F5344CB8AC3E}">
        <p14:creationId xmlns:p14="http://schemas.microsoft.com/office/powerpoint/2010/main" val="41631194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Final Observations</a:t>
            </a:r>
            <a:endParaRPr lang="en-US" dirty="0">
              <a:solidFill>
                <a:srgbClr val="00CC00"/>
              </a:solidFill>
            </a:endParaRPr>
          </a:p>
        </p:txBody>
      </p:sp>
      <p:sp>
        <p:nvSpPr>
          <p:cNvPr id="3" name="Content Placeholder 2"/>
          <p:cNvSpPr>
            <a:spLocks noGrp="1"/>
          </p:cNvSpPr>
          <p:nvPr>
            <p:ph idx="1"/>
          </p:nvPr>
        </p:nvSpPr>
        <p:spPr/>
        <p:txBody>
          <a:bodyPr>
            <a:normAutofit lnSpcReduction="10000"/>
          </a:bodyPr>
          <a:lstStyle/>
          <a:p>
            <a:r>
              <a:rPr lang="en-US" sz="3200" dirty="0" smtClean="0"/>
              <a:t>The church has too often not practiced what it preaches in the area of marriage.</a:t>
            </a:r>
          </a:p>
          <a:p>
            <a:r>
              <a:rPr lang="en-US" sz="3200" dirty="0" smtClean="0"/>
              <a:t>This adds to the trouble that marriage is in by making the witness of the church is to weak to counter the drift.</a:t>
            </a:r>
          </a:p>
          <a:p>
            <a:r>
              <a:rPr lang="en-US" sz="3200" dirty="0"/>
              <a:t>Pointing </a:t>
            </a:r>
            <a:r>
              <a:rPr lang="en-US" sz="3200" dirty="0" smtClean="0"/>
              <a:t>out such hypocrisy </a:t>
            </a:r>
            <a:r>
              <a:rPr lang="en-US" sz="3200" dirty="0"/>
              <a:t>discredits the </a:t>
            </a:r>
            <a:r>
              <a:rPr lang="en-US" sz="3200" dirty="0" smtClean="0"/>
              <a:t>character of some Christians, </a:t>
            </a:r>
            <a:r>
              <a:rPr lang="en-US" sz="3200" dirty="0"/>
              <a:t>but doesn’t in the least discredit the standard </a:t>
            </a:r>
            <a:r>
              <a:rPr lang="en-US" sz="3200" dirty="0" smtClean="0"/>
              <a:t>that they </a:t>
            </a:r>
            <a:r>
              <a:rPr lang="en-US" sz="3200" dirty="0"/>
              <a:t>hypocritically claim to uphold. </a:t>
            </a:r>
            <a:endParaRPr lang="en-US" sz="3200" dirty="0" smtClean="0"/>
          </a:p>
          <a:p>
            <a:r>
              <a:rPr lang="en-US" sz="3200" dirty="0"/>
              <a:t>If I claim to be honest, but am not, this doesn’t mean absolute honesty is wrong, only my dishonesty</a:t>
            </a:r>
            <a:r>
              <a:rPr lang="en-US" sz="3200" dirty="0" smtClean="0"/>
              <a:t>.</a:t>
            </a:r>
            <a:endParaRPr lang="en-US" sz="3200" dirty="0"/>
          </a:p>
        </p:txBody>
      </p:sp>
    </p:spTree>
    <p:extLst>
      <p:ext uri="{BB962C8B-B14F-4D97-AF65-F5344CB8AC3E}">
        <p14:creationId xmlns:p14="http://schemas.microsoft.com/office/powerpoint/2010/main" val="38496909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Final Observations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If </a:t>
            </a:r>
            <a:r>
              <a:rPr lang="en-US" sz="3200" dirty="0"/>
              <a:t>we aim at sexual purity, but fail to achieve it, this doesn’t mean sexual purity is wrong, only our failure to live up to it.</a:t>
            </a:r>
          </a:p>
          <a:p>
            <a:r>
              <a:rPr lang="en-US" sz="3200" dirty="0"/>
              <a:t>Let’s say there is a doctor who is an obese smoker who never exercises and eats 10 Twinkies a day, but then tells his patients they need to get in shape, is he wrong?</a:t>
            </a:r>
          </a:p>
          <a:p>
            <a:r>
              <a:rPr lang="en-US" sz="3200" dirty="0"/>
              <a:t>If we continuously drift away from biblical standards, should we compensate by easing the standards or reversing the drift?</a:t>
            </a:r>
          </a:p>
          <a:p>
            <a:endParaRPr lang="en-US" sz="3200" dirty="0"/>
          </a:p>
        </p:txBody>
      </p:sp>
    </p:spTree>
    <p:extLst>
      <p:ext uri="{BB962C8B-B14F-4D97-AF65-F5344CB8AC3E}">
        <p14:creationId xmlns:p14="http://schemas.microsoft.com/office/powerpoint/2010/main" val="6590702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Final Observations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Christian counselor Joe Dallas comments:</a:t>
            </a:r>
          </a:p>
          <a:p>
            <a:r>
              <a:rPr lang="en-US" sz="3200" i="1" dirty="0">
                <a:solidFill>
                  <a:srgbClr val="00CC00"/>
                </a:solidFill>
              </a:rPr>
              <a:t>“We should practice what we preach, but if our preaching goes unpracticed, the problem lies with our behavior, not our preaching.” </a:t>
            </a:r>
          </a:p>
          <a:p>
            <a:endParaRPr lang="en-US" sz="3200" dirty="0"/>
          </a:p>
        </p:txBody>
      </p:sp>
    </p:spTree>
    <p:extLst>
      <p:ext uri="{BB962C8B-B14F-4D97-AF65-F5344CB8AC3E}">
        <p14:creationId xmlns:p14="http://schemas.microsoft.com/office/powerpoint/2010/main" val="6140427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 Marriage and the Image of God </a:t>
            </a:r>
            <a:r>
              <a:rPr lang="en-US" dirty="0" smtClean="0"/>
              <a:t/>
            </a:r>
            <a:br>
              <a:rPr lang="en-US" dirty="0" smtClean="0"/>
            </a:br>
            <a:r>
              <a:rPr lang="en-US" dirty="0" smtClean="0">
                <a:solidFill>
                  <a:srgbClr val="00CC00"/>
                </a:solidFill>
              </a:rPr>
              <a:t>Final Observations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He goes on:</a:t>
            </a:r>
          </a:p>
          <a:p>
            <a:r>
              <a:rPr lang="en-US" sz="3200" i="1" dirty="0" smtClean="0">
                <a:solidFill>
                  <a:srgbClr val="00CC00"/>
                </a:solidFill>
              </a:rPr>
              <a:t>“</a:t>
            </a:r>
            <a:r>
              <a:rPr lang="en-US" sz="3200" i="1" dirty="0">
                <a:solidFill>
                  <a:srgbClr val="00CC00"/>
                </a:solidFill>
              </a:rPr>
              <a:t>If marriages are broken, then let them be fixed.  There are few things we could do that would be as worthwhile.  But if the definition of marriage works, then it needs no repair, whether by redefinition or amendment.  </a:t>
            </a:r>
            <a:endParaRPr lang="en-US" sz="3200" i="1" dirty="0" smtClean="0">
              <a:solidFill>
                <a:srgbClr val="00CC00"/>
              </a:solidFill>
            </a:endParaRPr>
          </a:p>
          <a:p>
            <a:r>
              <a:rPr lang="en-US" sz="3200" i="1" dirty="0" smtClean="0">
                <a:solidFill>
                  <a:srgbClr val="00CC00"/>
                </a:solidFill>
              </a:rPr>
              <a:t>“The </a:t>
            </a:r>
            <a:r>
              <a:rPr lang="en-US" sz="3200" i="1" dirty="0">
                <a:solidFill>
                  <a:srgbClr val="00CC00"/>
                </a:solidFill>
              </a:rPr>
              <a:t>Creator Himself presided over the first marriage, calling it good.  And we, the creation and eventual offspring of that first union, dare not call it anything else</a:t>
            </a:r>
            <a:r>
              <a:rPr lang="en-US" sz="3200" i="1" dirty="0" smtClean="0">
                <a:solidFill>
                  <a:srgbClr val="00CC00"/>
                </a:solidFill>
              </a:rPr>
              <a:t>.”</a:t>
            </a:r>
            <a:endParaRPr lang="en-US" sz="3200" i="1" dirty="0">
              <a:solidFill>
                <a:srgbClr val="00CC00"/>
              </a:solidFill>
            </a:endParaRPr>
          </a:p>
        </p:txBody>
      </p:sp>
    </p:spTree>
    <p:extLst>
      <p:ext uri="{BB962C8B-B14F-4D97-AF65-F5344CB8AC3E}">
        <p14:creationId xmlns:p14="http://schemas.microsoft.com/office/powerpoint/2010/main" val="1133568790"/>
      </p:ext>
    </p:extLst>
  </p:cSld>
  <p:clrMapOvr>
    <a:masterClrMapping/>
  </p:clrMapOvr>
</p:sld>
</file>

<file path=ppt/theme/theme1.xml><?xml version="1.0" encoding="utf-8"?>
<a:theme xmlns:a="http://schemas.openxmlformats.org/drawingml/2006/main" name="Sunday Morning">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nday Morning" id="{E76BC85A-46D3-45E2-B0B8-F2AA117A06FE}" vid="{7A2ACC9B-04DF-4AB2-9E50-8F1955708C99}"/>
    </a:ext>
  </a:extLst>
</a:theme>
</file>

<file path=docProps/app.xml><?xml version="1.0" encoding="utf-8"?>
<Properties xmlns="http://schemas.openxmlformats.org/officeDocument/2006/extended-properties" xmlns:vt="http://schemas.openxmlformats.org/officeDocument/2006/docPropsVTypes">
  <Template>Sunday Morning</Template>
  <TotalTime>1372</TotalTime>
  <Words>1840</Words>
  <Application>Microsoft Office PowerPoint</Application>
  <PresentationFormat>Widescreen</PresentationFormat>
  <Paragraphs>170</Paragraphs>
  <Slides>40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Calibri</vt:lpstr>
      <vt:lpstr>Calibri Light</vt:lpstr>
      <vt:lpstr>Sunday Morning</vt:lpstr>
      <vt:lpstr>Creation, Marriage and the Image of God</vt:lpstr>
      <vt:lpstr>Creation, Marriage and the Image of God Introduction</vt:lpstr>
      <vt:lpstr>Creation, Marriage and the Image of God Introduction</vt:lpstr>
      <vt:lpstr>Creation, Marriage and the Image of God Introduction</vt:lpstr>
      <vt:lpstr>Creation, Marriage and the Image of God Introduction</vt:lpstr>
      <vt:lpstr>Creation, Marriage and the Image of God  Starting Points</vt:lpstr>
      <vt:lpstr>Creation, Marriage and the Image of God  Starting Points</vt:lpstr>
      <vt:lpstr>Creation, Marriage and the Image of God  Understanding the Bible</vt:lpstr>
      <vt:lpstr>Creation, Marriage and the Image of God  Understanding the Bible</vt:lpstr>
      <vt:lpstr>Creation, Marriage and the Image of God  Understanding the Bible</vt:lpstr>
      <vt:lpstr>Creation, Marriage and the Image of God  Answering Real Life Questions</vt:lpstr>
      <vt:lpstr>Creation, Marriage and the Image of God  Answering Real Life Questions</vt:lpstr>
      <vt:lpstr>Creation, Marriage and the Image of God  Answering Real Life Questions</vt:lpstr>
      <vt:lpstr>Creation, Marriage and the Image of God  Answering Real Life Questions</vt:lpstr>
      <vt:lpstr>Creation, Marriage and the Image of God  Answering Real Life Questions</vt:lpstr>
      <vt:lpstr>Creation, Marriage and the Image of God  Answering Real Life Questions</vt:lpstr>
      <vt:lpstr>Creation, Marriage and the Image of God  Answering Real Life Questions</vt:lpstr>
      <vt:lpstr>Creation, Marriage and the Image of God  Answering Real Life Questions</vt:lpstr>
      <vt:lpstr>Creation, Marriage and the Image of God  Answering Real Life Questions</vt:lpstr>
      <vt:lpstr>Creation, Marriage and the Image of God  Answering Real Life Questions</vt:lpstr>
      <vt:lpstr>Creation, Marriage and the Image of God  Answering Real Life Questions</vt:lpstr>
      <vt:lpstr>Creation, Marriage and the Image of God  Answering Real Life Questions</vt:lpstr>
      <vt:lpstr>Creation, Marriage and the Image of God  Answering Real Life Questions</vt:lpstr>
      <vt:lpstr>Creation, Marriage and the Image of God  Answering Real Life Questions</vt:lpstr>
      <vt:lpstr>Creation, Marriage and the Image of God  Answering Real Life Questions</vt:lpstr>
      <vt:lpstr>Creation, Marriage and the Image of God  Answering Real Life Questions</vt:lpstr>
      <vt:lpstr>Creation, Marriage and the Image of God  Answering Real Life Questions</vt:lpstr>
      <vt:lpstr>Creation, Marriage and the Image of God  Answering Real Life Questions</vt:lpstr>
      <vt:lpstr>Creation, Marriage and the Image of God  Answering Real Life Questions</vt:lpstr>
      <vt:lpstr>Creation, Marriage and the Image of God  Answering Real Life Questions</vt:lpstr>
      <vt:lpstr>Creation, Marriage and the Image of God  Answering Real Life Questions</vt:lpstr>
      <vt:lpstr>Creation, Marriage and the Image of God  Marriage in Heaven?</vt:lpstr>
      <vt:lpstr>Creation, Marriage and the Image of God  Marriage in Heaven?</vt:lpstr>
      <vt:lpstr>Creation, Marriage and the Image of God  Marriage in Heaven?</vt:lpstr>
      <vt:lpstr>Creation, Marriage and the Image of God  Final Observations</vt:lpstr>
      <vt:lpstr>Creation, Marriage and the Image of God  Final Observations</vt:lpstr>
      <vt:lpstr>Creation, Marriage and the Image of God  Final Observations</vt:lpstr>
      <vt:lpstr>Creation, Marriage and the Image of God  Final Observations</vt:lpstr>
      <vt:lpstr>Creation, Marriage and the Image of God  Final Observations</vt:lpstr>
      <vt:lpstr>Creation, Marriage and the Image of God  Final Observations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Created Intent</dc:title>
  <dc:creator>David Kosobucki</dc:creator>
  <cp:lastModifiedBy>David Kosobucki</cp:lastModifiedBy>
  <cp:revision>43</cp:revision>
  <dcterms:created xsi:type="dcterms:W3CDTF">2014-01-03T16:55:31Z</dcterms:created>
  <dcterms:modified xsi:type="dcterms:W3CDTF">2014-01-05T19:53:25Z</dcterms:modified>
</cp:coreProperties>
</file>