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63" r:id="rId5"/>
    <p:sldId id="264" r:id="rId6"/>
    <p:sldId id="260" r:id="rId7"/>
    <p:sldId id="261" r:id="rId8"/>
    <p:sldId id="259" r:id="rId9"/>
    <p:sldId id="268" r:id="rId10"/>
    <p:sldId id="274" r:id="rId11"/>
    <p:sldId id="269" r:id="rId12"/>
    <p:sldId id="270" r:id="rId13"/>
    <p:sldId id="271" r:id="rId14"/>
    <p:sldId id="272" r:id="rId15"/>
    <p:sldId id="267" r:id="rId16"/>
    <p:sldId id="273" r:id="rId17"/>
    <p:sldId id="275" r:id="rId18"/>
    <p:sldId id="276" r:id="rId19"/>
    <p:sldId id="265" r:id="rId20"/>
    <p:sldId id="277" r:id="rId21"/>
    <p:sldId id="266" r:id="rId22"/>
    <p:sldId id="258" r:id="rId23"/>
    <p:sldId id="278" r:id="rId24"/>
    <p:sldId id="279" r:id="rId25"/>
    <p:sldId id="281" r:id="rId26"/>
    <p:sldId id="280" r:id="rId27"/>
    <p:sldId id="282"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59" autoAdjust="0"/>
    <p:restoredTop sz="86355" autoAdjust="0"/>
  </p:normalViewPr>
  <p:slideViewPr>
    <p:cSldViewPr snapToGrid="0">
      <p:cViewPr varScale="1">
        <p:scale>
          <a:sx n="64" d="100"/>
          <a:sy n="64" d="100"/>
        </p:scale>
        <p:origin x="180"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D1E80B-EEA9-4453-A4A5-7711AF5385BE}" type="datetimeFigureOut">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141089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1E80B-EEA9-4453-A4A5-7711AF5385BE}" type="datetimeFigureOut">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970575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D1E80B-EEA9-4453-A4A5-7711AF5385BE}" type="datetimeFigureOut">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4010166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D1E80B-EEA9-4453-A4A5-7711AF5385BE}" type="datetimeFigureOut">
              <a:rPr lang="en-US" smtClean="0"/>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53375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2D1E80B-EEA9-4453-A4A5-7711AF5385BE}" type="datetimeFigureOut">
              <a:rPr lang="en-US" smtClean="0"/>
              <a:t>12/22/2013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355932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2D1E80B-EEA9-4453-A4A5-7711AF5385BE}" type="datetimeFigureOut">
              <a:rPr lang="en-US" smtClean="0"/>
              <a:t>12/22/2013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3456703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D1E80B-EEA9-4453-A4A5-7711AF5385BE}" type="datetimeFigureOut">
              <a:rPr lang="en-US" smtClean="0"/>
              <a:t>12/22/2013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1208756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D1E80B-EEA9-4453-A4A5-7711AF5385BE}" type="datetimeFigureOut">
              <a:rPr lang="en-US" smtClean="0"/>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420206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D1E80B-EEA9-4453-A4A5-7711AF5385BE}" type="datetimeFigureOut">
              <a:rPr lang="en-US" smtClean="0"/>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2269319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1E80B-EEA9-4453-A4A5-7711AF5385BE}" type="datetimeFigureOut">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238433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1E80B-EEA9-4453-A4A5-7711AF5385BE}" type="datetimeFigureOut">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BAD870-ABFA-4F9D-963F-7851098B30A2}" type="slidenum">
              <a:rPr lang="en-US" smtClean="0"/>
              <a:t>‹#›</a:t>
            </a:fld>
            <a:endParaRPr lang="en-US"/>
          </a:p>
        </p:txBody>
      </p:sp>
    </p:spTree>
    <p:extLst>
      <p:ext uri="{BB962C8B-B14F-4D97-AF65-F5344CB8AC3E}">
        <p14:creationId xmlns:p14="http://schemas.microsoft.com/office/powerpoint/2010/main" val="1094716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1E80B-EEA9-4453-A4A5-7711AF5385BE}" type="datetimeFigureOut">
              <a:rPr lang="en-US" smtClean="0"/>
              <a:t>12/22/2013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AD870-ABFA-4F9D-963F-7851098B30A2}" type="slidenum">
              <a:rPr lang="en-US" smtClean="0"/>
              <a:t>‹#›</a:t>
            </a:fld>
            <a:endParaRPr lang="en-US"/>
          </a:p>
        </p:txBody>
      </p:sp>
    </p:spTree>
    <p:extLst>
      <p:ext uri="{BB962C8B-B14F-4D97-AF65-F5344CB8AC3E}">
        <p14:creationId xmlns:p14="http://schemas.microsoft.com/office/powerpoint/2010/main" val="11604807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Person of Christ</a:t>
            </a:r>
            <a:endParaRPr lang="en-US" dirty="0"/>
          </a:p>
        </p:txBody>
      </p:sp>
      <p:sp>
        <p:nvSpPr>
          <p:cNvPr id="3" name="Subtitle 2"/>
          <p:cNvSpPr>
            <a:spLocks noGrp="1"/>
          </p:cNvSpPr>
          <p:nvPr>
            <p:ph type="subTitle" idx="1"/>
          </p:nvPr>
        </p:nvSpPr>
        <p:spPr/>
        <p:txBody>
          <a:bodyPr>
            <a:normAutofit/>
          </a:bodyPr>
          <a:lstStyle/>
          <a:p>
            <a:r>
              <a:rPr lang="en-US" sz="3200" dirty="0" smtClean="0">
                <a:solidFill>
                  <a:srgbClr val="00CC00"/>
                </a:solidFill>
              </a:rPr>
              <a:t>Christmas 2013</a:t>
            </a:r>
            <a:endParaRPr lang="en-US" sz="3200" dirty="0">
              <a:solidFill>
                <a:srgbClr val="00CC00"/>
              </a:solidFill>
            </a:endParaRPr>
          </a:p>
        </p:txBody>
      </p:sp>
    </p:spTree>
    <p:extLst>
      <p:ext uri="{BB962C8B-B14F-4D97-AF65-F5344CB8AC3E}">
        <p14:creationId xmlns:p14="http://schemas.microsoft.com/office/powerpoint/2010/main" val="13662737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Person of Christ:  </a:t>
            </a:r>
            <a:r>
              <a:rPr lang="en-US" dirty="0" smtClean="0">
                <a:solidFill>
                  <a:srgbClr val="00CC00"/>
                </a:solidFill>
              </a:rPr>
              <a:t>Introduction</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3694713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Person of Christ:  </a:t>
            </a:r>
            <a:r>
              <a:rPr lang="en-US" dirty="0" smtClean="0">
                <a:solidFill>
                  <a:srgbClr val="00CC00"/>
                </a:solidFill>
              </a:rPr>
              <a:t>Introduction</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We may not know the exact day, but as it turns out the exact day doesn’t really matter.</a:t>
            </a:r>
          </a:p>
          <a:p>
            <a:r>
              <a:rPr lang="en-US" sz="3200" dirty="0" smtClean="0"/>
              <a:t>The fact that Jesus Christ was born is what matters – much more than exactly when.</a:t>
            </a:r>
          </a:p>
          <a:p>
            <a:r>
              <a:rPr lang="en-US" sz="3200" dirty="0" smtClean="0"/>
              <a:t>The fact of His birth is what changed the course of history.</a:t>
            </a:r>
          </a:p>
        </p:txBody>
      </p:sp>
    </p:spTree>
    <p:extLst>
      <p:ext uri="{BB962C8B-B14F-4D97-AF65-F5344CB8AC3E}">
        <p14:creationId xmlns:p14="http://schemas.microsoft.com/office/powerpoint/2010/main" val="3846124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Person of Christ:  </a:t>
            </a:r>
            <a:r>
              <a:rPr lang="en-US" dirty="0" smtClean="0">
                <a:solidFill>
                  <a:srgbClr val="00CC00"/>
                </a:solidFill>
              </a:rPr>
              <a:t>Introduction</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God </a:t>
            </a:r>
            <a:r>
              <a:rPr lang="en-US" sz="3200" dirty="0"/>
              <a:t>the Son, the Second Person of the Trinity, having taken upon Himself a humanity such as ours, began a living, breathing existence </a:t>
            </a:r>
            <a:r>
              <a:rPr lang="en-US" sz="3200" dirty="0" smtClean="0"/>
              <a:t>among us – as one of us.</a:t>
            </a:r>
          </a:p>
          <a:p>
            <a:r>
              <a:rPr lang="en-US" sz="3200" dirty="0" smtClean="0"/>
              <a:t>This happened in a real place, Bethlehem, at an actual historical time, in the days of the Roman Empire.</a:t>
            </a:r>
          </a:p>
          <a:p>
            <a:r>
              <a:rPr lang="en-US" sz="3200" dirty="0" smtClean="0"/>
              <a:t>The histories of Heaven and Earth, running almost parallel to one another since Day One, would now forever be firmly connected.</a:t>
            </a:r>
          </a:p>
        </p:txBody>
      </p:sp>
    </p:spTree>
    <p:extLst>
      <p:ext uri="{BB962C8B-B14F-4D97-AF65-F5344CB8AC3E}">
        <p14:creationId xmlns:p14="http://schemas.microsoft.com/office/powerpoint/2010/main" val="3068646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Person of Christ:  </a:t>
            </a:r>
            <a:r>
              <a:rPr lang="en-US" dirty="0" smtClean="0">
                <a:solidFill>
                  <a:srgbClr val="00CC00"/>
                </a:solidFill>
              </a:rPr>
              <a:t>Introduction</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God the Son </a:t>
            </a:r>
            <a:r>
              <a:rPr lang="en-US" sz="3200" dirty="0" smtClean="0"/>
              <a:t>walked </a:t>
            </a:r>
            <a:r>
              <a:rPr lang="en-US" sz="3200" dirty="0"/>
              <a:t>the earth and shared our struggles.</a:t>
            </a:r>
          </a:p>
          <a:p>
            <a:r>
              <a:rPr lang="en-US" sz="3200" dirty="0"/>
              <a:t>A real man, Jesus Christ, one of our own kind, will reign </a:t>
            </a:r>
            <a:r>
              <a:rPr lang="en-US" sz="3200" dirty="0" smtClean="0"/>
              <a:t>over the entire universe forever </a:t>
            </a:r>
            <a:r>
              <a:rPr lang="en-US" sz="3200" dirty="0"/>
              <a:t>because He is </a:t>
            </a:r>
            <a:r>
              <a:rPr lang="en-US" sz="3200" dirty="0" smtClean="0"/>
              <a:t>also truly </a:t>
            </a:r>
            <a:r>
              <a:rPr lang="en-US" sz="3200" dirty="0"/>
              <a:t>God</a:t>
            </a:r>
            <a:r>
              <a:rPr lang="en-US" sz="3200" dirty="0" smtClean="0"/>
              <a:t>.</a:t>
            </a:r>
          </a:p>
          <a:p>
            <a:r>
              <a:rPr lang="en-US" sz="3200" dirty="0" smtClean="0">
                <a:solidFill>
                  <a:srgbClr val="00CC00"/>
                </a:solidFill>
              </a:rPr>
              <a:t>He invites us to reign with him.</a:t>
            </a:r>
            <a:endParaRPr lang="en-US" sz="3200" dirty="0">
              <a:solidFill>
                <a:srgbClr val="00CC00"/>
              </a:solidFill>
            </a:endParaRPr>
          </a:p>
        </p:txBody>
      </p:sp>
    </p:spTree>
    <p:extLst>
      <p:ext uri="{BB962C8B-B14F-4D97-AF65-F5344CB8AC3E}">
        <p14:creationId xmlns:p14="http://schemas.microsoft.com/office/powerpoint/2010/main" val="4158883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The Christmas Story from Matthew</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Read </a:t>
            </a:r>
            <a:r>
              <a:rPr lang="en-US" sz="3200" dirty="0">
                <a:solidFill>
                  <a:srgbClr val="FFFF00"/>
                </a:solidFill>
              </a:rPr>
              <a:t>Matthew 1:18 – 2:23</a:t>
            </a:r>
            <a:r>
              <a:rPr lang="en-US" sz="3200" dirty="0"/>
              <a:t>.</a:t>
            </a:r>
          </a:p>
          <a:p>
            <a:endParaRPr lang="en-US" sz="3200" dirty="0" smtClean="0">
              <a:solidFill>
                <a:srgbClr val="00B0F0"/>
              </a:solidFill>
            </a:endParaRPr>
          </a:p>
        </p:txBody>
      </p:sp>
    </p:spTree>
    <p:extLst>
      <p:ext uri="{BB962C8B-B14F-4D97-AF65-F5344CB8AC3E}">
        <p14:creationId xmlns:p14="http://schemas.microsoft.com/office/powerpoint/2010/main" val="1120981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The Christmas Story from Matthew</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solidFill>
                  <a:srgbClr val="FFFF00"/>
                </a:solidFill>
              </a:rPr>
              <a:t>1:21</a:t>
            </a:r>
            <a:r>
              <a:rPr lang="en-US" sz="3200" dirty="0" smtClean="0"/>
              <a:t>     To be saved from our sins goes farther than from their penalty.  Christ offers more than a selfish escape from hell.  </a:t>
            </a:r>
          </a:p>
          <a:p>
            <a:r>
              <a:rPr lang="en-US" sz="3200" dirty="0" smtClean="0"/>
              <a:t>He offers us release from sin’s power – and ultimately from the presence of sin.  </a:t>
            </a:r>
          </a:p>
          <a:p>
            <a:r>
              <a:rPr lang="en-US" sz="3200" dirty="0" smtClean="0"/>
              <a:t>The saints in heaven lead a fully sinless existence.</a:t>
            </a:r>
            <a:endParaRPr lang="en-US" sz="3200" dirty="0"/>
          </a:p>
          <a:p>
            <a:r>
              <a:rPr lang="en-US" sz="3200" dirty="0" smtClean="0">
                <a:solidFill>
                  <a:srgbClr val="FFFF00"/>
                </a:solidFill>
              </a:rPr>
              <a:t>1:23</a:t>
            </a:r>
            <a:r>
              <a:rPr lang="en-US" sz="3200" dirty="0"/>
              <a:t> </a:t>
            </a:r>
            <a:r>
              <a:rPr lang="en-US" sz="3200" dirty="0" smtClean="0"/>
              <a:t>    </a:t>
            </a:r>
            <a:r>
              <a:rPr lang="en-US" sz="3200" i="1" dirty="0" smtClean="0">
                <a:solidFill>
                  <a:srgbClr val="00B0F0"/>
                </a:solidFill>
              </a:rPr>
              <a:t>Immanuel</a:t>
            </a:r>
            <a:r>
              <a:rPr lang="en-US" sz="3200" i="1" dirty="0" smtClean="0"/>
              <a:t> </a:t>
            </a:r>
            <a:r>
              <a:rPr lang="en-US" sz="3200" dirty="0" smtClean="0"/>
              <a:t>means </a:t>
            </a:r>
            <a:r>
              <a:rPr lang="en-US" sz="3200" dirty="0" smtClean="0">
                <a:solidFill>
                  <a:srgbClr val="00B0F0"/>
                </a:solidFill>
              </a:rPr>
              <a:t>“God with us.” </a:t>
            </a:r>
          </a:p>
          <a:p>
            <a:r>
              <a:rPr lang="en-US" sz="3200" dirty="0" smtClean="0"/>
              <a:t>The Bible reveals Christ as one unique Person having two natures – full deity and full humanity.</a:t>
            </a:r>
          </a:p>
        </p:txBody>
      </p:sp>
    </p:spTree>
    <p:extLst>
      <p:ext uri="{BB962C8B-B14F-4D97-AF65-F5344CB8AC3E}">
        <p14:creationId xmlns:p14="http://schemas.microsoft.com/office/powerpoint/2010/main" val="1899140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smtClean="0">
              <a:solidFill>
                <a:srgbClr val="00B0F0"/>
              </a:solidFill>
            </a:endParaRPr>
          </a:p>
        </p:txBody>
      </p:sp>
    </p:spTree>
    <p:extLst>
      <p:ext uri="{BB962C8B-B14F-4D97-AF65-F5344CB8AC3E}">
        <p14:creationId xmlns:p14="http://schemas.microsoft.com/office/powerpoint/2010/main" val="693381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A few inferior ideas:</a:t>
            </a:r>
          </a:p>
          <a:p>
            <a:endParaRPr lang="en-US" sz="3200" dirty="0" smtClean="0">
              <a:solidFill>
                <a:srgbClr val="00B0F0"/>
              </a:solidFill>
            </a:endParaRPr>
          </a:p>
          <a:p>
            <a:endParaRPr lang="en-US" sz="3200" dirty="0" smtClean="0">
              <a:solidFill>
                <a:srgbClr val="00B0F0"/>
              </a:solidFill>
            </a:endParaRPr>
          </a:p>
        </p:txBody>
      </p:sp>
    </p:spTree>
    <p:extLst>
      <p:ext uri="{BB962C8B-B14F-4D97-AF65-F5344CB8AC3E}">
        <p14:creationId xmlns:p14="http://schemas.microsoft.com/office/powerpoint/2010/main" val="1894192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A few inferior ideas:</a:t>
            </a:r>
          </a:p>
          <a:p>
            <a:r>
              <a:rPr lang="en-US" sz="3200" dirty="0" smtClean="0"/>
              <a:t>All of the following ideas have names.</a:t>
            </a:r>
          </a:p>
          <a:p>
            <a:r>
              <a:rPr lang="en-US" sz="3200" dirty="0" smtClean="0"/>
              <a:t>They were views considered by some at an early </a:t>
            </a:r>
            <a:r>
              <a:rPr lang="en-US" sz="3200" dirty="0"/>
              <a:t>point </a:t>
            </a:r>
            <a:r>
              <a:rPr lang="en-US" sz="3200" dirty="0" smtClean="0"/>
              <a:t>in church history.</a:t>
            </a:r>
          </a:p>
          <a:p>
            <a:r>
              <a:rPr lang="en-US" sz="3200" dirty="0" smtClean="0"/>
              <a:t>They were rejected by the early church on the way to the formulation of the most accurate Christian belief.</a:t>
            </a:r>
          </a:p>
          <a:p>
            <a:endParaRPr lang="en-US" sz="3200" dirty="0" smtClean="0">
              <a:solidFill>
                <a:srgbClr val="00B0F0"/>
              </a:solidFill>
            </a:endParaRPr>
          </a:p>
          <a:p>
            <a:endParaRPr lang="en-US" sz="3200" dirty="0" smtClean="0">
              <a:solidFill>
                <a:srgbClr val="00B0F0"/>
              </a:solidFill>
            </a:endParaRPr>
          </a:p>
        </p:txBody>
      </p:sp>
    </p:spTree>
    <p:extLst>
      <p:ext uri="{BB962C8B-B14F-4D97-AF65-F5344CB8AC3E}">
        <p14:creationId xmlns:p14="http://schemas.microsoft.com/office/powerpoint/2010/main" val="90062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A few inferior ideas:</a:t>
            </a:r>
          </a:p>
          <a:p>
            <a:pPr marL="514350" indent="-514350">
              <a:buFont typeface="+mj-lt"/>
              <a:buAutoNum type="arabicPeriod"/>
            </a:pPr>
            <a:r>
              <a:rPr lang="en-US" sz="3200" dirty="0" smtClean="0"/>
              <a:t>Jesus was less than God.</a:t>
            </a:r>
          </a:p>
          <a:p>
            <a:pPr marL="514350" indent="-514350">
              <a:buFont typeface="+mj-lt"/>
              <a:buAutoNum type="arabicPeriod"/>
            </a:pPr>
            <a:endParaRPr lang="en-US" sz="3200" dirty="0" smtClean="0">
              <a:solidFill>
                <a:srgbClr val="00B0F0"/>
              </a:solidFill>
            </a:endParaRPr>
          </a:p>
          <a:p>
            <a:endParaRPr lang="en-US" sz="3200" dirty="0" smtClean="0">
              <a:solidFill>
                <a:srgbClr val="00B0F0"/>
              </a:solidFill>
            </a:endParaRPr>
          </a:p>
        </p:txBody>
      </p:sp>
    </p:spTree>
    <p:extLst>
      <p:ext uri="{BB962C8B-B14F-4D97-AF65-F5344CB8AC3E}">
        <p14:creationId xmlns:p14="http://schemas.microsoft.com/office/powerpoint/2010/main" val="1416579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A few inferior ideas:</a:t>
            </a:r>
          </a:p>
          <a:p>
            <a:pPr marL="514350" indent="-514350">
              <a:buFont typeface="+mj-lt"/>
              <a:buAutoNum type="arabicPeriod"/>
            </a:pPr>
            <a:r>
              <a:rPr lang="en-US" sz="3200" dirty="0" smtClean="0"/>
              <a:t>Jesus was less than God.</a:t>
            </a:r>
          </a:p>
          <a:p>
            <a:pPr marL="514350" indent="-514350">
              <a:buFont typeface="+mj-lt"/>
              <a:buAutoNum type="arabicPeriod"/>
            </a:pPr>
            <a:r>
              <a:rPr lang="en-US" sz="3200" dirty="0" smtClean="0"/>
              <a:t>Jesus had only a human body, but a divine spirit.  In other words, his human nature was incomplete.</a:t>
            </a:r>
          </a:p>
          <a:p>
            <a:pPr marL="514350" indent="-514350">
              <a:buFont typeface="+mj-lt"/>
              <a:buAutoNum type="arabicPeriod"/>
            </a:pPr>
            <a:endParaRPr lang="en-US" sz="3200" dirty="0" smtClean="0"/>
          </a:p>
          <a:p>
            <a:endParaRPr lang="en-US" sz="3200" dirty="0" smtClean="0"/>
          </a:p>
        </p:txBody>
      </p:sp>
    </p:spTree>
    <p:extLst>
      <p:ext uri="{BB962C8B-B14F-4D97-AF65-F5344CB8AC3E}">
        <p14:creationId xmlns:p14="http://schemas.microsoft.com/office/powerpoint/2010/main" val="614620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A few inferior ideas:</a:t>
            </a:r>
          </a:p>
          <a:p>
            <a:pPr marL="514350" indent="-514350">
              <a:buFont typeface="+mj-lt"/>
              <a:buAutoNum type="arabicPeriod"/>
            </a:pPr>
            <a:r>
              <a:rPr lang="en-US" sz="3200" dirty="0" smtClean="0"/>
              <a:t>Jesus was less than God.</a:t>
            </a:r>
          </a:p>
          <a:p>
            <a:pPr marL="514350" indent="-514350">
              <a:buFont typeface="+mj-lt"/>
              <a:buAutoNum type="arabicPeriod"/>
            </a:pPr>
            <a:r>
              <a:rPr lang="en-US" sz="3200" dirty="0" smtClean="0"/>
              <a:t>Jesus had only a human body, but a divine spirit.  In other words, his human nature was incomplete.</a:t>
            </a:r>
          </a:p>
          <a:p>
            <a:pPr marL="514350" indent="-514350">
              <a:buFont typeface="+mj-lt"/>
              <a:buAutoNum type="arabicPeriod"/>
            </a:pPr>
            <a:r>
              <a:rPr lang="en-US" sz="3200" dirty="0" smtClean="0"/>
              <a:t>Jesus Christ is actually two distinct “persons” within one human body, that remain quite separate.  This sounds more like a psychiatric disorder than good theology.</a:t>
            </a:r>
          </a:p>
        </p:txBody>
      </p:sp>
    </p:spTree>
    <p:extLst>
      <p:ext uri="{BB962C8B-B14F-4D97-AF65-F5344CB8AC3E}">
        <p14:creationId xmlns:p14="http://schemas.microsoft.com/office/powerpoint/2010/main" val="1898482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lnSpcReduction="10000"/>
          </a:bodyPr>
          <a:lstStyle/>
          <a:p>
            <a:pPr marL="0" indent="0">
              <a:buNone/>
            </a:pPr>
            <a:r>
              <a:rPr lang="en-US" sz="3200" b="1" dirty="0" smtClean="0">
                <a:solidFill>
                  <a:srgbClr val="00B0F0"/>
                </a:solidFill>
              </a:rPr>
              <a:t>A few inferior ideas:</a:t>
            </a:r>
          </a:p>
          <a:p>
            <a:pPr marL="514350" indent="-514350">
              <a:buFont typeface="+mj-lt"/>
              <a:buAutoNum type="arabicPeriod"/>
            </a:pPr>
            <a:r>
              <a:rPr lang="en-US" sz="3200" dirty="0" smtClean="0"/>
              <a:t>Jesus was less than God.</a:t>
            </a:r>
          </a:p>
          <a:p>
            <a:pPr marL="514350" indent="-514350">
              <a:buFont typeface="+mj-lt"/>
              <a:buAutoNum type="arabicPeriod"/>
            </a:pPr>
            <a:r>
              <a:rPr lang="en-US" sz="3200" dirty="0" smtClean="0"/>
              <a:t>Jesus had only a human body, but a divine spirit.  In other words, his human nature was incomplete.</a:t>
            </a:r>
          </a:p>
          <a:p>
            <a:pPr marL="514350" indent="-514350">
              <a:buFont typeface="+mj-lt"/>
              <a:buAutoNum type="arabicPeriod"/>
            </a:pPr>
            <a:r>
              <a:rPr lang="en-US" sz="3200" dirty="0" smtClean="0"/>
              <a:t>Jesus Christ is actually two distinct “persons” within one human body, that remain separate.  This sounds more like a psychiatric disorder than good theology.</a:t>
            </a:r>
          </a:p>
          <a:p>
            <a:pPr marL="514350" indent="-514350">
              <a:buFont typeface="+mj-lt"/>
              <a:buAutoNum type="arabicPeriod"/>
            </a:pPr>
            <a:r>
              <a:rPr lang="en-US" sz="3200" dirty="0" smtClean="0"/>
              <a:t>Christ had only one nature, neither precisely divine nor human, but rather a sort of hybrid.</a:t>
            </a:r>
          </a:p>
        </p:txBody>
      </p:sp>
    </p:spTree>
    <p:extLst>
      <p:ext uri="{BB962C8B-B14F-4D97-AF65-F5344CB8AC3E}">
        <p14:creationId xmlns:p14="http://schemas.microsoft.com/office/powerpoint/2010/main" val="1850419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Christ is fully human, therefore:</a:t>
            </a:r>
          </a:p>
        </p:txBody>
      </p:sp>
    </p:spTree>
    <p:extLst>
      <p:ext uri="{BB962C8B-B14F-4D97-AF65-F5344CB8AC3E}">
        <p14:creationId xmlns:p14="http://schemas.microsoft.com/office/powerpoint/2010/main" val="271496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Christ is fully human, therefore:</a:t>
            </a:r>
          </a:p>
          <a:p>
            <a:pPr marL="514350" indent="-514350">
              <a:buFont typeface="+mj-lt"/>
              <a:buAutoNum type="arabicPeriod"/>
            </a:pPr>
            <a:r>
              <a:rPr lang="en-US" sz="3200" dirty="0" smtClean="0"/>
              <a:t>He could be sinless and obedient in precisely the way that we are not – rather than as God alone or as an angel.</a:t>
            </a:r>
          </a:p>
          <a:p>
            <a:pPr marL="514350" indent="-514350">
              <a:buFont typeface="+mj-lt"/>
              <a:buAutoNum type="arabicPeriod"/>
            </a:pPr>
            <a:r>
              <a:rPr lang="en-US" sz="3200" dirty="0" smtClean="0"/>
              <a:t>He becomes the perfect sacrifice for us.</a:t>
            </a:r>
          </a:p>
          <a:p>
            <a:pPr marL="514350" indent="-514350">
              <a:buFont typeface="+mj-lt"/>
              <a:buAutoNum type="arabicPeriod"/>
            </a:pPr>
            <a:r>
              <a:rPr lang="en-US" sz="3200" dirty="0" smtClean="0"/>
              <a:t>He becomes the perfect Mediator for us.</a:t>
            </a:r>
          </a:p>
          <a:p>
            <a:pPr marL="514350" indent="-514350">
              <a:buFont typeface="+mj-lt"/>
              <a:buAutoNum type="arabicPeriod"/>
            </a:pPr>
            <a:r>
              <a:rPr lang="en-US" sz="3200" dirty="0" smtClean="0"/>
              <a:t>He becomes a perfect example for us.</a:t>
            </a:r>
          </a:p>
          <a:p>
            <a:pPr marL="514350" indent="-514350">
              <a:buFont typeface="+mj-lt"/>
              <a:buAutoNum type="arabicPeriod"/>
            </a:pPr>
            <a:r>
              <a:rPr lang="en-US" sz="3200" dirty="0" smtClean="0"/>
              <a:t>We can enjoy perfect fellowship with him forever.</a:t>
            </a:r>
          </a:p>
        </p:txBody>
      </p:sp>
    </p:spTree>
    <p:extLst>
      <p:ext uri="{BB962C8B-B14F-4D97-AF65-F5344CB8AC3E}">
        <p14:creationId xmlns:p14="http://schemas.microsoft.com/office/powerpoint/2010/main" val="3824667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Christ is fully God, therefore:</a:t>
            </a:r>
          </a:p>
        </p:txBody>
      </p:sp>
    </p:spTree>
    <p:extLst>
      <p:ext uri="{BB962C8B-B14F-4D97-AF65-F5344CB8AC3E}">
        <p14:creationId xmlns:p14="http://schemas.microsoft.com/office/powerpoint/2010/main" val="2017477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B0F0"/>
                </a:solidFill>
              </a:rPr>
              <a:t>Christ is fully God, therefore:</a:t>
            </a:r>
          </a:p>
          <a:p>
            <a:pPr marL="514350" indent="-514350">
              <a:buFont typeface="+mj-lt"/>
              <a:buAutoNum type="arabicPeriod"/>
            </a:pPr>
            <a:r>
              <a:rPr lang="en-US" sz="3200" dirty="0" smtClean="0"/>
              <a:t>His sacrifice is sufficient not for the sins of one man only, but for all.  It has infinite worth.</a:t>
            </a:r>
          </a:p>
          <a:p>
            <a:pPr marL="514350" indent="-514350">
              <a:buFont typeface="+mj-lt"/>
              <a:buAutoNum type="arabicPeriod"/>
            </a:pPr>
            <a:r>
              <a:rPr lang="en-US" sz="3200" dirty="0" smtClean="0"/>
              <a:t>His resurrection power is his own.</a:t>
            </a:r>
          </a:p>
          <a:p>
            <a:pPr marL="514350" indent="-514350">
              <a:buFont typeface="+mj-lt"/>
              <a:buAutoNum type="arabicPeriod"/>
            </a:pPr>
            <a:r>
              <a:rPr lang="en-US" sz="3200" dirty="0"/>
              <a:t>He is fully capable of </a:t>
            </a:r>
            <a:r>
              <a:rPr lang="en-US" sz="3200" dirty="0" smtClean="0"/>
              <a:t>forgiving us and giving eternal life.</a:t>
            </a:r>
            <a:endParaRPr lang="en-US" sz="3200" dirty="0"/>
          </a:p>
          <a:p>
            <a:pPr marL="514350" indent="-514350">
              <a:buFont typeface="+mj-lt"/>
              <a:buAutoNum type="arabicPeriod"/>
            </a:pPr>
            <a:r>
              <a:rPr lang="en-US" sz="3200" dirty="0" smtClean="0"/>
              <a:t>He is worthy of our obedience.</a:t>
            </a:r>
          </a:p>
          <a:p>
            <a:pPr marL="514350" indent="-514350">
              <a:buFont typeface="+mj-lt"/>
              <a:buAutoNum type="arabicPeriod"/>
            </a:pPr>
            <a:r>
              <a:rPr lang="en-US" sz="3200" dirty="0" smtClean="0"/>
              <a:t>He is worthy of our worship.</a:t>
            </a:r>
          </a:p>
        </p:txBody>
      </p:sp>
    </p:spTree>
    <p:extLst>
      <p:ext uri="{BB962C8B-B14F-4D97-AF65-F5344CB8AC3E}">
        <p14:creationId xmlns:p14="http://schemas.microsoft.com/office/powerpoint/2010/main" val="2030883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CC00"/>
                </a:solidFill>
              </a:rPr>
              <a:t>Summary:</a:t>
            </a:r>
          </a:p>
        </p:txBody>
      </p:sp>
    </p:spTree>
    <p:extLst>
      <p:ext uri="{BB962C8B-B14F-4D97-AF65-F5344CB8AC3E}">
        <p14:creationId xmlns:p14="http://schemas.microsoft.com/office/powerpoint/2010/main" val="3416221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pPr marL="0" indent="0">
              <a:buNone/>
            </a:pPr>
            <a:r>
              <a:rPr lang="en-US" sz="3200" b="1" dirty="0" smtClean="0">
                <a:solidFill>
                  <a:srgbClr val="00CC00"/>
                </a:solidFill>
              </a:rPr>
              <a:t>Summary:</a:t>
            </a:r>
          </a:p>
          <a:p>
            <a:r>
              <a:rPr lang="en-US" sz="3200" dirty="0" smtClean="0"/>
              <a:t>Jesus Christ is fully God and fully man in one Person, and will remain so forever.  His deity and humanity are united in the one Person of Christ.</a:t>
            </a:r>
          </a:p>
        </p:txBody>
      </p:sp>
    </p:spTree>
    <p:extLst>
      <p:ext uri="{BB962C8B-B14F-4D97-AF65-F5344CB8AC3E}">
        <p14:creationId xmlns:p14="http://schemas.microsoft.com/office/powerpoint/2010/main" val="3065653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Reflections on the Person of Christ</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The theologian Wayne </a:t>
            </a:r>
            <a:r>
              <a:rPr lang="en-US" sz="3200" dirty="0" err="1" smtClean="0"/>
              <a:t>Grudem</a:t>
            </a:r>
            <a:r>
              <a:rPr lang="en-US" sz="3200" dirty="0" smtClean="0"/>
              <a:t> put it like this: </a:t>
            </a:r>
          </a:p>
          <a:p>
            <a:r>
              <a:rPr lang="en-US" sz="3200" i="1" dirty="0" smtClean="0">
                <a:solidFill>
                  <a:srgbClr val="00CC00"/>
                </a:solidFill>
              </a:rPr>
              <a:t>“The fact that the infinite, omnipotent, eternal Son of God could become man and join himself to a human nature forever, so that infinite God became one person with finite man, will remain for eternity the most profound miracle and the most profound mystery in all the universe.”</a:t>
            </a:r>
          </a:p>
        </p:txBody>
      </p:sp>
    </p:spTree>
    <p:extLst>
      <p:ext uri="{BB962C8B-B14F-4D97-AF65-F5344CB8AC3E}">
        <p14:creationId xmlns:p14="http://schemas.microsoft.com/office/powerpoint/2010/main" val="676255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The Christmas (&amp; Easter) Story from Paul</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Read </a:t>
            </a:r>
            <a:r>
              <a:rPr lang="en-US" sz="3200" dirty="0" smtClean="0">
                <a:solidFill>
                  <a:srgbClr val="FFFF00"/>
                </a:solidFill>
              </a:rPr>
              <a:t>Philippians 2:5-11.</a:t>
            </a:r>
            <a:endParaRPr lang="en-US" sz="3200" dirty="0" smtClean="0"/>
          </a:p>
        </p:txBody>
      </p:sp>
    </p:spTree>
    <p:extLst>
      <p:ext uri="{BB962C8B-B14F-4D97-AF65-F5344CB8AC3E}">
        <p14:creationId xmlns:p14="http://schemas.microsoft.com/office/powerpoint/2010/main" val="2904398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Our Response</a:t>
            </a:r>
            <a:endParaRPr lang="en-US" dirty="0">
              <a:solidFill>
                <a:srgbClr val="00CC00"/>
              </a:solidFill>
            </a:endParaRPr>
          </a:p>
        </p:txBody>
      </p:sp>
      <p:sp>
        <p:nvSpPr>
          <p:cNvPr id="3" name="Content Placeholder 2"/>
          <p:cNvSpPr>
            <a:spLocks noGrp="1"/>
          </p:cNvSpPr>
          <p:nvPr>
            <p:ph idx="1"/>
          </p:nvPr>
        </p:nvSpPr>
        <p:spPr/>
        <p:txBody>
          <a:bodyPr>
            <a:normAutofit/>
          </a:bodyPr>
          <a:lstStyle/>
          <a:p>
            <a:endParaRPr lang="en-US" sz="3200" dirty="0" smtClean="0"/>
          </a:p>
        </p:txBody>
      </p:sp>
    </p:spTree>
    <p:extLst>
      <p:ext uri="{BB962C8B-B14F-4D97-AF65-F5344CB8AC3E}">
        <p14:creationId xmlns:p14="http://schemas.microsoft.com/office/powerpoint/2010/main" val="3113239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Our Response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Think about the absolute </a:t>
            </a:r>
            <a:r>
              <a:rPr lang="en-US" sz="3200" dirty="0" smtClean="0"/>
              <a:t>perfection </a:t>
            </a:r>
            <a:r>
              <a:rPr lang="en-US" sz="3200" dirty="0"/>
              <a:t>involved in this means of securing your salvation – that God the Son would take a human nature for himself.</a:t>
            </a:r>
          </a:p>
          <a:p>
            <a:r>
              <a:rPr lang="en-US" sz="3200" dirty="0" smtClean="0"/>
              <a:t>Take time to truly consider the wonder of God humbling himself to become man and die on your behalf.</a:t>
            </a:r>
          </a:p>
        </p:txBody>
      </p:sp>
    </p:spTree>
    <p:extLst>
      <p:ext uri="{BB962C8B-B14F-4D97-AF65-F5344CB8AC3E}">
        <p14:creationId xmlns:p14="http://schemas.microsoft.com/office/powerpoint/2010/main" val="803536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Our Response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Consider the love expressed by God in his dealings with you – especially coming to this earth that you might be </a:t>
            </a:r>
            <a:r>
              <a:rPr lang="en-US" sz="3200" dirty="0" smtClean="0"/>
              <a:t>saved from the power and punishment of sin that you actually deserved.</a:t>
            </a:r>
            <a:endParaRPr lang="en-US" sz="3200" dirty="0"/>
          </a:p>
          <a:p>
            <a:r>
              <a:rPr lang="en-US" sz="3200" dirty="0"/>
              <a:t>Think about the fact </a:t>
            </a:r>
            <a:r>
              <a:rPr lang="en-US" sz="3200" dirty="0" smtClean="0"/>
              <a:t>that you now worship </a:t>
            </a:r>
            <a:r>
              <a:rPr lang="en-US" sz="3200" dirty="0"/>
              <a:t>and serve Jesus Christ the God-Man, who has tasted death and risen from the </a:t>
            </a:r>
            <a:r>
              <a:rPr lang="en-US" sz="3200" dirty="0" smtClean="0"/>
              <a:t>grave to live forever more.</a:t>
            </a:r>
            <a:endParaRPr lang="en-US" sz="3200" dirty="0"/>
          </a:p>
        </p:txBody>
      </p:sp>
    </p:spTree>
    <p:extLst>
      <p:ext uri="{BB962C8B-B14F-4D97-AF65-F5344CB8AC3E}">
        <p14:creationId xmlns:p14="http://schemas.microsoft.com/office/powerpoint/2010/main" val="3375471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Our Response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If we have never done so, we should receive Christ’s offer of salvation now, while we still have the time to choose our allegiance.</a:t>
            </a:r>
          </a:p>
          <a:p>
            <a:r>
              <a:rPr lang="en-US" sz="3200" dirty="0" smtClean="0"/>
              <a:t>We should </a:t>
            </a:r>
            <a:r>
              <a:rPr lang="en-US" sz="3200" dirty="0"/>
              <a:t>worship him as </a:t>
            </a:r>
            <a:r>
              <a:rPr lang="en-US" sz="3200" dirty="0" smtClean="0"/>
              <a:t>Lord and God.</a:t>
            </a:r>
          </a:p>
          <a:p>
            <a:r>
              <a:rPr lang="en-US" sz="3200" dirty="0"/>
              <a:t>We should desire to see his name glorified</a:t>
            </a:r>
            <a:r>
              <a:rPr lang="en-US" sz="3200" dirty="0" smtClean="0"/>
              <a:t>.</a:t>
            </a:r>
            <a:endParaRPr lang="en-US" sz="3200" dirty="0"/>
          </a:p>
        </p:txBody>
      </p:sp>
    </p:spTree>
    <p:extLst>
      <p:ext uri="{BB962C8B-B14F-4D97-AF65-F5344CB8AC3E}">
        <p14:creationId xmlns:p14="http://schemas.microsoft.com/office/powerpoint/2010/main" val="188452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Our Response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a:t>We should give him a heart of complete loyalty and obedience rather than the divided heart that we all too frequently offer.</a:t>
            </a:r>
          </a:p>
          <a:p>
            <a:r>
              <a:rPr lang="en-US" sz="3200" dirty="0"/>
              <a:t>We should love him who sacrificed so much on our </a:t>
            </a:r>
            <a:r>
              <a:rPr lang="en-US" sz="3200" dirty="0" smtClean="0"/>
              <a:t>behalf with all of our heart and mind and soul and strength – in other words with every ounce of everything that we are or that we have.</a:t>
            </a:r>
            <a:endParaRPr lang="en-US" sz="3200" dirty="0"/>
          </a:p>
        </p:txBody>
      </p:sp>
    </p:spTree>
    <p:extLst>
      <p:ext uri="{BB962C8B-B14F-4D97-AF65-F5344CB8AC3E}">
        <p14:creationId xmlns:p14="http://schemas.microsoft.com/office/powerpoint/2010/main" val="1682040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CC00"/>
                </a:solidFill>
              </a:rPr>
              <a:t>Our Response</a:t>
            </a:r>
            <a:endParaRPr lang="en-US" dirty="0">
              <a:solidFill>
                <a:srgbClr val="00CC00"/>
              </a:solidFill>
            </a:endParaRPr>
          </a:p>
        </p:txBody>
      </p:sp>
      <p:sp>
        <p:nvSpPr>
          <p:cNvPr id="3" name="Content Placeholder 2"/>
          <p:cNvSpPr>
            <a:spLocks noGrp="1"/>
          </p:cNvSpPr>
          <p:nvPr>
            <p:ph idx="1"/>
          </p:nvPr>
        </p:nvSpPr>
        <p:spPr/>
        <p:txBody>
          <a:bodyPr>
            <a:normAutofit/>
          </a:bodyPr>
          <a:lstStyle/>
          <a:p>
            <a:r>
              <a:rPr lang="en-US" sz="3200" dirty="0" smtClean="0"/>
              <a:t>Finally, consider that when we are done loving him with as much love as we can ever possibly have within us, He will still be worthy of infinitely more love than we can ever give.</a:t>
            </a:r>
          </a:p>
          <a:p>
            <a:r>
              <a:rPr lang="en-US" sz="3200" dirty="0" smtClean="0"/>
              <a:t>There is no end – and never can or will be an end – to the infinite, excellent worth of the </a:t>
            </a:r>
            <a:r>
              <a:rPr lang="en-US" sz="3200" dirty="0" smtClean="0">
                <a:solidFill>
                  <a:srgbClr val="00CC00"/>
                </a:solidFill>
              </a:rPr>
              <a:t>Person of Jesus Christ</a:t>
            </a:r>
            <a:r>
              <a:rPr lang="en-US" sz="3200" dirty="0" smtClean="0"/>
              <a:t>.</a:t>
            </a:r>
            <a:endParaRPr lang="en-US" sz="3200" dirty="0"/>
          </a:p>
        </p:txBody>
      </p:sp>
    </p:spTree>
    <p:extLst>
      <p:ext uri="{BB962C8B-B14F-4D97-AF65-F5344CB8AC3E}">
        <p14:creationId xmlns:p14="http://schemas.microsoft.com/office/powerpoint/2010/main" val="3647842529"/>
      </p:ext>
    </p:extLst>
  </p:cSld>
  <p:clrMapOvr>
    <a:masterClrMapping/>
  </p:clrMapOvr>
</p:sld>
</file>

<file path=ppt/theme/theme1.xml><?xml version="1.0" encoding="utf-8"?>
<a:theme xmlns:a="http://schemas.openxmlformats.org/drawingml/2006/main" name="Sunday Morning">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ay Morning" id="{CA812035-6FF6-463F-A17C-1D2E74C2523A}" vid="{D40543B9-7F45-4CF1-B531-323821184E98}"/>
    </a:ext>
  </a:extLst>
</a:theme>
</file>

<file path=docProps/app.xml><?xml version="1.0" encoding="utf-8"?>
<Properties xmlns="http://schemas.openxmlformats.org/officeDocument/2006/extended-properties" xmlns:vt="http://schemas.openxmlformats.org/officeDocument/2006/docPropsVTypes">
  <Template/>
  <TotalTime>1467</TotalTime>
  <Words>1168</Words>
  <Application>Microsoft Office PowerPoint</Application>
  <PresentationFormat>Widescreen</PresentationFormat>
  <Paragraphs>94</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Sunday Morning</vt:lpstr>
      <vt:lpstr>The Person of Christ</vt:lpstr>
      <vt:lpstr>The Person of Christ:  Introduction</vt:lpstr>
      <vt:lpstr>The Person of Christ:  Introduction</vt:lpstr>
      <vt:lpstr>The Person of Christ:  Introduction</vt:lpstr>
      <vt:lpstr>The Person of Christ:  Introduction</vt:lpstr>
      <vt:lpstr>The Christmas Story from Matthew</vt:lpstr>
      <vt:lpstr>The Christmas Story from Matthew</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Reflections on the Person of Christ</vt:lpstr>
      <vt:lpstr>The Christmas (&amp; Easter) Story from Paul</vt:lpstr>
      <vt:lpstr>Our Response</vt:lpstr>
      <vt:lpstr>Our Response</vt:lpstr>
      <vt:lpstr>Our Response</vt:lpstr>
      <vt:lpstr>Our Response</vt:lpstr>
      <vt:lpstr>Our Response</vt:lpstr>
      <vt:lpstr>Our Response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Kosobucki</dc:creator>
  <cp:lastModifiedBy>David Kosobucki</cp:lastModifiedBy>
  <cp:revision>28</cp:revision>
  <dcterms:created xsi:type="dcterms:W3CDTF">2013-12-18T17:52:00Z</dcterms:created>
  <dcterms:modified xsi:type="dcterms:W3CDTF">2013-12-22T12:34:34Z</dcterms:modified>
</cp:coreProperties>
</file>