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85" r:id="rId4"/>
    <p:sldId id="287" r:id="rId5"/>
    <p:sldId id="286" r:id="rId6"/>
    <p:sldId id="258" r:id="rId7"/>
    <p:sldId id="275" r:id="rId8"/>
    <p:sldId id="307" r:id="rId9"/>
    <p:sldId id="259" r:id="rId10"/>
    <p:sldId id="260" r:id="rId11"/>
    <p:sldId id="283" r:id="rId12"/>
    <p:sldId id="263" r:id="rId13"/>
    <p:sldId id="264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65" r:id="rId22"/>
    <p:sldId id="266" r:id="rId23"/>
    <p:sldId id="276" r:id="rId24"/>
    <p:sldId id="277" r:id="rId25"/>
    <p:sldId id="282" r:id="rId26"/>
    <p:sldId id="284" r:id="rId27"/>
    <p:sldId id="278" r:id="rId28"/>
    <p:sldId id="279" r:id="rId29"/>
    <p:sldId id="309" r:id="rId30"/>
    <p:sldId id="308" r:id="rId31"/>
    <p:sldId id="310" r:id="rId32"/>
    <p:sldId id="280" r:id="rId33"/>
    <p:sldId id="262" r:id="rId34"/>
    <p:sldId id="289" r:id="rId35"/>
    <p:sldId id="291" r:id="rId36"/>
    <p:sldId id="290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288" r:id="rId48"/>
    <p:sldId id="281" r:id="rId49"/>
    <p:sldId id="261" r:id="rId50"/>
    <p:sldId id="302" r:id="rId51"/>
    <p:sldId id="303" r:id="rId52"/>
    <p:sldId id="304" r:id="rId53"/>
    <p:sldId id="305" r:id="rId54"/>
    <p:sldId id="306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40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E6220A-2CBA-4B02-91E7-1DFAB7925347}" type="datetimeFigureOut">
              <a:rPr lang="en-US" smtClean="0"/>
              <a:t>9/29/2013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3ED4A-427B-4804-AEF3-789D69E43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58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75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73ED4A-427B-4804-AEF3-789D69E4351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86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Absolute </a:t>
            </a:r>
            <a:r>
              <a:rPr lang="en-US" u="sng" dirty="0"/>
              <a:t>World </a:t>
            </a:r>
            <a:r>
              <a:rPr lang="en-US" u="sng" dirty="0" smtClean="0"/>
              <a:t>Domination</a:t>
            </a:r>
            <a:r>
              <a:rPr lang="en-US" dirty="0" smtClean="0"/>
              <a:t>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The Beast(s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Revelation 13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2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i="1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7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>
                <a:solidFill>
                  <a:srgbClr val="00CC00"/>
                </a:solidFill>
              </a:rPr>
              <a:t>Absolute </a:t>
            </a:r>
            <a:r>
              <a:rPr lang="en-US" sz="4800" b="1" dirty="0">
                <a:solidFill>
                  <a:srgbClr val="00CC00"/>
                </a:solidFill>
              </a:rPr>
              <a:t>W</a:t>
            </a:r>
            <a:r>
              <a:rPr lang="en-US" sz="4800" b="1" dirty="0" smtClean="0">
                <a:solidFill>
                  <a:srgbClr val="00CC00"/>
                </a:solidFill>
              </a:rPr>
              <a:t>orld Domination</a:t>
            </a:r>
          </a:p>
        </p:txBody>
      </p:sp>
    </p:spTree>
    <p:extLst>
      <p:ext uri="{BB962C8B-B14F-4D97-AF65-F5344CB8AC3E}">
        <p14:creationId xmlns:p14="http://schemas.microsoft.com/office/powerpoint/2010/main" val="329585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800" b="1" dirty="0" smtClean="0">
                <a:solidFill>
                  <a:srgbClr val="00CC00"/>
                </a:solidFill>
              </a:rPr>
              <a:t>Absolute </a:t>
            </a:r>
            <a:r>
              <a:rPr lang="en-US" sz="4800" b="1" dirty="0">
                <a:solidFill>
                  <a:srgbClr val="00CC00"/>
                </a:solidFill>
              </a:rPr>
              <a:t>W</a:t>
            </a:r>
            <a:r>
              <a:rPr lang="en-US" sz="4800" b="1" dirty="0" smtClean="0">
                <a:solidFill>
                  <a:srgbClr val="00CC00"/>
                </a:solidFill>
              </a:rPr>
              <a:t>orld Domination</a:t>
            </a:r>
          </a:p>
          <a:p>
            <a:r>
              <a:rPr lang="en-US" dirty="0" smtClean="0"/>
              <a:t>Any number of megalomaniacs have dreamed about it.</a:t>
            </a:r>
          </a:p>
          <a:p>
            <a:r>
              <a:rPr lang="en-US" dirty="0" smtClean="0"/>
              <a:t>A few political or military leaders, like Alexander the Great, have managed to get pretty far in their day – but not quite there.</a:t>
            </a:r>
          </a:p>
          <a:p>
            <a:r>
              <a:rPr lang="en-US" dirty="0" smtClean="0"/>
              <a:t>The rest have had to stick to board games.</a:t>
            </a:r>
          </a:p>
          <a:p>
            <a:r>
              <a:rPr lang="en-US" dirty="0" smtClean="0"/>
              <a:t>Anyone up for some </a:t>
            </a:r>
            <a:r>
              <a:rPr lang="en-US" i="1" dirty="0" smtClean="0"/>
              <a:t>Risk®?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335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>
                <a:solidFill>
                  <a:srgbClr val="00CC00"/>
                </a:solidFill>
              </a:rPr>
              <a:t>Absolute </a:t>
            </a:r>
            <a:r>
              <a:rPr lang="en-US" sz="4800" b="1" dirty="0">
                <a:solidFill>
                  <a:srgbClr val="00CC00"/>
                </a:solidFill>
              </a:rPr>
              <a:t>W</a:t>
            </a:r>
            <a:r>
              <a:rPr lang="en-US" sz="4800" b="1" dirty="0" smtClean="0">
                <a:solidFill>
                  <a:srgbClr val="00CC00"/>
                </a:solidFill>
              </a:rPr>
              <a:t>orld Domination</a:t>
            </a:r>
          </a:p>
          <a:p>
            <a:r>
              <a:rPr lang="en-US" dirty="0" smtClean="0"/>
              <a:t>But someday it’s going to happen.</a:t>
            </a:r>
          </a:p>
          <a:p>
            <a:r>
              <a:rPr lang="en-US" dirty="0" smtClean="0"/>
              <a:t>And today we’re going to find out </a:t>
            </a:r>
            <a:r>
              <a:rPr lang="en-US" dirty="0" smtClean="0"/>
              <a:t>a little </a:t>
            </a:r>
            <a:r>
              <a:rPr lang="en-US" dirty="0" smtClean="0"/>
              <a:t>of what it will be like.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76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chapter brings in two beasts. 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first is </a:t>
            </a:r>
            <a:r>
              <a:rPr lang="en-US" dirty="0" smtClean="0"/>
              <a:t>elsewhere called </a:t>
            </a:r>
            <a:r>
              <a:rPr lang="en-US" dirty="0" smtClean="0">
                <a:solidFill>
                  <a:srgbClr val="00B0F0"/>
                </a:solidFill>
              </a:rPr>
              <a:t>“Antichrist,” </a:t>
            </a:r>
            <a:r>
              <a:rPr lang="en-US" dirty="0"/>
              <a:t>a man empowered by the devil </a:t>
            </a:r>
            <a:r>
              <a:rPr lang="en-US" dirty="0" smtClean="0"/>
              <a:t>– after the </a:t>
            </a:r>
            <a:r>
              <a:rPr lang="en-US" dirty="0"/>
              <a:t>devil was cast down to earth in </a:t>
            </a:r>
            <a:r>
              <a:rPr lang="en-US" dirty="0" smtClean="0">
                <a:solidFill>
                  <a:srgbClr val="FFFF00"/>
                </a:solidFill>
              </a:rPr>
              <a:t>Revelation 12:9</a:t>
            </a:r>
            <a:r>
              <a:rPr lang="en-US" dirty="0" smtClean="0"/>
              <a:t>.  </a:t>
            </a:r>
          </a:p>
          <a:p>
            <a:r>
              <a:rPr lang="en-US" dirty="0" smtClean="0"/>
              <a:t>The </a:t>
            </a:r>
            <a:r>
              <a:rPr lang="en-US" dirty="0"/>
              <a:t>second beast is </a:t>
            </a:r>
            <a:r>
              <a:rPr lang="en-US" dirty="0" smtClean="0"/>
              <a:t>called </a:t>
            </a:r>
            <a:r>
              <a:rPr lang="en-US" dirty="0" smtClean="0">
                <a:solidFill>
                  <a:srgbClr val="00B0F0"/>
                </a:solidFill>
              </a:rPr>
              <a:t>“the </a:t>
            </a:r>
            <a:r>
              <a:rPr lang="en-US" dirty="0">
                <a:solidFill>
                  <a:srgbClr val="00B0F0"/>
                </a:solidFill>
              </a:rPr>
              <a:t>F</a:t>
            </a:r>
            <a:r>
              <a:rPr lang="en-US" dirty="0" smtClean="0">
                <a:solidFill>
                  <a:srgbClr val="00B0F0"/>
                </a:solidFill>
              </a:rPr>
              <a:t>alse Prophet” </a:t>
            </a:r>
            <a:r>
              <a:rPr lang="en-US" dirty="0" smtClean="0"/>
              <a:t>after this point in the book.</a:t>
            </a:r>
          </a:p>
          <a:p>
            <a:r>
              <a:rPr lang="en-US" dirty="0" smtClean="0"/>
              <a:t>He </a:t>
            </a:r>
            <a:r>
              <a:rPr lang="en-US" dirty="0"/>
              <a:t>points the </a:t>
            </a:r>
            <a:r>
              <a:rPr lang="en-US" dirty="0" smtClean="0"/>
              <a:t>earth-dwellers toward </a:t>
            </a:r>
            <a:r>
              <a:rPr lang="en-US" dirty="0"/>
              <a:t>Antichrist.</a:t>
            </a:r>
          </a:p>
          <a:p>
            <a:endParaRPr lang="en-US" i="1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9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Dragon, Antichrist and the </a:t>
            </a:r>
            <a:r>
              <a:rPr lang="en-US" dirty="0"/>
              <a:t>False </a:t>
            </a:r>
            <a:r>
              <a:rPr lang="en-US" dirty="0" smtClean="0"/>
              <a:t>Prophet complete a deceptive satanic trinity.</a:t>
            </a:r>
          </a:p>
          <a:p>
            <a:r>
              <a:rPr lang="en-US" dirty="0" smtClean="0"/>
              <a:t>As </a:t>
            </a:r>
            <a:r>
              <a:rPr lang="en-US" dirty="0"/>
              <a:t>the Father gives His authority to Jesus, so Satan gives his authority to Antichrist.  </a:t>
            </a:r>
            <a:endParaRPr lang="en-US" dirty="0" smtClean="0"/>
          </a:p>
          <a:p>
            <a:r>
              <a:rPr lang="en-US" dirty="0" smtClean="0"/>
              <a:t>As </a:t>
            </a:r>
            <a:r>
              <a:rPr lang="en-US" dirty="0"/>
              <a:t>the Holy Spirit points people to Jesus and causes them to worship Him, so the False Prophet points people to Antichrist and causes them to worship him.</a:t>
            </a:r>
          </a:p>
          <a:p>
            <a:endParaRPr lang="en-US" i="1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14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 the time Christ returns and destroys him Antichrist, or “the Beast,” as this chapter calls him, will achieve:</a:t>
            </a:r>
          </a:p>
          <a:p>
            <a:pPr marL="914400" lvl="1" indent="-514350">
              <a:buClr>
                <a:srgbClr val="00B0F0"/>
              </a:buClr>
              <a:buFont typeface="+mj-lt"/>
              <a:buAutoNum type="arabicPeriod"/>
            </a:pPr>
            <a:r>
              <a:rPr lang="en-US" sz="3200" dirty="0"/>
              <a:t>Total Political Authority</a:t>
            </a:r>
          </a:p>
          <a:p>
            <a:pPr marL="914400" lvl="1" indent="-514350">
              <a:buClr>
                <a:srgbClr val="00B0F0"/>
              </a:buClr>
              <a:buFont typeface="+mj-lt"/>
              <a:buAutoNum type="arabicPeriod"/>
            </a:pPr>
            <a:r>
              <a:rPr lang="en-US" sz="3200" dirty="0"/>
              <a:t>Total Religious Authority</a:t>
            </a:r>
          </a:p>
          <a:p>
            <a:pPr marL="914400" lvl="1" indent="-514350">
              <a:buClr>
                <a:srgbClr val="00B0F0"/>
              </a:buClr>
              <a:buFont typeface="+mj-lt"/>
              <a:buAutoNum type="arabicPeriod"/>
            </a:pPr>
            <a:r>
              <a:rPr lang="en-US" sz="3200" dirty="0"/>
              <a:t>Total Economic </a:t>
            </a:r>
            <a:r>
              <a:rPr lang="en-US" sz="3200" dirty="0" smtClean="0"/>
              <a:t>Authority</a:t>
            </a:r>
          </a:p>
          <a:p>
            <a:pPr marL="457200" indent="-457200">
              <a:buClr>
                <a:schemeClr val="tx1"/>
              </a:buClr>
            </a:pPr>
            <a:r>
              <a:rPr lang="en-US" dirty="0" smtClean="0"/>
              <a:t>In other words, </a:t>
            </a:r>
            <a:r>
              <a:rPr lang="en-US" b="1" dirty="0" smtClean="0">
                <a:solidFill>
                  <a:srgbClr val="00CC00"/>
                </a:solidFill>
              </a:rPr>
              <a:t>Absolute World Domination</a:t>
            </a:r>
            <a:r>
              <a:rPr lang="en-US" dirty="0" smtClean="0"/>
              <a:t>.</a:t>
            </a:r>
            <a:endParaRPr lang="en-US" dirty="0"/>
          </a:p>
          <a:p>
            <a:pPr>
              <a:buClr>
                <a:srgbClr val="00B0F0"/>
              </a:buClr>
            </a:pPr>
            <a:endParaRPr lang="en-US" i="1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79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chemeClr val="accent6"/>
                </a:solidFill>
              </a:rPr>
              <a:t>Outline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i="1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86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chemeClr val="accent6"/>
                </a:solidFill>
              </a:rPr>
              <a:t>Outline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rgbClr val="00B0F0"/>
                </a:solidFill>
              </a:rPr>
              <a:t>Beast #1 and Beast #2</a:t>
            </a:r>
          </a:p>
          <a:p>
            <a:pPr marL="0" indent="0" algn="ctr">
              <a:buNone/>
            </a:pPr>
            <a:endParaRPr lang="en-US" sz="36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58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chemeClr val="accent6"/>
                </a:solidFill>
              </a:rPr>
              <a:t>Outline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rgbClr val="00B0F0"/>
                </a:solidFill>
              </a:rPr>
              <a:t>Beast #1 and Beast #2</a:t>
            </a:r>
          </a:p>
          <a:p>
            <a:pPr marL="0" indent="0" algn="ctr">
              <a:buNone/>
            </a:pPr>
            <a:endParaRPr lang="en-US" dirty="0" smtClean="0">
              <a:solidFill>
                <a:srgbClr val="00B0F0"/>
              </a:solidFill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The Beast Out of the Sea        </a:t>
            </a:r>
            <a:r>
              <a:rPr lang="en-US" dirty="0" smtClean="0">
                <a:solidFill>
                  <a:srgbClr val="FFFF00"/>
                </a:solidFill>
              </a:rPr>
              <a:t>13:1-10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The Beast Out of the Earth     </a:t>
            </a:r>
            <a:r>
              <a:rPr lang="en-US" dirty="0" smtClean="0">
                <a:solidFill>
                  <a:srgbClr val="FFFF00"/>
                </a:solidFill>
              </a:rPr>
              <a:t>13:11-18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6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Out of the Sea     </a:t>
            </a:r>
            <a:r>
              <a:rPr lang="en-US" dirty="0" smtClean="0">
                <a:solidFill>
                  <a:srgbClr val="FFFF00"/>
                </a:solidFill>
              </a:rPr>
              <a:t>13:1-10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88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Out of the Sea     </a:t>
            </a:r>
            <a:r>
              <a:rPr lang="en-US" dirty="0" smtClean="0">
                <a:solidFill>
                  <a:srgbClr val="FFFF00"/>
                </a:solidFill>
              </a:rPr>
              <a:t>13:1-10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13:1     </a:t>
            </a:r>
            <a:r>
              <a:rPr lang="en-US" i="1" dirty="0" smtClean="0">
                <a:solidFill>
                  <a:srgbClr val="00B0F0"/>
                </a:solidFill>
              </a:rPr>
              <a:t>out </a:t>
            </a:r>
            <a:r>
              <a:rPr lang="en-US" i="1" dirty="0">
                <a:solidFill>
                  <a:srgbClr val="00B0F0"/>
                </a:solidFill>
              </a:rPr>
              <a:t>of the </a:t>
            </a:r>
            <a:r>
              <a:rPr lang="en-US" i="1" dirty="0" smtClean="0">
                <a:solidFill>
                  <a:srgbClr val="00B0F0"/>
                </a:solidFill>
              </a:rPr>
              <a:t>sea</a:t>
            </a:r>
            <a:r>
              <a:rPr lang="en-US" i="1" dirty="0"/>
              <a:t> </a:t>
            </a:r>
            <a:r>
              <a:rPr lang="en-US" i="1" dirty="0" smtClean="0"/>
              <a:t> </a:t>
            </a:r>
            <a:r>
              <a:rPr lang="en-US" dirty="0" smtClean="0"/>
              <a:t>Symbolic </a:t>
            </a:r>
            <a:r>
              <a:rPr lang="en-US" dirty="0"/>
              <a:t>of the </a:t>
            </a:r>
            <a:r>
              <a:rPr lang="en-US" dirty="0" smtClean="0"/>
              <a:t>nations</a:t>
            </a:r>
            <a:r>
              <a:rPr lang="en-US" dirty="0"/>
              <a:t>?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See </a:t>
            </a:r>
            <a:r>
              <a:rPr lang="en-US" dirty="0" smtClean="0">
                <a:solidFill>
                  <a:srgbClr val="FFFF00"/>
                </a:solidFill>
              </a:rPr>
              <a:t>Revelation </a:t>
            </a:r>
            <a:r>
              <a:rPr lang="en-US" dirty="0">
                <a:solidFill>
                  <a:srgbClr val="FFFF00"/>
                </a:solidFill>
              </a:rPr>
              <a:t>17:15 </a:t>
            </a:r>
            <a:r>
              <a:rPr lang="en-US" dirty="0"/>
              <a:t>and </a:t>
            </a:r>
            <a:r>
              <a:rPr lang="en-US" dirty="0">
                <a:solidFill>
                  <a:srgbClr val="FFFF00"/>
                </a:solidFill>
              </a:rPr>
              <a:t>Daniel </a:t>
            </a:r>
            <a:r>
              <a:rPr lang="en-US" dirty="0" smtClean="0">
                <a:solidFill>
                  <a:srgbClr val="FFFF00"/>
                </a:solidFill>
              </a:rPr>
              <a:t>7:2.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seven </a:t>
            </a:r>
            <a:r>
              <a:rPr lang="en-US" dirty="0">
                <a:solidFill>
                  <a:srgbClr val="00B0F0"/>
                </a:solidFill>
              </a:rPr>
              <a:t>heads and ten </a:t>
            </a:r>
            <a:r>
              <a:rPr lang="en-US" dirty="0" smtClean="0">
                <a:solidFill>
                  <a:srgbClr val="00B0F0"/>
                </a:solidFill>
              </a:rPr>
              <a:t>horns     </a:t>
            </a:r>
            <a:r>
              <a:rPr lang="en-US" dirty="0" smtClean="0"/>
              <a:t>Compare </a:t>
            </a:r>
            <a:r>
              <a:rPr lang="en-US" dirty="0"/>
              <a:t>with the dragon in </a:t>
            </a:r>
            <a:r>
              <a:rPr lang="en-US" dirty="0" smtClean="0">
                <a:solidFill>
                  <a:srgbClr val="FFFF00"/>
                </a:solidFill>
              </a:rPr>
              <a:t>12:3.  </a:t>
            </a:r>
            <a:r>
              <a:rPr lang="en-US" dirty="0" smtClean="0"/>
              <a:t>(And </a:t>
            </a:r>
            <a:r>
              <a:rPr lang="en-US" dirty="0" smtClean="0">
                <a:solidFill>
                  <a:srgbClr val="FFFF00"/>
                </a:solidFill>
              </a:rPr>
              <a:t>Revelation 17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>
                <a:solidFill>
                  <a:srgbClr val="00B0F0"/>
                </a:solidFill>
              </a:rPr>
              <a:t>on </a:t>
            </a:r>
            <a:r>
              <a:rPr lang="en-US" dirty="0">
                <a:solidFill>
                  <a:srgbClr val="00B0F0"/>
                </a:solidFill>
              </a:rPr>
              <a:t>his horns ten </a:t>
            </a:r>
            <a:r>
              <a:rPr lang="en-US" dirty="0" smtClean="0">
                <a:solidFill>
                  <a:srgbClr val="00B0F0"/>
                </a:solidFill>
              </a:rPr>
              <a:t>crowns     </a:t>
            </a:r>
            <a:r>
              <a:rPr lang="en-US" dirty="0" smtClean="0"/>
              <a:t>The </a:t>
            </a:r>
            <a:r>
              <a:rPr lang="en-US" dirty="0"/>
              <a:t>dragon in </a:t>
            </a:r>
            <a:r>
              <a:rPr lang="en-US" dirty="0">
                <a:solidFill>
                  <a:srgbClr val="FFFF00"/>
                </a:solidFill>
              </a:rPr>
              <a:t>12:3</a:t>
            </a:r>
            <a:r>
              <a:rPr lang="en-US" dirty="0"/>
              <a:t> has crowns on his 7 heads.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A blasphemous name     </a:t>
            </a:r>
            <a:r>
              <a:rPr lang="en-US" dirty="0" smtClean="0"/>
              <a:t>Blasphemy will play a big part in describing this beast.  See </a:t>
            </a:r>
            <a:r>
              <a:rPr lang="en-US" dirty="0" smtClean="0">
                <a:solidFill>
                  <a:srgbClr val="FFFF00"/>
                </a:solidFill>
              </a:rPr>
              <a:t>13:5-6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46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Out of the Sea     </a:t>
            </a:r>
            <a:r>
              <a:rPr lang="en-US" dirty="0" smtClean="0">
                <a:solidFill>
                  <a:srgbClr val="FFFF00"/>
                </a:solidFill>
              </a:rPr>
              <a:t>13:1-10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13:2     </a:t>
            </a:r>
            <a:r>
              <a:rPr lang="en-US" dirty="0"/>
              <a:t>For the animals compare </a:t>
            </a:r>
            <a:r>
              <a:rPr lang="en-US" dirty="0">
                <a:solidFill>
                  <a:srgbClr val="FFFF00"/>
                </a:solidFill>
              </a:rPr>
              <a:t>Daniel 7</a:t>
            </a:r>
            <a:r>
              <a:rPr lang="en-US" dirty="0"/>
              <a:t>.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The dragon gave him …     </a:t>
            </a:r>
            <a:r>
              <a:rPr lang="en-US" dirty="0" smtClean="0"/>
              <a:t>The </a:t>
            </a:r>
            <a:r>
              <a:rPr lang="en-US" dirty="0"/>
              <a:t>beast’s power, </a:t>
            </a:r>
            <a:r>
              <a:rPr lang="en-US" dirty="0" smtClean="0"/>
              <a:t>throne </a:t>
            </a:r>
            <a:r>
              <a:rPr lang="en-US" dirty="0"/>
              <a:t>and authority are from Satan.  </a:t>
            </a:r>
            <a:endParaRPr lang="en-US" dirty="0" smtClean="0"/>
          </a:p>
          <a:p>
            <a:r>
              <a:rPr lang="en-US" dirty="0" smtClean="0"/>
              <a:t>Antichrist </a:t>
            </a:r>
            <a:r>
              <a:rPr lang="en-US" dirty="0"/>
              <a:t>will be a political figure that will receive the kingdoms of the world from the </a:t>
            </a:r>
            <a:r>
              <a:rPr lang="en-US" dirty="0" smtClean="0"/>
              <a:t>Devil</a:t>
            </a:r>
            <a:r>
              <a:rPr lang="en-US" dirty="0"/>
              <a:t> </a:t>
            </a:r>
            <a:r>
              <a:rPr lang="en-US" dirty="0" smtClean="0"/>
              <a:t>– precisely unlike Jesus.</a:t>
            </a:r>
            <a:endParaRPr lang="en-US" dirty="0" smtClean="0"/>
          </a:p>
          <a:p>
            <a:pPr lvl="1"/>
            <a:r>
              <a:rPr lang="en-US" dirty="0" smtClean="0"/>
              <a:t>See </a:t>
            </a:r>
            <a:r>
              <a:rPr lang="en-US" dirty="0" smtClean="0">
                <a:solidFill>
                  <a:srgbClr val="FFFF00"/>
                </a:solidFill>
              </a:rPr>
              <a:t>Mathew </a:t>
            </a:r>
            <a:r>
              <a:rPr lang="en-US" dirty="0">
                <a:solidFill>
                  <a:srgbClr val="FFFF00"/>
                </a:solidFill>
              </a:rPr>
              <a:t>4:8-10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202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Out of the Sea     </a:t>
            </a:r>
            <a:r>
              <a:rPr lang="en-US" dirty="0" smtClean="0">
                <a:solidFill>
                  <a:srgbClr val="FFFF00"/>
                </a:solidFill>
              </a:rPr>
              <a:t>13:1-10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13:3</a:t>
            </a: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00B0F0"/>
                </a:solidFill>
              </a:rPr>
              <a:t>mortally </a:t>
            </a:r>
            <a:r>
              <a:rPr lang="en-US" dirty="0" smtClean="0">
                <a:solidFill>
                  <a:srgbClr val="00B0F0"/>
                </a:solidFill>
              </a:rPr>
              <a:t>wounded…     </a:t>
            </a:r>
            <a:r>
              <a:rPr lang="en-US" dirty="0" smtClean="0"/>
              <a:t>Literally </a:t>
            </a:r>
            <a:r>
              <a:rPr lang="en-US" dirty="0"/>
              <a:t>“as having been slain to death, and its deadly wound was healed”	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Zechariah 11:16-17 </a:t>
            </a:r>
            <a:r>
              <a:rPr lang="en-US" dirty="0" smtClean="0"/>
              <a:t>may provide some insight.</a:t>
            </a:r>
            <a:endParaRPr lang="en-US" dirty="0"/>
          </a:p>
          <a:p>
            <a:r>
              <a:rPr lang="en-US" dirty="0" smtClean="0">
                <a:solidFill>
                  <a:srgbClr val="FFFF00"/>
                </a:solidFill>
              </a:rPr>
              <a:t>13:4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00B0F0"/>
                </a:solidFill>
              </a:rPr>
              <a:t>worshiped</a:t>
            </a:r>
            <a:r>
              <a:rPr lang="en-US" i="1" dirty="0" smtClean="0"/>
              <a:t>     </a:t>
            </a:r>
            <a:r>
              <a:rPr lang="en-US" dirty="0" smtClean="0"/>
              <a:t>This is strangely reminiscent of the emperor </a:t>
            </a:r>
            <a:r>
              <a:rPr lang="en-US" dirty="0"/>
              <a:t>worship of the Roman Empire and earlier empires going back to Egypt and Babylon.</a:t>
            </a:r>
          </a:p>
          <a:p>
            <a:r>
              <a:rPr lang="en-US" dirty="0"/>
              <a:t> </a:t>
            </a:r>
            <a:r>
              <a:rPr lang="en-US" dirty="0" smtClean="0">
                <a:solidFill>
                  <a:srgbClr val="FFFF00"/>
                </a:solidFill>
              </a:rPr>
              <a:t>13:5-6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mouth speaking… </a:t>
            </a:r>
            <a:r>
              <a:rPr lang="en-US" dirty="0" smtClean="0"/>
              <a:t>See </a:t>
            </a:r>
            <a:r>
              <a:rPr lang="en-US" dirty="0">
                <a:solidFill>
                  <a:srgbClr val="FFFF00"/>
                </a:solidFill>
              </a:rPr>
              <a:t>Daniel </a:t>
            </a:r>
            <a:r>
              <a:rPr lang="en-US" dirty="0" smtClean="0">
                <a:solidFill>
                  <a:srgbClr val="FFFF00"/>
                </a:solidFill>
              </a:rPr>
              <a:t>7:7-11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77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Out of the Sea     </a:t>
            </a:r>
            <a:r>
              <a:rPr lang="en-US" dirty="0" smtClean="0">
                <a:solidFill>
                  <a:srgbClr val="FFFF00"/>
                </a:solidFill>
              </a:rPr>
              <a:t>13:1-10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13:7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make </a:t>
            </a:r>
            <a:r>
              <a:rPr lang="en-US" dirty="0">
                <a:solidFill>
                  <a:srgbClr val="00B0F0"/>
                </a:solidFill>
              </a:rPr>
              <a:t>war with the saints and to overcome </a:t>
            </a:r>
            <a:r>
              <a:rPr lang="en-US" dirty="0" smtClean="0">
                <a:solidFill>
                  <a:srgbClr val="00B0F0"/>
                </a:solidFill>
              </a:rPr>
              <a:t>them</a:t>
            </a:r>
            <a:r>
              <a:rPr lang="en-US" i="1" dirty="0">
                <a:solidFill>
                  <a:srgbClr val="00B0F0"/>
                </a:solidFill>
              </a:rPr>
              <a:t> </a:t>
            </a:r>
            <a:r>
              <a:rPr lang="en-US" i="1" dirty="0" smtClean="0">
                <a:solidFill>
                  <a:srgbClr val="00B0F0"/>
                </a:solidFill>
              </a:rPr>
              <a:t>    </a:t>
            </a:r>
          </a:p>
          <a:p>
            <a:r>
              <a:rPr lang="en-US" dirty="0" smtClean="0"/>
              <a:t>As with the two witnesses in </a:t>
            </a:r>
            <a:r>
              <a:rPr lang="en-US" dirty="0" smtClean="0">
                <a:solidFill>
                  <a:srgbClr val="FFFF00"/>
                </a:solidFill>
              </a:rPr>
              <a:t>11:7</a:t>
            </a:r>
            <a:r>
              <a:rPr lang="en-US" dirty="0" smtClean="0"/>
              <a:t>.</a:t>
            </a:r>
          </a:p>
          <a:p>
            <a:r>
              <a:rPr lang="en-US" dirty="0" smtClean="0"/>
              <a:t>Daniel also speaks of this.  </a:t>
            </a:r>
            <a:r>
              <a:rPr lang="en-US" dirty="0" smtClean="0">
                <a:solidFill>
                  <a:srgbClr val="FFFF00"/>
                </a:solidFill>
              </a:rPr>
              <a:t>(Daniel 7:21-25)</a:t>
            </a:r>
          </a:p>
          <a:p>
            <a:pPr lvl="1"/>
            <a:r>
              <a:rPr lang="en-US" dirty="0" smtClean="0"/>
              <a:t>Yet Israel </a:t>
            </a:r>
            <a:r>
              <a:rPr lang="en-US" dirty="0"/>
              <a:t>is supernaturally </a:t>
            </a:r>
            <a:r>
              <a:rPr lang="en-US" dirty="0" smtClean="0"/>
              <a:t>protected </a:t>
            </a:r>
            <a:r>
              <a:rPr lang="en-US" dirty="0" smtClean="0">
                <a:solidFill>
                  <a:srgbClr val="FFFF00"/>
                </a:solidFill>
              </a:rPr>
              <a:t>(12:14)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 smtClean="0"/>
              <a:t>The </a:t>
            </a:r>
            <a:r>
              <a:rPr lang="en-US" dirty="0"/>
              <a:t>church </a:t>
            </a:r>
            <a:r>
              <a:rPr lang="en-US" dirty="0" smtClean="0"/>
              <a:t>as we know it </a:t>
            </a:r>
            <a:r>
              <a:rPr lang="en-US" dirty="0" smtClean="0"/>
              <a:t>today cannot </a:t>
            </a:r>
            <a:r>
              <a:rPr lang="en-US" dirty="0"/>
              <a:t>be </a:t>
            </a:r>
            <a:r>
              <a:rPr lang="en-US" dirty="0" smtClean="0"/>
              <a:t>overcome </a:t>
            </a:r>
            <a:r>
              <a:rPr lang="en-US" dirty="0"/>
              <a:t>on the worldwide scale implied </a:t>
            </a:r>
            <a:r>
              <a:rPr lang="en-US" dirty="0" smtClean="0"/>
              <a:t>here </a:t>
            </a:r>
            <a:r>
              <a:rPr lang="en-US" dirty="0" smtClean="0">
                <a:solidFill>
                  <a:srgbClr val="FFFF00"/>
                </a:solidFill>
              </a:rPr>
              <a:t>(Matthew 16:18)</a:t>
            </a:r>
            <a:r>
              <a:rPr lang="en-US" dirty="0" smtClean="0"/>
              <a:t>.</a:t>
            </a:r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Out of the Sea     </a:t>
            </a:r>
            <a:r>
              <a:rPr lang="en-US" dirty="0" smtClean="0">
                <a:solidFill>
                  <a:srgbClr val="FFFF00"/>
                </a:solidFill>
              </a:rPr>
              <a:t>13:1-10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13:7</a:t>
            </a:r>
            <a:r>
              <a:rPr lang="en-US" dirty="0" smtClean="0"/>
              <a:t>     </a:t>
            </a:r>
            <a:r>
              <a:rPr lang="en-US" dirty="0"/>
              <a:t>Therefore it seems best to conclude that these “saints” are Gentiles saved during the Tribulation period – “tribulation saints</a:t>
            </a:r>
            <a:r>
              <a:rPr lang="en-US" dirty="0" smtClean="0"/>
              <a:t>”.</a:t>
            </a:r>
          </a:p>
          <a:p>
            <a:r>
              <a:rPr lang="en-US" dirty="0"/>
              <a:t>This coincides with the authority given to the beast </a:t>
            </a:r>
            <a:r>
              <a:rPr lang="en-US" dirty="0">
                <a:solidFill>
                  <a:srgbClr val="00B0F0"/>
                </a:solidFill>
              </a:rPr>
              <a:t>“over every tribe, tongue and nation.”</a:t>
            </a:r>
          </a:p>
          <a:p>
            <a:r>
              <a:rPr lang="en-US" dirty="0" smtClean="0"/>
              <a:t>They are not exactly Israel and not exactly the church as it exists right now.</a:t>
            </a:r>
          </a:p>
          <a:p>
            <a:r>
              <a:rPr lang="en-US" dirty="0" smtClean="0"/>
              <a:t>But they do worship the God of Israel and are saved by their faith in Christ.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11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Out of the Sea     </a:t>
            </a:r>
            <a:r>
              <a:rPr lang="en-US" dirty="0" smtClean="0">
                <a:solidFill>
                  <a:srgbClr val="FFFF00"/>
                </a:solidFill>
              </a:rPr>
              <a:t>13:1-10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13:8</a:t>
            </a:r>
            <a:r>
              <a:rPr lang="en-US" dirty="0" smtClean="0"/>
              <a:t>     </a:t>
            </a:r>
            <a:r>
              <a:rPr lang="en-US" i="1" dirty="0" smtClean="0">
                <a:solidFill>
                  <a:srgbClr val="00B0F0"/>
                </a:solidFill>
              </a:rPr>
              <a:t>All </a:t>
            </a:r>
            <a:r>
              <a:rPr lang="en-US" i="1" dirty="0">
                <a:solidFill>
                  <a:srgbClr val="00B0F0"/>
                </a:solidFill>
              </a:rPr>
              <a:t>who dwell on the earth will worship </a:t>
            </a:r>
            <a:r>
              <a:rPr lang="en-US" i="1" dirty="0" smtClean="0">
                <a:solidFill>
                  <a:srgbClr val="00B0F0"/>
                </a:solidFill>
              </a:rPr>
              <a:t>him     </a:t>
            </a:r>
            <a:r>
              <a:rPr lang="en-US" dirty="0" smtClean="0"/>
              <a:t>It </a:t>
            </a:r>
            <a:r>
              <a:rPr lang="en-US" dirty="0"/>
              <a:t>may never happen before this time, but the goal of a true worldwide religion is finally achieved.  </a:t>
            </a:r>
            <a:endParaRPr lang="en-US" dirty="0" smtClean="0"/>
          </a:p>
          <a:p>
            <a:r>
              <a:rPr lang="en-US" dirty="0" smtClean="0"/>
              <a:t>Antichrist </a:t>
            </a:r>
            <a:r>
              <a:rPr lang="en-US" dirty="0"/>
              <a:t>will be the object of worship. </a:t>
            </a:r>
            <a:endParaRPr lang="en-US" dirty="0" smtClean="0"/>
          </a:p>
          <a:p>
            <a:r>
              <a:rPr lang="en-US" dirty="0" smtClean="0"/>
              <a:t>People </a:t>
            </a:r>
            <a:r>
              <a:rPr lang="en-US" dirty="0"/>
              <a:t>who have rejected Jesus Christ, the Truth, will be placed under a strong delusion and will believe “the Lie” or Antichrist.	</a:t>
            </a:r>
            <a:endParaRPr lang="en-US" dirty="0" smtClean="0"/>
          </a:p>
          <a:p>
            <a:pPr lvl="1"/>
            <a:r>
              <a:rPr lang="en-US" dirty="0" smtClean="0"/>
              <a:t>See </a:t>
            </a:r>
            <a:r>
              <a:rPr lang="en-US" dirty="0">
                <a:solidFill>
                  <a:srgbClr val="FFFF00"/>
                </a:solidFill>
              </a:rPr>
              <a:t>2 </a:t>
            </a:r>
            <a:r>
              <a:rPr lang="en-US" dirty="0" smtClean="0">
                <a:solidFill>
                  <a:srgbClr val="FFFF00"/>
                </a:solidFill>
              </a:rPr>
              <a:t>Thessalonians </a:t>
            </a:r>
            <a:r>
              <a:rPr lang="en-US" dirty="0">
                <a:solidFill>
                  <a:srgbClr val="FFFF00"/>
                </a:solidFill>
              </a:rPr>
              <a:t>2:9-12</a:t>
            </a:r>
          </a:p>
        </p:txBody>
      </p:sp>
    </p:spTree>
    <p:extLst>
      <p:ext uri="{BB962C8B-B14F-4D97-AF65-F5344CB8AC3E}">
        <p14:creationId xmlns:p14="http://schemas.microsoft.com/office/powerpoint/2010/main" val="250787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Out of the Sea     </a:t>
            </a:r>
            <a:r>
              <a:rPr lang="en-US" dirty="0" smtClean="0">
                <a:solidFill>
                  <a:srgbClr val="FFFF00"/>
                </a:solidFill>
              </a:rPr>
              <a:t>13:1-10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13:8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from the foundation of the world</a:t>
            </a:r>
          </a:p>
          <a:p>
            <a:r>
              <a:rPr lang="en-US" dirty="0" smtClean="0"/>
              <a:t>In English it seems like this phrase applies to “the Lamb slain.”</a:t>
            </a:r>
          </a:p>
          <a:p>
            <a:r>
              <a:rPr lang="en-US" dirty="0" smtClean="0"/>
              <a:t>In Greek it can just as easily apply to the names in the Book of Life.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Revelation 17:8 </a:t>
            </a:r>
            <a:r>
              <a:rPr lang="en-US" dirty="0" smtClean="0"/>
              <a:t>seems to clarify this.</a:t>
            </a:r>
          </a:p>
          <a:p>
            <a:pPr lvl="1"/>
            <a:r>
              <a:rPr lang="en-US" dirty="0" smtClean="0"/>
              <a:t>The Lamb was slain at </a:t>
            </a:r>
            <a:r>
              <a:rPr lang="en-US" dirty="0" smtClean="0"/>
              <a:t>an exact moment </a:t>
            </a:r>
            <a:r>
              <a:rPr lang="en-US" dirty="0" smtClean="0"/>
              <a:t>in </a:t>
            </a:r>
            <a:r>
              <a:rPr lang="en-US" dirty="0" smtClean="0"/>
              <a:t>history</a:t>
            </a:r>
            <a:r>
              <a:rPr lang="en-US" dirty="0" smtClean="0"/>
              <a:t>.</a:t>
            </a:r>
            <a:endParaRPr lang="en-US" dirty="0" smtClean="0"/>
          </a:p>
          <a:p>
            <a:pPr lvl="1"/>
            <a:r>
              <a:rPr lang="en-US" dirty="0" smtClean="0"/>
              <a:t>The names were written (or not written) in the Lamb’s Book of Life </a:t>
            </a:r>
            <a:r>
              <a:rPr lang="en-US" dirty="0" smtClean="0"/>
              <a:t>before history ever began.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96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Out of the Sea     </a:t>
            </a:r>
            <a:r>
              <a:rPr lang="en-US" dirty="0" smtClean="0">
                <a:solidFill>
                  <a:srgbClr val="FFFF00"/>
                </a:solidFill>
              </a:rPr>
              <a:t>13:1-10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13:9</a:t>
            </a: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00B0F0"/>
                </a:solidFill>
              </a:rPr>
              <a:t>If anyone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has an ear let him hear.     </a:t>
            </a:r>
          </a:p>
          <a:p>
            <a:r>
              <a:rPr lang="en-US" dirty="0" smtClean="0"/>
              <a:t>A similar call was issued in each of the letters </a:t>
            </a:r>
            <a:r>
              <a:rPr lang="en-US" dirty="0"/>
              <a:t>in </a:t>
            </a:r>
            <a:r>
              <a:rPr lang="en-US" dirty="0" smtClean="0">
                <a:solidFill>
                  <a:srgbClr val="FFFF00"/>
                </a:solidFill>
              </a:rPr>
              <a:t>Revelation 2 </a:t>
            </a:r>
            <a:r>
              <a:rPr lang="en-US" dirty="0">
                <a:solidFill>
                  <a:srgbClr val="FFFF00"/>
                </a:solidFill>
              </a:rPr>
              <a:t>&amp; </a:t>
            </a:r>
            <a:r>
              <a:rPr lang="en-US" dirty="0" smtClean="0">
                <a:solidFill>
                  <a:srgbClr val="FFFF00"/>
                </a:solidFill>
              </a:rPr>
              <a:t>3</a:t>
            </a:r>
            <a:r>
              <a:rPr lang="en-US" dirty="0"/>
              <a:t>.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13:10</a:t>
            </a: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00B0F0"/>
                </a:solidFill>
              </a:rPr>
              <a:t>the patience and the faith     </a:t>
            </a:r>
          </a:p>
          <a:p>
            <a:r>
              <a:rPr lang="en-US" dirty="0" smtClean="0"/>
              <a:t>No matter how awful it gets for God’s people during this time, this is an assurance that their persecutors will </a:t>
            </a:r>
            <a:r>
              <a:rPr lang="en-US" dirty="0" smtClean="0"/>
              <a:t>eventually be brought to justice.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69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The Beast Out of the Earth     </a:t>
            </a:r>
            <a:r>
              <a:rPr lang="en-US" sz="4000" dirty="0" smtClean="0">
                <a:solidFill>
                  <a:srgbClr val="FFFF00"/>
                </a:solidFill>
              </a:rPr>
              <a:t>13:11-18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77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The Beast Out of the Earth     </a:t>
            </a:r>
            <a:r>
              <a:rPr lang="en-US" sz="4000" dirty="0" smtClean="0">
                <a:solidFill>
                  <a:srgbClr val="FFFF00"/>
                </a:solidFill>
              </a:rPr>
              <a:t>13:11-18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13:11</a:t>
            </a:r>
            <a:r>
              <a:rPr lang="en-US" dirty="0"/>
              <a:t>	</a:t>
            </a:r>
            <a:r>
              <a:rPr lang="en-US" dirty="0">
                <a:solidFill>
                  <a:srgbClr val="00B0F0"/>
                </a:solidFill>
              </a:rPr>
              <a:t>coming up	</a:t>
            </a:r>
            <a:r>
              <a:rPr lang="en-US" dirty="0" smtClean="0">
                <a:solidFill>
                  <a:srgbClr val="00B0F0"/>
                </a:solidFill>
              </a:rPr>
              <a:t>  </a:t>
            </a:r>
            <a:r>
              <a:rPr lang="en-US" dirty="0" smtClean="0"/>
              <a:t>“</a:t>
            </a:r>
            <a:r>
              <a:rPr lang="en-US" dirty="0"/>
              <a:t>ascending, walking up or stepping up</a:t>
            </a:r>
            <a:r>
              <a:rPr lang="en-US" dirty="0" smtClean="0"/>
              <a:t>”     Same as in </a:t>
            </a:r>
            <a:r>
              <a:rPr lang="en-US" dirty="0" smtClean="0">
                <a:solidFill>
                  <a:srgbClr val="FFFF00"/>
                </a:solidFill>
              </a:rPr>
              <a:t>13:1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Could the earth signify Israel?  Maybe (not).</a:t>
            </a:r>
            <a:endParaRPr lang="en-US" dirty="0"/>
          </a:p>
          <a:p>
            <a:r>
              <a:rPr lang="en-US" dirty="0">
                <a:solidFill>
                  <a:srgbClr val="00B0F0"/>
                </a:solidFill>
              </a:rPr>
              <a:t>T</a:t>
            </a:r>
            <a:r>
              <a:rPr lang="en-US" dirty="0" smtClean="0">
                <a:solidFill>
                  <a:srgbClr val="00B0F0"/>
                </a:solidFill>
              </a:rPr>
              <a:t>wo </a:t>
            </a:r>
            <a:r>
              <a:rPr lang="en-US" dirty="0">
                <a:solidFill>
                  <a:srgbClr val="00B0F0"/>
                </a:solidFill>
              </a:rPr>
              <a:t>horns</a:t>
            </a:r>
            <a:r>
              <a:rPr lang="en-US" i="1" dirty="0"/>
              <a:t>	</a:t>
            </a:r>
            <a:r>
              <a:rPr lang="en-US" dirty="0"/>
              <a:t>The horns don’t have crowns like those of the first beast. 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first beast </a:t>
            </a:r>
            <a:r>
              <a:rPr lang="en-US" dirty="0" smtClean="0"/>
              <a:t>is originally a political figure; this beast appears </a:t>
            </a:r>
            <a:r>
              <a:rPr lang="en-US" dirty="0" smtClean="0"/>
              <a:t>religious – “a prophet.”</a:t>
            </a:r>
            <a:endParaRPr lang="en-US" dirty="0"/>
          </a:p>
          <a:p>
            <a:r>
              <a:rPr lang="en-US" dirty="0" smtClean="0">
                <a:solidFill>
                  <a:srgbClr val="00B0F0"/>
                </a:solidFill>
              </a:rPr>
              <a:t>Dragon     </a:t>
            </a:r>
            <a:r>
              <a:rPr lang="en-US" dirty="0" smtClean="0"/>
              <a:t>Satan again, as in </a:t>
            </a:r>
            <a:r>
              <a:rPr lang="en-US" dirty="0" smtClean="0">
                <a:solidFill>
                  <a:srgbClr val="FFFF00"/>
                </a:solidFill>
              </a:rPr>
              <a:t>13:2 &amp; 4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19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The Beast Out of the Earth     </a:t>
            </a:r>
            <a:r>
              <a:rPr lang="en-US" sz="4000" dirty="0" smtClean="0">
                <a:solidFill>
                  <a:srgbClr val="FFFF00"/>
                </a:solidFill>
              </a:rPr>
              <a:t>13:11-18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13:12</a:t>
            </a:r>
            <a:r>
              <a:rPr lang="en-US" dirty="0"/>
              <a:t>	</a:t>
            </a:r>
            <a:r>
              <a:rPr lang="en-US" dirty="0" smtClean="0"/>
              <a:t>He </a:t>
            </a:r>
            <a:r>
              <a:rPr lang="en-US" dirty="0"/>
              <a:t>exercises his authority only in the presence of the first beast.  </a:t>
            </a:r>
            <a:endParaRPr lang="en-US" dirty="0" smtClean="0"/>
          </a:p>
          <a:p>
            <a:r>
              <a:rPr lang="en-US" dirty="0" smtClean="0"/>
              <a:t>He </a:t>
            </a:r>
            <a:r>
              <a:rPr lang="en-US" dirty="0"/>
              <a:t>is secondary in authority to Antichrist.  </a:t>
            </a:r>
            <a:endParaRPr lang="en-US" dirty="0" smtClean="0"/>
          </a:p>
          <a:p>
            <a:r>
              <a:rPr lang="en-US" dirty="0" smtClean="0"/>
              <a:t>He </a:t>
            </a:r>
            <a:r>
              <a:rPr lang="en-US" dirty="0"/>
              <a:t>causes the earth to worship Antichrist.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Whose deadly wound </a:t>
            </a:r>
            <a:r>
              <a:rPr lang="en-US" dirty="0">
                <a:solidFill>
                  <a:srgbClr val="00B0F0"/>
                </a:solidFill>
              </a:rPr>
              <a:t>was healed	</a:t>
            </a:r>
            <a:r>
              <a:rPr lang="en-US" dirty="0"/>
              <a:t>Again the mention of Antichrist’s healed deadly wound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is much like an anti-resurrection.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12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The Beast Out of the Earth     </a:t>
            </a:r>
            <a:r>
              <a:rPr lang="en-US" sz="4000" dirty="0" smtClean="0">
                <a:solidFill>
                  <a:srgbClr val="FFFF00"/>
                </a:solidFill>
              </a:rPr>
              <a:t>13:11-18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13:13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signs </a:t>
            </a:r>
            <a:r>
              <a:rPr lang="en-US" dirty="0">
                <a:solidFill>
                  <a:srgbClr val="00B0F0"/>
                </a:solidFill>
              </a:rPr>
              <a:t>… fire from </a:t>
            </a:r>
            <a:r>
              <a:rPr lang="en-US" dirty="0" smtClean="0">
                <a:solidFill>
                  <a:srgbClr val="00B0F0"/>
                </a:solidFill>
              </a:rPr>
              <a:t>heaven     </a:t>
            </a:r>
          </a:p>
          <a:p>
            <a:r>
              <a:rPr lang="en-US" dirty="0" smtClean="0"/>
              <a:t>False </a:t>
            </a:r>
            <a:r>
              <a:rPr lang="en-US" dirty="0"/>
              <a:t>prophetic signs, recalling Elijah.  </a:t>
            </a:r>
            <a:endParaRPr lang="en-US" dirty="0" smtClean="0"/>
          </a:p>
          <a:p>
            <a:pPr lvl="1"/>
            <a:r>
              <a:rPr lang="en-US" dirty="0" smtClean="0"/>
              <a:t>See </a:t>
            </a:r>
            <a:r>
              <a:rPr lang="en-US" dirty="0">
                <a:solidFill>
                  <a:srgbClr val="FFFF00"/>
                </a:solidFill>
              </a:rPr>
              <a:t>2 </a:t>
            </a:r>
            <a:r>
              <a:rPr lang="en-US" dirty="0" smtClean="0">
                <a:solidFill>
                  <a:srgbClr val="FFFF00"/>
                </a:solidFill>
              </a:rPr>
              <a:t>Thessalonians </a:t>
            </a:r>
            <a:r>
              <a:rPr lang="en-US" dirty="0" smtClean="0">
                <a:solidFill>
                  <a:srgbClr val="FFFF00"/>
                </a:solidFill>
              </a:rPr>
              <a:t>2:9-10 </a:t>
            </a:r>
            <a:r>
              <a:rPr lang="en-US" dirty="0" smtClean="0"/>
              <a:t>(</a:t>
            </a:r>
            <a:r>
              <a:rPr lang="en-US" dirty="0" smtClean="0"/>
              <a:t>again).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75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The Beast Out of the Earth     </a:t>
            </a:r>
            <a:r>
              <a:rPr lang="en-US" sz="4000" dirty="0" smtClean="0">
                <a:solidFill>
                  <a:srgbClr val="FFFF00"/>
                </a:solidFill>
              </a:rPr>
              <a:t>13:11-18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13:14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an </a:t>
            </a:r>
            <a:r>
              <a:rPr lang="en-US" dirty="0">
                <a:solidFill>
                  <a:srgbClr val="00B0F0"/>
                </a:solidFill>
              </a:rPr>
              <a:t>image to the </a:t>
            </a:r>
            <a:r>
              <a:rPr lang="en-US" dirty="0" smtClean="0">
                <a:solidFill>
                  <a:srgbClr val="00B0F0"/>
                </a:solidFill>
              </a:rPr>
              <a:t>beast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    </a:t>
            </a:r>
          </a:p>
          <a:p>
            <a:r>
              <a:rPr lang="en-US" dirty="0" smtClean="0"/>
              <a:t>This </a:t>
            </a:r>
            <a:r>
              <a:rPr lang="en-US" dirty="0"/>
              <a:t>is </a:t>
            </a:r>
            <a:r>
              <a:rPr lang="en-US" dirty="0" smtClean="0"/>
              <a:t>the first of 10 mentions of this image – 3 of them are in the next verse.  </a:t>
            </a:r>
          </a:p>
          <a:p>
            <a:r>
              <a:rPr lang="en-US" dirty="0" smtClean="0"/>
              <a:t>It is likely </a:t>
            </a:r>
            <a:r>
              <a:rPr lang="en-US" dirty="0"/>
              <a:t>the Abomination of </a:t>
            </a:r>
            <a:r>
              <a:rPr lang="en-US" dirty="0" smtClean="0"/>
              <a:t>Desolation mentioned first by Daniel and then by Jesus.</a:t>
            </a:r>
            <a:endParaRPr lang="en-US" dirty="0"/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Daniel </a:t>
            </a:r>
            <a:r>
              <a:rPr lang="en-US" dirty="0">
                <a:solidFill>
                  <a:srgbClr val="FFFF00"/>
                </a:solidFill>
              </a:rPr>
              <a:t>11:31, </a:t>
            </a:r>
            <a:r>
              <a:rPr lang="en-US" dirty="0" smtClean="0">
                <a:solidFill>
                  <a:srgbClr val="FFFF00"/>
                </a:solidFill>
              </a:rPr>
              <a:t>12:11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Matthew 24:15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Mark 13:14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45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The Beast Out of the Earth     </a:t>
            </a:r>
            <a:r>
              <a:rPr lang="en-US" sz="4000" dirty="0" smtClean="0">
                <a:solidFill>
                  <a:srgbClr val="FFFF00"/>
                </a:solidFill>
              </a:rPr>
              <a:t>13:11-18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13:14     </a:t>
            </a:r>
            <a:r>
              <a:rPr lang="en-US" dirty="0" smtClean="0">
                <a:solidFill>
                  <a:srgbClr val="00B0F0"/>
                </a:solidFill>
              </a:rPr>
              <a:t>and lived     </a:t>
            </a:r>
          </a:p>
          <a:p>
            <a:r>
              <a:rPr lang="en-US" dirty="0" smtClean="0"/>
              <a:t>John used the same words and the same form earlier to describe Christ’s resurrection in </a:t>
            </a:r>
            <a:r>
              <a:rPr lang="en-US" dirty="0" smtClean="0">
                <a:solidFill>
                  <a:srgbClr val="FFFF00"/>
                </a:solidFill>
              </a:rPr>
              <a:t>Revelation </a:t>
            </a:r>
            <a:r>
              <a:rPr lang="en-US" dirty="0" smtClean="0">
                <a:solidFill>
                  <a:srgbClr val="FFFF00"/>
                </a:solidFill>
              </a:rPr>
              <a:t>2:8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is obviously a rude imitation of Christ – making the title “Antichrist” (opposite or instead of Christ) a very appropriate one.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8204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The Beast Out of the Earth     </a:t>
            </a:r>
            <a:r>
              <a:rPr lang="en-US" sz="4000" dirty="0" smtClean="0">
                <a:solidFill>
                  <a:srgbClr val="FFFF00"/>
                </a:solidFill>
              </a:rPr>
              <a:t>13:11-18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13:15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breath</a:t>
            </a:r>
            <a:r>
              <a:rPr lang="en-US" i="1" dirty="0"/>
              <a:t> </a:t>
            </a:r>
            <a:r>
              <a:rPr lang="en-US" i="1" dirty="0" smtClean="0"/>
              <a:t>= </a:t>
            </a:r>
            <a:r>
              <a:rPr lang="en-US" i="1" dirty="0" err="1" smtClean="0"/>
              <a:t>pneuma</a:t>
            </a:r>
            <a:r>
              <a:rPr lang="en-US" i="1" dirty="0"/>
              <a:t> </a:t>
            </a:r>
            <a:r>
              <a:rPr lang="en-US" i="1" dirty="0" smtClean="0"/>
              <a:t>    “</a:t>
            </a:r>
            <a:r>
              <a:rPr lang="en-US" dirty="0" smtClean="0"/>
              <a:t>spirit</a:t>
            </a:r>
            <a:r>
              <a:rPr lang="en-US" dirty="0"/>
              <a:t>, wind, breath, essence or quality of </a:t>
            </a:r>
            <a:r>
              <a:rPr lang="en-US" dirty="0" smtClean="0"/>
              <a:t>life”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image will come to life and speak, demanding worship or death.</a:t>
            </a:r>
          </a:p>
        </p:txBody>
      </p:sp>
    </p:spTree>
    <p:extLst>
      <p:ext uri="{BB962C8B-B14F-4D97-AF65-F5344CB8AC3E}">
        <p14:creationId xmlns:p14="http://schemas.microsoft.com/office/powerpoint/2010/main" val="7230196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The Beast Out of the Earth     </a:t>
            </a:r>
            <a:r>
              <a:rPr lang="en-US" sz="4000" dirty="0" smtClean="0">
                <a:solidFill>
                  <a:srgbClr val="FFFF00"/>
                </a:solidFill>
              </a:rPr>
              <a:t>13:11-18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13:16-18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CC00"/>
                </a:solidFill>
              </a:rPr>
              <a:t>What is the </a:t>
            </a:r>
            <a:r>
              <a:rPr lang="en-US" dirty="0">
                <a:solidFill>
                  <a:srgbClr val="00CC00"/>
                </a:solidFill>
              </a:rPr>
              <a:t>m</a:t>
            </a:r>
            <a:r>
              <a:rPr lang="en-US" dirty="0" smtClean="0">
                <a:solidFill>
                  <a:srgbClr val="00CC00"/>
                </a:solidFill>
              </a:rPr>
              <a:t>ark </a:t>
            </a:r>
            <a:r>
              <a:rPr lang="en-US" dirty="0">
                <a:solidFill>
                  <a:srgbClr val="00CC00"/>
                </a:solidFill>
              </a:rPr>
              <a:t>of the </a:t>
            </a:r>
            <a:r>
              <a:rPr lang="en-US" dirty="0" smtClean="0">
                <a:solidFill>
                  <a:srgbClr val="00CC00"/>
                </a:solidFill>
              </a:rPr>
              <a:t>beast?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14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The Beast Out of the Earth     </a:t>
            </a:r>
            <a:r>
              <a:rPr lang="en-US" sz="4000" dirty="0" smtClean="0">
                <a:solidFill>
                  <a:srgbClr val="FFFF00"/>
                </a:solidFill>
              </a:rPr>
              <a:t>13:11-18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13:16-18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CC00"/>
                </a:solidFill>
              </a:rPr>
              <a:t>What is the </a:t>
            </a:r>
            <a:r>
              <a:rPr lang="en-US" dirty="0">
                <a:solidFill>
                  <a:srgbClr val="00CC00"/>
                </a:solidFill>
              </a:rPr>
              <a:t>m</a:t>
            </a:r>
            <a:r>
              <a:rPr lang="en-US" dirty="0" smtClean="0">
                <a:solidFill>
                  <a:srgbClr val="00CC00"/>
                </a:solidFill>
              </a:rPr>
              <a:t>ark </a:t>
            </a:r>
            <a:r>
              <a:rPr lang="en-US" dirty="0">
                <a:solidFill>
                  <a:srgbClr val="00CC00"/>
                </a:solidFill>
              </a:rPr>
              <a:t>of the </a:t>
            </a:r>
            <a:r>
              <a:rPr lang="en-US" dirty="0" smtClean="0">
                <a:solidFill>
                  <a:srgbClr val="00CC00"/>
                </a:solidFill>
              </a:rPr>
              <a:t>beast?</a:t>
            </a:r>
          </a:p>
          <a:p>
            <a:r>
              <a:rPr lang="en-US" dirty="0"/>
              <a:t>It is clearly </a:t>
            </a:r>
            <a:r>
              <a:rPr lang="en-US" dirty="0" smtClean="0"/>
              <a:t>somehow associated </a:t>
            </a:r>
            <a:r>
              <a:rPr lang="en-US" dirty="0"/>
              <a:t>with worship of the beast.</a:t>
            </a:r>
          </a:p>
          <a:p>
            <a:r>
              <a:rPr lang="en-US" dirty="0" smtClean="0"/>
              <a:t>It seems to be a genuinely visible identifiable mark of some kind.</a:t>
            </a:r>
          </a:p>
          <a:p>
            <a:r>
              <a:rPr lang="en-US" dirty="0" smtClean="0"/>
              <a:t>It gives permission to buy or sell.</a:t>
            </a:r>
          </a:p>
          <a:p>
            <a:r>
              <a:rPr lang="en-US" dirty="0" smtClean="0"/>
              <a:t>It contrasts with the name on the foreheads of the </a:t>
            </a:r>
            <a:r>
              <a:rPr lang="en-US" dirty="0" smtClean="0">
                <a:solidFill>
                  <a:srgbClr val="00B0F0"/>
                </a:solidFill>
              </a:rPr>
              <a:t>144,000</a:t>
            </a:r>
            <a:r>
              <a:rPr lang="en-US" dirty="0" smtClean="0"/>
              <a:t> in </a:t>
            </a:r>
            <a:r>
              <a:rPr lang="en-US" dirty="0" smtClean="0">
                <a:solidFill>
                  <a:srgbClr val="FFFF00"/>
                </a:solidFill>
              </a:rPr>
              <a:t>14:1</a:t>
            </a:r>
            <a:r>
              <a:rPr lang="en-US" dirty="0"/>
              <a:t> </a:t>
            </a:r>
            <a:r>
              <a:rPr lang="en-US" dirty="0" smtClean="0"/>
              <a:t>– the </a:t>
            </a:r>
            <a:r>
              <a:rPr lang="en-US" dirty="0" smtClean="0">
                <a:solidFill>
                  <a:srgbClr val="00B0F0"/>
                </a:solidFill>
              </a:rPr>
              <a:t>“seal” </a:t>
            </a:r>
            <a:r>
              <a:rPr lang="en-US" dirty="0" smtClean="0"/>
              <a:t>of </a:t>
            </a:r>
            <a:r>
              <a:rPr lang="en-US" dirty="0" smtClean="0">
                <a:solidFill>
                  <a:srgbClr val="FFFF00"/>
                </a:solidFill>
              </a:rPr>
              <a:t>Chapter 7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4733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The Beast Out of the Earth     </a:t>
            </a:r>
            <a:r>
              <a:rPr lang="en-US" sz="4000" dirty="0" smtClean="0">
                <a:solidFill>
                  <a:srgbClr val="FFFF00"/>
                </a:solidFill>
              </a:rPr>
              <a:t>13:11-18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13:16-18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CC00"/>
                </a:solidFill>
              </a:rPr>
              <a:t>What is the </a:t>
            </a:r>
            <a:r>
              <a:rPr lang="en-US" dirty="0">
                <a:solidFill>
                  <a:srgbClr val="00CC00"/>
                </a:solidFill>
              </a:rPr>
              <a:t>m</a:t>
            </a:r>
            <a:r>
              <a:rPr lang="en-US" dirty="0" smtClean="0">
                <a:solidFill>
                  <a:srgbClr val="00CC00"/>
                </a:solidFill>
              </a:rPr>
              <a:t>ark </a:t>
            </a:r>
            <a:r>
              <a:rPr lang="en-US" dirty="0">
                <a:solidFill>
                  <a:srgbClr val="00CC00"/>
                </a:solidFill>
              </a:rPr>
              <a:t>of the </a:t>
            </a:r>
            <a:r>
              <a:rPr lang="en-US" dirty="0" smtClean="0">
                <a:solidFill>
                  <a:srgbClr val="00CC00"/>
                </a:solidFill>
              </a:rPr>
              <a:t>beast?</a:t>
            </a:r>
          </a:p>
          <a:p>
            <a:r>
              <a:rPr lang="en-US" dirty="0"/>
              <a:t>It </a:t>
            </a:r>
            <a:r>
              <a:rPr lang="en-US" dirty="0" smtClean="0"/>
              <a:t>is in fact, </a:t>
            </a:r>
            <a:r>
              <a:rPr lang="en-US" dirty="0" smtClean="0">
                <a:solidFill>
                  <a:srgbClr val="00B0F0"/>
                </a:solidFill>
              </a:rPr>
              <a:t>the name of the beast or the number of his name.  </a:t>
            </a:r>
            <a:r>
              <a:rPr lang="en-US" dirty="0" smtClean="0"/>
              <a:t>Other translations of </a:t>
            </a:r>
            <a:r>
              <a:rPr lang="en-US" dirty="0" smtClean="0">
                <a:solidFill>
                  <a:srgbClr val="FFFF00"/>
                </a:solidFill>
              </a:rPr>
              <a:t>v.17</a:t>
            </a:r>
            <a:r>
              <a:rPr lang="en-US" dirty="0"/>
              <a:t> </a:t>
            </a:r>
            <a:r>
              <a:rPr lang="en-US" dirty="0" smtClean="0"/>
              <a:t>read: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25453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The Beast Out of the Earth     </a:t>
            </a:r>
            <a:r>
              <a:rPr lang="en-US" sz="4000" dirty="0" smtClean="0">
                <a:solidFill>
                  <a:srgbClr val="FFFF00"/>
                </a:solidFill>
              </a:rPr>
              <a:t>13:11-18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13:16-18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CC00"/>
                </a:solidFill>
              </a:rPr>
              <a:t>What is the </a:t>
            </a:r>
            <a:r>
              <a:rPr lang="en-US" dirty="0">
                <a:solidFill>
                  <a:srgbClr val="00CC00"/>
                </a:solidFill>
              </a:rPr>
              <a:t>m</a:t>
            </a:r>
            <a:r>
              <a:rPr lang="en-US" dirty="0" smtClean="0">
                <a:solidFill>
                  <a:srgbClr val="00CC00"/>
                </a:solidFill>
              </a:rPr>
              <a:t>ark </a:t>
            </a:r>
            <a:r>
              <a:rPr lang="en-US" dirty="0">
                <a:solidFill>
                  <a:srgbClr val="00CC00"/>
                </a:solidFill>
              </a:rPr>
              <a:t>of the </a:t>
            </a:r>
            <a:r>
              <a:rPr lang="en-US" dirty="0" smtClean="0">
                <a:solidFill>
                  <a:srgbClr val="00CC00"/>
                </a:solidFill>
              </a:rPr>
              <a:t>beast?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ESV:  </a:t>
            </a:r>
            <a:r>
              <a:rPr lang="en-US" dirty="0" smtClean="0"/>
              <a:t>so </a:t>
            </a:r>
            <a:r>
              <a:rPr lang="en-US" dirty="0"/>
              <a:t>that no one can buy or sell unless he has the mark, that is, the name of the beast or the number of its name. </a:t>
            </a:r>
            <a:endParaRPr lang="en-US" dirty="0" smtClean="0"/>
          </a:p>
          <a:p>
            <a:r>
              <a:rPr lang="en-US" dirty="0" smtClean="0">
                <a:solidFill>
                  <a:srgbClr val="00B0F0"/>
                </a:solidFill>
              </a:rPr>
              <a:t>NLT:  </a:t>
            </a:r>
            <a:r>
              <a:rPr lang="en-US" dirty="0" smtClean="0"/>
              <a:t>And </a:t>
            </a:r>
            <a:r>
              <a:rPr lang="en-US" dirty="0"/>
              <a:t>no one could buy or sell anything without that mark, which was either the name of the beast or the number representing his name. 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755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The Beast Out of the Earth     </a:t>
            </a:r>
            <a:r>
              <a:rPr lang="en-US" sz="4000" dirty="0" smtClean="0">
                <a:solidFill>
                  <a:srgbClr val="FFFF00"/>
                </a:solidFill>
              </a:rPr>
              <a:t>13:11-18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13:16-18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CC00"/>
                </a:solidFill>
              </a:rPr>
              <a:t>What is the </a:t>
            </a:r>
            <a:r>
              <a:rPr lang="en-US" dirty="0">
                <a:solidFill>
                  <a:srgbClr val="00CC00"/>
                </a:solidFill>
              </a:rPr>
              <a:t>m</a:t>
            </a:r>
            <a:r>
              <a:rPr lang="en-US" dirty="0" smtClean="0">
                <a:solidFill>
                  <a:srgbClr val="00CC00"/>
                </a:solidFill>
              </a:rPr>
              <a:t>ark </a:t>
            </a:r>
            <a:r>
              <a:rPr lang="en-US" dirty="0">
                <a:solidFill>
                  <a:srgbClr val="00CC00"/>
                </a:solidFill>
              </a:rPr>
              <a:t>of the </a:t>
            </a:r>
            <a:r>
              <a:rPr lang="en-US" dirty="0" smtClean="0">
                <a:solidFill>
                  <a:srgbClr val="00CC00"/>
                </a:solidFill>
              </a:rPr>
              <a:t>beast?</a:t>
            </a:r>
          </a:p>
          <a:p>
            <a:r>
              <a:rPr lang="en-US" dirty="0" smtClean="0"/>
              <a:t>Finally, it is a number that can be calculated – and it adds up to </a:t>
            </a:r>
            <a:r>
              <a:rPr lang="en-US" dirty="0" smtClean="0">
                <a:solidFill>
                  <a:srgbClr val="00B0F0"/>
                </a:solidFill>
              </a:rPr>
              <a:t>666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Ancient languages gave numerical values to the letters</a:t>
            </a:r>
            <a:r>
              <a:rPr lang="en-US" dirty="0"/>
              <a:t> </a:t>
            </a:r>
            <a:r>
              <a:rPr lang="en-US" dirty="0" smtClean="0"/>
              <a:t>of their alphabets. </a:t>
            </a:r>
          </a:p>
          <a:p>
            <a:r>
              <a:rPr lang="en-US" dirty="0" smtClean="0"/>
              <a:t>The Roman numerals we use today are left over from that practice.</a:t>
            </a:r>
          </a:p>
          <a:p>
            <a:r>
              <a:rPr lang="en-US" dirty="0" smtClean="0"/>
              <a:t>When the time comes this won’t be hard.</a:t>
            </a:r>
          </a:p>
        </p:txBody>
      </p:sp>
    </p:spTree>
    <p:extLst>
      <p:ext uri="{BB962C8B-B14F-4D97-AF65-F5344CB8AC3E}">
        <p14:creationId xmlns:p14="http://schemas.microsoft.com/office/powerpoint/2010/main" val="3315877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– A Biblical Summary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i="1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1793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– A Biblical Summary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rgbClr val="00B0F0"/>
                </a:solidFill>
              </a:rPr>
              <a:t>His Titles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/>
            </a:pPr>
            <a:endParaRPr lang="en-US" dirty="0" smtClean="0">
              <a:solidFill>
                <a:srgbClr val="FFFF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3066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– A Biblical Summary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rgbClr val="00B0F0"/>
                </a:solidFill>
              </a:rPr>
              <a:t>His Titles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/>
            </a:pPr>
            <a:r>
              <a:rPr lang="en-US" dirty="0" smtClean="0"/>
              <a:t>The Seed of the Serpent            </a:t>
            </a:r>
            <a:r>
              <a:rPr lang="en-US" dirty="0" smtClean="0">
                <a:solidFill>
                  <a:srgbClr val="FFFF00"/>
                </a:solidFill>
              </a:rPr>
              <a:t>Genesis 3:15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/>
            </a:pPr>
            <a:r>
              <a:rPr lang="en-US" dirty="0" smtClean="0"/>
              <a:t>The Little Horn                                  </a:t>
            </a:r>
            <a:r>
              <a:rPr lang="en-US" dirty="0" smtClean="0">
                <a:solidFill>
                  <a:srgbClr val="FFFF00"/>
                </a:solidFill>
              </a:rPr>
              <a:t>Daniel 7:8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/>
            </a:pPr>
            <a:r>
              <a:rPr lang="en-US" dirty="0" smtClean="0"/>
              <a:t>The Prince Who Is to Come          </a:t>
            </a:r>
            <a:r>
              <a:rPr lang="en-US" dirty="0" smtClean="0">
                <a:solidFill>
                  <a:srgbClr val="FFFF00"/>
                </a:solidFill>
              </a:rPr>
              <a:t>Daniel 9:26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/>
            </a:pPr>
            <a:r>
              <a:rPr lang="en-US" dirty="0" smtClean="0"/>
              <a:t>A Vile Person                                 </a:t>
            </a:r>
            <a:r>
              <a:rPr lang="en-US" dirty="0" smtClean="0">
                <a:solidFill>
                  <a:srgbClr val="FFFF00"/>
                </a:solidFill>
              </a:rPr>
              <a:t>Daniel 11:21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/>
            </a:pPr>
            <a:r>
              <a:rPr lang="en-US" dirty="0" smtClean="0"/>
              <a:t>A Foolish Shepherd          </a:t>
            </a:r>
            <a:r>
              <a:rPr lang="en-US" dirty="0" smtClean="0">
                <a:solidFill>
                  <a:srgbClr val="FFFF00"/>
                </a:solidFill>
              </a:rPr>
              <a:t>Zechariah 11:15-16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4380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– A Biblical Summary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rgbClr val="00B0F0"/>
                </a:solidFill>
              </a:rPr>
              <a:t>His Titles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6"/>
            </a:pPr>
            <a:r>
              <a:rPr lang="en-US" dirty="0" smtClean="0"/>
              <a:t>The Man of Sin                </a:t>
            </a:r>
            <a:r>
              <a:rPr lang="en-US" dirty="0" smtClean="0">
                <a:solidFill>
                  <a:srgbClr val="FFFF00"/>
                </a:solidFill>
              </a:rPr>
              <a:t>2 Thessalonians 2:3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6"/>
            </a:pPr>
            <a:r>
              <a:rPr lang="en-US" dirty="0" smtClean="0"/>
              <a:t>The Son of Perdition       </a:t>
            </a:r>
            <a:r>
              <a:rPr lang="en-US" dirty="0" smtClean="0">
                <a:solidFill>
                  <a:srgbClr val="FFFF00"/>
                </a:solidFill>
              </a:rPr>
              <a:t>2 </a:t>
            </a:r>
            <a:r>
              <a:rPr lang="en-US" dirty="0">
                <a:solidFill>
                  <a:srgbClr val="FFFF00"/>
                </a:solidFill>
              </a:rPr>
              <a:t>Thessalonians 2:3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6"/>
            </a:pPr>
            <a:r>
              <a:rPr lang="en-US" dirty="0" smtClean="0"/>
              <a:t>The </a:t>
            </a:r>
            <a:r>
              <a:rPr lang="en-US" dirty="0"/>
              <a:t>Lawless One     </a:t>
            </a:r>
            <a:r>
              <a:rPr lang="en-US" dirty="0" smtClean="0"/>
              <a:t>        </a:t>
            </a:r>
            <a:r>
              <a:rPr lang="en-US" dirty="0" smtClean="0">
                <a:solidFill>
                  <a:srgbClr val="FFFF00"/>
                </a:solidFill>
              </a:rPr>
              <a:t>2 </a:t>
            </a:r>
            <a:r>
              <a:rPr lang="en-US" dirty="0">
                <a:solidFill>
                  <a:srgbClr val="FFFF00"/>
                </a:solidFill>
              </a:rPr>
              <a:t>Thessalonians 2:8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6"/>
            </a:pPr>
            <a:r>
              <a:rPr lang="en-US" dirty="0" smtClean="0"/>
              <a:t>Antichrist                                         </a:t>
            </a:r>
            <a:r>
              <a:rPr lang="en-US" dirty="0" smtClean="0">
                <a:solidFill>
                  <a:srgbClr val="FFFF00"/>
                </a:solidFill>
              </a:rPr>
              <a:t>1 </a:t>
            </a:r>
            <a:r>
              <a:rPr lang="en-US" dirty="0">
                <a:solidFill>
                  <a:srgbClr val="FFFF00"/>
                </a:solidFill>
              </a:rPr>
              <a:t>John 2:18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6"/>
            </a:pPr>
            <a:r>
              <a:rPr lang="en-US" dirty="0" smtClean="0"/>
              <a:t>The Beast                             </a:t>
            </a:r>
            <a:r>
              <a:rPr lang="en-US" dirty="0" smtClean="0">
                <a:solidFill>
                  <a:srgbClr val="FFFF00"/>
                </a:solidFill>
              </a:rPr>
              <a:t>Revelation </a:t>
            </a:r>
            <a:r>
              <a:rPr lang="en-US" dirty="0">
                <a:solidFill>
                  <a:srgbClr val="FFFF00"/>
                </a:solidFill>
              </a:rPr>
              <a:t>13:1-2</a:t>
            </a:r>
          </a:p>
        </p:txBody>
      </p:sp>
    </p:spTree>
    <p:extLst>
      <p:ext uri="{BB962C8B-B14F-4D97-AF65-F5344CB8AC3E}">
        <p14:creationId xmlns:p14="http://schemas.microsoft.com/office/powerpoint/2010/main" val="13703448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– A Biblical Summary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B0F0"/>
                </a:solidFill>
              </a:rPr>
              <a:t>Prophetic Insight into His Life and Character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/>
            </a:pPr>
            <a:endParaRPr lang="en-US" dirty="0" smtClean="0">
              <a:solidFill>
                <a:srgbClr val="FFFF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1246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– A Biblical Summary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B0F0"/>
                </a:solidFill>
              </a:rPr>
              <a:t>Prophetic Insight into His Life and Character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/>
            </a:pPr>
            <a:r>
              <a:rPr lang="en-US" dirty="0" smtClean="0"/>
              <a:t>He will come in the last days.  </a:t>
            </a:r>
            <a:r>
              <a:rPr lang="en-US" dirty="0" smtClean="0">
                <a:solidFill>
                  <a:srgbClr val="FFFF00"/>
                </a:solidFill>
              </a:rPr>
              <a:t>Daniel 8:19,23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/>
            </a:pPr>
            <a:r>
              <a:rPr lang="en-US" dirty="0" smtClean="0"/>
              <a:t>He will speak pompous or boastful words.     </a:t>
            </a:r>
            <a:r>
              <a:rPr lang="en-US" dirty="0">
                <a:solidFill>
                  <a:srgbClr val="FFFF00"/>
                </a:solidFill>
              </a:rPr>
              <a:t>Daniel 7:8,20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/>
            </a:pPr>
            <a:r>
              <a:rPr lang="en-US" dirty="0" smtClean="0"/>
              <a:t>His great power will not be his own.</a:t>
            </a:r>
            <a:br>
              <a:rPr lang="en-US" dirty="0" smtClean="0"/>
            </a:br>
            <a:r>
              <a:rPr lang="en-US" dirty="0">
                <a:solidFill>
                  <a:srgbClr val="FFFF00"/>
                </a:solidFill>
              </a:rPr>
              <a:t>Daniel </a:t>
            </a:r>
            <a:r>
              <a:rPr lang="en-US" dirty="0" smtClean="0">
                <a:solidFill>
                  <a:srgbClr val="FFFF00"/>
                </a:solidFill>
              </a:rPr>
              <a:t>8:24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/>
            </a:pPr>
            <a:r>
              <a:rPr lang="en-US" dirty="0" smtClean="0"/>
              <a:t>He will be broken without human means.     </a:t>
            </a:r>
            <a:r>
              <a:rPr lang="en-US" dirty="0" smtClean="0">
                <a:solidFill>
                  <a:srgbClr val="FFFF00"/>
                </a:solidFill>
              </a:rPr>
              <a:t>Daniel 8:25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3328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– A Biblical Summary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B0F0"/>
                </a:solidFill>
              </a:rPr>
              <a:t>Prophetic Insight into His Life and Character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5"/>
            </a:pPr>
            <a:r>
              <a:rPr lang="en-US" dirty="0"/>
              <a:t>He will be of the people of the Roman Empire (The armies of Rome destroyed “the city” and “the sanctuary” in 70 A.D.)  </a:t>
            </a:r>
            <a:r>
              <a:rPr lang="en-US" dirty="0">
                <a:solidFill>
                  <a:srgbClr val="FFFF00"/>
                </a:solidFill>
              </a:rPr>
              <a:t>Daniel 9:26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5"/>
            </a:pPr>
            <a:r>
              <a:rPr lang="en-US" dirty="0" smtClean="0"/>
              <a:t>He will make and then break a seven-year covenant with the people of Israel.         </a:t>
            </a:r>
            <a:r>
              <a:rPr lang="en-US" dirty="0" smtClean="0">
                <a:solidFill>
                  <a:srgbClr val="FFFF00"/>
                </a:solidFill>
              </a:rPr>
              <a:t>Daniel 9:27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5"/>
            </a:pPr>
            <a:r>
              <a:rPr lang="en-US" dirty="0" smtClean="0"/>
              <a:t>He will come in his own name.     </a:t>
            </a:r>
            <a:r>
              <a:rPr lang="en-US" dirty="0" smtClean="0">
                <a:solidFill>
                  <a:srgbClr val="FFFF00"/>
                </a:solidFill>
              </a:rPr>
              <a:t>John 5:43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96410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– A Biblical Summary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B0F0"/>
                </a:solidFill>
              </a:rPr>
              <a:t>Prophetic Insight into His Life and Character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8"/>
            </a:pPr>
            <a:r>
              <a:rPr lang="en-US" dirty="0"/>
              <a:t>He </a:t>
            </a:r>
            <a:r>
              <a:rPr lang="en-US" dirty="0" smtClean="0"/>
              <a:t>will not rise to power until “He who now restrains” is taken out of the way.                    </a:t>
            </a:r>
            <a:r>
              <a:rPr lang="en-US" dirty="0" smtClean="0">
                <a:solidFill>
                  <a:srgbClr val="FFFF00"/>
                </a:solidFill>
              </a:rPr>
              <a:t>2 Thessalonians 2:6-8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8"/>
            </a:pPr>
            <a:r>
              <a:rPr lang="en-US" dirty="0" smtClean="0"/>
              <a:t>He will exalt himself above all else that is worshiped.     </a:t>
            </a:r>
            <a:r>
              <a:rPr lang="en-US" dirty="0" smtClean="0">
                <a:solidFill>
                  <a:srgbClr val="FFFF00"/>
                </a:solidFill>
              </a:rPr>
              <a:t>2 Thessalonians 2:4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8"/>
            </a:pPr>
            <a:r>
              <a:rPr lang="en-US" dirty="0" smtClean="0"/>
              <a:t>He will seat himself in a future temple of God, presenting himself as God.                       </a:t>
            </a:r>
            <a:r>
              <a:rPr lang="en-US" dirty="0" smtClean="0">
                <a:solidFill>
                  <a:srgbClr val="FFFF00"/>
                </a:solidFill>
              </a:rPr>
              <a:t>2 </a:t>
            </a:r>
            <a:r>
              <a:rPr lang="en-US" dirty="0">
                <a:solidFill>
                  <a:srgbClr val="FFFF00"/>
                </a:solidFill>
              </a:rPr>
              <a:t>Thessalonians 2:4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8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934113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– A Biblical Summary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B0F0"/>
                </a:solidFill>
              </a:rPr>
              <a:t>Prophetic Insight into His Life and Character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11"/>
            </a:pPr>
            <a:r>
              <a:rPr lang="en-US" dirty="0" smtClean="0"/>
              <a:t>The Lord will destroy him with the “breath of His mouth” and the “brightness of His </a:t>
            </a:r>
            <a:r>
              <a:rPr lang="en-US" i="1" dirty="0" smtClean="0"/>
              <a:t>coming</a:t>
            </a:r>
            <a:r>
              <a:rPr lang="en-US" dirty="0" smtClean="0"/>
              <a:t>” or “personal presence.”                      </a:t>
            </a:r>
            <a:r>
              <a:rPr lang="en-US" dirty="0" smtClean="0">
                <a:solidFill>
                  <a:srgbClr val="FFFF00"/>
                </a:solidFill>
              </a:rPr>
              <a:t>2 Thessalonians 2:8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11"/>
            </a:pPr>
            <a:r>
              <a:rPr lang="en-US" dirty="0" smtClean="0"/>
              <a:t>His deceptive miraculous powers will actually be satanic.     </a:t>
            </a:r>
            <a:r>
              <a:rPr lang="en-US" dirty="0" smtClean="0">
                <a:solidFill>
                  <a:srgbClr val="FFFF00"/>
                </a:solidFill>
              </a:rPr>
              <a:t>2 </a:t>
            </a:r>
            <a:r>
              <a:rPr lang="en-US" dirty="0">
                <a:solidFill>
                  <a:srgbClr val="FFFF00"/>
                </a:solidFill>
              </a:rPr>
              <a:t>Thessalonians </a:t>
            </a:r>
            <a:r>
              <a:rPr lang="en-US" dirty="0" smtClean="0">
                <a:solidFill>
                  <a:srgbClr val="FFFF00"/>
                </a:solidFill>
              </a:rPr>
              <a:t>2:9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11"/>
            </a:pPr>
            <a:r>
              <a:rPr lang="en-US" dirty="0" smtClean="0"/>
              <a:t>He will make war with the saints and overcome them.  </a:t>
            </a:r>
            <a:r>
              <a:rPr lang="en-US" dirty="0" smtClean="0">
                <a:solidFill>
                  <a:srgbClr val="FFFF00"/>
                </a:solidFill>
              </a:rPr>
              <a:t>Rev. 13:7, Daniel 7:21,25</a:t>
            </a:r>
            <a:endParaRPr lang="en-US" dirty="0">
              <a:solidFill>
                <a:srgbClr val="FFFF00"/>
              </a:solidFill>
            </a:endParaRPr>
          </a:p>
          <a:p>
            <a:pPr marL="514350" indent="-514350">
              <a:buClr>
                <a:srgbClr val="00B0F0"/>
              </a:buClr>
              <a:buFont typeface="+mj-lt"/>
              <a:buAutoNum type="arabicPeriod" startAt="11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383087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– A Biblical Summary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B0F0"/>
                </a:solidFill>
              </a:rPr>
              <a:t>Prophetic Insight into His Life and Character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14"/>
            </a:pPr>
            <a:r>
              <a:rPr lang="en-US" dirty="0" smtClean="0"/>
              <a:t>His authority will continue for “42 months” or three and a half years.    </a:t>
            </a:r>
            <a:r>
              <a:rPr lang="en-US" dirty="0" smtClean="0">
                <a:solidFill>
                  <a:srgbClr val="FFFF00"/>
                </a:solidFill>
              </a:rPr>
              <a:t>Revelation 13:5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14"/>
            </a:pPr>
            <a:r>
              <a:rPr lang="en-US" dirty="0" smtClean="0"/>
              <a:t>The world will marvel at him, follow him and worship him.     </a:t>
            </a:r>
            <a:r>
              <a:rPr lang="en-US" dirty="0" smtClean="0">
                <a:solidFill>
                  <a:srgbClr val="FFFF00"/>
                </a:solidFill>
              </a:rPr>
              <a:t>Revelation 13:3-4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14"/>
            </a:pPr>
            <a:r>
              <a:rPr lang="en-US" dirty="0" smtClean="0"/>
              <a:t>He will rule over all the people of the world.     </a:t>
            </a:r>
            <a:r>
              <a:rPr lang="en-US" dirty="0" smtClean="0">
                <a:solidFill>
                  <a:srgbClr val="FFFF00"/>
                </a:solidFill>
              </a:rPr>
              <a:t>Revelation 13:7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14"/>
            </a:pPr>
            <a:r>
              <a:rPr lang="en-US" dirty="0" smtClean="0"/>
              <a:t>The unsaved will worship him.         </a:t>
            </a:r>
            <a:r>
              <a:rPr lang="en-US" dirty="0" smtClean="0">
                <a:solidFill>
                  <a:srgbClr val="FFFF00"/>
                </a:solidFill>
              </a:rPr>
              <a:t>Revelation 13:8</a:t>
            </a:r>
          </a:p>
        </p:txBody>
      </p:sp>
    </p:spTree>
    <p:extLst>
      <p:ext uri="{BB962C8B-B14F-4D97-AF65-F5344CB8AC3E}">
        <p14:creationId xmlns:p14="http://schemas.microsoft.com/office/powerpoint/2010/main" val="37235184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– A Biblical Summary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B0F0"/>
                </a:solidFill>
              </a:rPr>
              <a:t>Prophetic Insight into His Life and Character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18"/>
            </a:pPr>
            <a:r>
              <a:rPr lang="en-US" dirty="0" smtClean="0"/>
              <a:t>He will receive a deadly wound and yet live.    </a:t>
            </a:r>
            <a:r>
              <a:rPr lang="en-US" dirty="0" smtClean="0">
                <a:solidFill>
                  <a:srgbClr val="FFFF00"/>
                </a:solidFill>
              </a:rPr>
              <a:t>Revelation 13:3,14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18"/>
            </a:pPr>
            <a:r>
              <a:rPr lang="en-US" dirty="0" smtClean="0"/>
              <a:t>With the assistance of the False Prophet, he will control the global financial system using a mark on the right hand or forehead.     </a:t>
            </a:r>
            <a:r>
              <a:rPr lang="en-US" dirty="0" smtClean="0">
                <a:solidFill>
                  <a:srgbClr val="FFFF00"/>
                </a:solidFill>
              </a:rPr>
              <a:t>Revelation 13:16-18</a:t>
            </a:r>
          </a:p>
        </p:txBody>
      </p:sp>
    </p:spTree>
    <p:extLst>
      <p:ext uri="{BB962C8B-B14F-4D97-AF65-F5344CB8AC3E}">
        <p14:creationId xmlns:p14="http://schemas.microsoft.com/office/powerpoint/2010/main" val="38874412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– A Biblical Summary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B0F0"/>
                </a:solidFill>
              </a:rPr>
              <a:t>Prophetic Insight into His Life and Character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20"/>
            </a:pPr>
            <a:r>
              <a:rPr lang="en-US" dirty="0" smtClean="0"/>
              <a:t> He </a:t>
            </a:r>
            <a:r>
              <a:rPr lang="en-US" dirty="0"/>
              <a:t>will receive authority to rule on earth from a group of ten international leaders, three of which will fall, or be removed, before </a:t>
            </a:r>
            <a:r>
              <a:rPr lang="en-US" dirty="0" smtClean="0"/>
              <a:t>him.                                            </a:t>
            </a:r>
            <a:r>
              <a:rPr lang="en-US" dirty="0" smtClean="0">
                <a:solidFill>
                  <a:srgbClr val="FFFF00"/>
                </a:solidFill>
              </a:rPr>
              <a:t>Revelation </a:t>
            </a:r>
            <a:r>
              <a:rPr lang="en-US" dirty="0">
                <a:solidFill>
                  <a:srgbClr val="FFFF00"/>
                </a:solidFill>
              </a:rPr>
              <a:t>17:12-13, </a:t>
            </a:r>
            <a:r>
              <a:rPr lang="en-US" dirty="0" smtClean="0">
                <a:solidFill>
                  <a:srgbClr val="FFFF00"/>
                </a:solidFill>
              </a:rPr>
              <a:t>17; Daniel 7:8,20</a:t>
            </a:r>
          </a:p>
          <a:p>
            <a:pPr marL="514350" indent="-514350">
              <a:buClr>
                <a:srgbClr val="FFFF00"/>
              </a:buClr>
              <a:buFont typeface="+mj-lt"/>
              <a:buAutoNum type="arabicPeriod" startAt="20"/>
            </a:pPr>
            <a:endParaRPr lang="en-US" dirty="0" smtClean="0"/>
          </a:p>
          <a:p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6034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– A Biblical Summary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B0F0"/>
                </a:solidFill>
              </a:rPr>
              <a:t>Prophetic Insight into His Life and Character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21"/>
            </a:pPr>
            <a:r>
              <a:rPr lang="en-US" dirty="0" smtClean="0"/>
              <a:t> At </a:t>
            </a:r>
            <a:r>
              <a:rPr lang="en-US" dirty="0"/>
              <a:t>the Second Coming of Christ, he will try to make war against the Lord, together with the kings of the earth and their armies</a:t>
            </a:r>
            <a:r>
              <a:rPr lang="en-US" dirty="0" smtClean="0"/>
              <a:t>.                                            </a:t>
            </a:r>
            <a:r>
              <a:rPr lang="en-US" dirty="0" smtClean="0">
                <a:solidFill>
                  <a:srgbClr val="FFFF00"/>
                </a:solidFill>
              </a:rPr>
              <a:t>Revelation 19:19</a:t>
            </a:r>
          </a:p>
          <a:p>
            <a:pPr marL="514350" indent="-514350">
              <a:buClr>
                <a:srgbClr val="FFFF00"/>
              </a:buClr>
              <a:buFont typeface="+mj-lt"/>
              <a:buAutoNum type="arabicPeriod" startAt="21"/>
            </a:pPr>
            <a:endParaRPr lang="en-US" dirty="0" smtClean="0"/>
          </a:p>
          <a:p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5742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Beast – A Biblical Summary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B0F0"/>
                </a:solidFill>
              </a:rPr>
              <a:t>Prophetic Insight into His Life and Character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 startAt="22"/>
            </a:pPr>
            <a:r>
              <a:rPr lang="en-US" dirty="0" smtClean="0"/>
              <a:t> </a:t>
            </a:r>
            <a:r>
              <a:rPr lang="en-US" dirty="0"/>
              <a:t>Along with the False Prophet, he will be cast into the Lake of Fire, where he will be tormented forever and ever</a:t>
            </a:r>
            <a:r>
              <a:rPr lang="en-US" dirty="0" smtClean="0"/>
              <a:t>.                                            </a:t>
            </a:r>
            <a:r>
              <a:rPr lang="en-US" dirty="0" smtClean="0">
                <a:solidFill>
                  <a:srgbClr val="FFFF00"/>
                </a:solidFill>
              </a:rPr>
              <a:t>Revelation 19:20, 20:10</a:t>
            </a:r>
          </a:p>
          <a:p>
            <a:pPr marL="514350" indent="-514350">
              <a:buClr>
                <a:srgbClr val="FFFF00"/>
              </a:buClr>
              <a:buFont typeface="+mj-lt"/>
              <a:buAutoNum type="arabicPeriod" startAt="22"/>
            </a:pPr>
            <a:endParaRPr lang="en-US" dirty="0" smtClean="0"/>
          </a:p>
          <a:p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227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i="1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495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all of this points out, the beast will </a:t>
            </a:r>
            <a:r>
              <a:rPr lang="en-US" dirty="0"/>
              <a:t>not be hard to identify for those believers who are alive when the time comes – at the midpoint of the 7-year Tribulation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But what about us here and now?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47346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Consider that the </a:t>
            </a:r>
            <a:r>
              <a:rPr lang="en-US" dirty="0"/>
              <a:t>r</a:t>
            </a:r>
            <a:r>
              <a:rPr lang="en-US" dirty="0" smtClean="0"/>
              <a:t>uling </a:t>
            </a:r>
            <a:r>
              <a:rPr lang="en-US" dirty="0"/>
              <a:t>a</a:t>
            </a:r>
            <a:r>
              <a:rPr lang="en-US" dirty="0" smtClean="0"/>
              <a:t>uthority </a:t>
            </a:r>
            <a:r>
              <a:rPr lang="en-US" dirty="0"/>
              <a:t>of Antichrist will ultimately extend into three areas:</a:t>
            </a:r>
          </a:p>
          <a:p>
            <a:pPr marL="914400" lvl="1" indent="-514350">
              <a:buClr>
                <a:srgbClr val="00CC00"/>
              </a:buClr>
              <a:buFont typeface="+mj-lt"/>
              <a:buAutoNum type="arabicPeriod"/>
            </a:pPr>
            <a:r>
              <a:rPr lang="en-US" sz="3200" dirty="0"/>
              <a:t>Total Political Authority</a:t>
            </a:r>
          </a:p>
          <a:p>
            <a:pPr marL="914400" lvl="1" indent="-514350">
              <a:buClr>
                <a:srgbClr val="00CC00"/>
              </a:buClr>
              <a:buFont typeface="+mj-lt"/>
              <a:buAutoNum type="arabicPeriod"/>
            </a:pPr>
            <a:r>
              <a:rPr lang="en-US" sz="3200" dirty="0"/>
              <a:t>Total Religious Authority</a:t>
            </a:r>
          </a:p>
          <a:p>
            <a:pPr marL="914400" lvl="1" indent="-514350">
              <a:buClr>
                <a:srgbClr val="00CC00"/>
              </a:buClr>
              <a:buFont typeface="+mj-lt"/>
              <a:buAutoNum type="arabicPeriod"/>
            </a:pPr>
            <a:r>
              <a:rPr lang="en-US" sz="3200" dirty="0"/>
              <a:t>Total Economic </a:t>
            </a:r>
            <a:r>
              <a:rPr lang="en-US" sz="3200" dirty="0" smtClean="0"/>
              <a:t>Authority</a:t>
            </a:r>
          </a:p>
          <a:p>
            <a:pPr marL="514350" indent="-514350">
              <a:buClr>
                <a:schemeClr val="tx1"/>
              </a:buClr>
            </a:pPr>
            <a:r>
              <a:rPr lang="en-US" dirty="0" smtClean="0"/>
              <a:t>We see forces in the world in all of these areas that are actively opposed to Jesus.</a:t>
            </a:r>
          </a:p>
          <a:p>
            <a:pPr marL="514350" indent="-514350">
              <a:buClr>
                <a:schemeClr val="tx1"/>
              </a:buClr>
            </a:pPr>
            <a:r>
              <a:rPr lang="en-US" dirty="0" smtClean="0"/>
              <a:t>This is much like </a:t>
            </a:r>
            <a:r>
              <a:rPr lang="en-US" dirty="0" smtClean="0">
                <a:solidFill>
                  <a:srgbClr val="FFFF00"/>
                </a:solidFill>
              </a:rPr>
              <a:t>1 John 2:18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5782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And these three areas are all rightly to be ruled – not by Antichrist – but by Christ:</a:t>
            </a:r>
            <a:endParaRPr lang="en-US" dirty="0"/>
          </a:p>
          <a:p>
            <a:pPr marL="914400" lvl="1" indent="-514350">
              <a:buClr>
                <a:srgbClr val="00CC00"/>
              </a:buClr>
              <a:buFont typeface="+mj-lt"/>
              <a:buAutoNum type="arabicPeriod"/>
            </a:pPr>
            <a:r>
              <a:rPr lang="en-US" sz="3200" dirty="0"/>
              <a:t>Total Political Authority</a:t>
            </a:r>
          </a:p>
          <a:p>
            <a:pPr marL="914400" lvl="1" indent="-514350">
              <a:buClr>
                <a:srgbClr val="00CC00"/>
              </a:buClr>
              <a:buFont typeface="+mj-lt"/>
              <a:buAutoNum type="arabicPeriod"/>
            </a:pPr>
            <a:r>
              <a:rPr lang="en-US" sz="3200" dirty="0"/>
              <a:t>Total Religious Authority</a:t>
            </a:r>
          </a:p>
          <a:p>
            <a:pPr marL="914400" lvl="1" indent="-514350">
              <a:buClr>
                <a:srgbClr val="00CC00"/>
              </a:buClr>
              <a:buFont typeface="+mj-lt"/>
              <a:buAutoNum type="arabicPeriod"/>
            </a:pPr>
            <a:r>
              <a:rPr lang="en-US" sz="3200" dirty="0"/>
              <a:t>Total Economic </a:t>
            </a:r>
            <a:r>
              <a:rPr lang="en-US" sz="3200" dirty="0" smtClean="0"/>
              <a:t>Authority</a:t>
            </a:r>
          </a:p>
          <a:p>
            <a:pPr marL="457200" indent="-457200">
              <a:buClr>
                <a:schemeClr val="tx1"/>
              </a:buClr>
            </a:pPr>
            <a:r>
              <a:rPr lang="en-US" dirty="0" smtClean="0"/>
              <a:t>So </a:t>
            </a:r>
            <a:r>
              <a:rPr lang="en-US" dirty="0" smtClean="0"/>
              <a:t>we should be asking ourselves if we are giving Him His rightful place in our lives.</a:t>
            </a:r>
          </a:p>
        </p:txBody>
      </p:sp>
    </p:spTree>
    <p:extLst>
      <p:ext uri="{BB962C8B-B14F-4D97-AF65-F5344CB8AC3E}">
        <p14:creationId xmlns:p14="http://schemas.microsoft.com/office/powerpoint/2010/main" val="13158979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Consider the following:</a:t>
            </a:r>
            <a:endParaRPr lang="en-US" dirty="0"/>
          </a:p>
          <a:p>
            <a:pPr marL="914400" lvl="1" indent="-514350">
              <a:buClr>
                <a:srgbClr val="00CC00"/>
              </a:buClr>
              <a:buFont typeface="+mj-lt"/>
              <a:buAutoNum type="arabicPeriod"/>
            </a:pPr>
            <a:r>
              <a:rPr lang="en-US" sz="3200" dirty="0">
                <a:solidFill>
                  <a:srgbClr val="00CC00"/>
                </a:solidFill>
              </a:rPr>
              <a:t>Total Political </a:t>
            </a:r>
            <a:r>
              <a:rPr lang="en-US" sz="3200" dirty="0" smtClean="0">
                <a:solidFill>
                  <a:srgbClr val="00CC00"/>
                </a:solidFill>
              </a:rPr>
              <a:t>Authority:</a:t>
            </a:r>
            <a:endParaRPr lang="en-US" sz="3200" dirty="0" smtClean="0"/>
          </a:p>
          <a:p>
            <a:pPr marL="857250" lvl="1" indent="-457200">
              <a:buClr>
                <a:srgbClr val="00CC00"/>
              </a:buClr>
            </a:pPr>
            <a:r>
              <a:rPr lang="en-US" sz="3200" dirty="0" smtClean="0"/>
              <a:t>Do I treat Christ as an absolute monarch?  </a:t>
            </a:r>
          </a:p>
          <a:p>
            <a:pPr marL="857250" lvl="1" indent="-457200">
              <a:buClr>
                <a:srgbClr val="00CC00"/>
              </a:buClr>
            </a:pPr>
            <a:r>
              <a:rPr lang="en-US" sz="3200" dirty="0" smtClean="0"/>
              <a:t>Do I give Him absolute authority to rule over me?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699814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Consider the following:</a:t>
            </a:r>
            <a:endParaRPr lang="en-US" dirty="0"/>
          </a:p>
          <a:p>
            <a:pPr marL="914400" lvl="1" indent="-514350">
              <a:buClr>
                <a:srgbClr val="00CC00"/>
              </a:buClr>
              <a:buFont typeface="+mj-lt"/>
              <a:buAutoNum type="arabicPeriod" startAt="2"/>
            </a:pPr>
            <a:r>
              <a:rPr lang="en-US" sz="3200" dirty="0">
                <a:solidFill>
                  <a:srgbClr val="00CC00"/>
                </a:solidFill>
              </a:rPr>
              <a:t>Total </a:t>
            </a:r>
            <a:r>
              <a:rPr lang="en-US" sz="3200" dirty="0" smtClean="0">
                <a:solidFill>
                  <a:srgbClr val="00CC00"/>
                </a:solidFill>
              </a:rPr>
              <a:t>Religious Authority:</a:t>
            </a:r>
            <a:endParaRPr lang="en-US" sz="3200" dirty="0" smtClean="0"/>
          </a:p>
          <a:p>
            <a:pPr marL="857250" lvl="1" indent="-457200">
              <a:buClr>
                <a:srgbClr val="00CC00"/>
              </a:buClr>
            </a:pPr>
            <a:r>
              <a:rPr lang="en-US" sz="3200" dirty="0" smtClean="0"/>
              <a:t>Is Christ the sole object of my worship?</a:t>
            </a:r>
          </a:p>
          <a:p>
            <a:pPr marL="857250" lvl="1" indent="-457200">
              <a:buClr>
                <a:srgbClr val="00CC00"/>
              </a:buClr>
            </a:pPr>
            <a:r>
              <a:rPr lang="en-US" sz="3200" dirty="0" smtClean="0"/>
              <a:t>Or am I secretly bowing down to idols of my own making?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479004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Consider the following:</a:t>
            </a:r>
            <a:endParaRPr lang="en-US" dirty="0"/>
          </a:p>
          <a:p>
            <a:pPr marL="914400" lvl="1" indent="-514350">
              <a:buClr>
                <a:srgbClr val="00CC00"/>
              </a:buClr>
              <a:buFont typeface="+mj-lt"/>
              <a:buAutoNum type="arabicPeriod" startAt="3"/>
            </a:pPr>
            <a:r>
              <a:rPr lang="en-US" sz="3200" dirty="0">
                <a:solidFill>
                  <a:srgbClr val="00CC00"/>
                </a:solidFill>
              </a:rPr>
              <a:t>Total </a:t>
            </a:r>
            <a:r>
              <a:rPr lang="en-US" sz="3200" dirty="0" smtClean="0">
                <a:solidFill>
                  <a:srgbClr val="00CC00"/>
                </a:solidFill>
              </a:rPr>
              <a:t>Economic Authority:</a:t>
            </a:r>
            <a:endParaRPr lang="en-US" sz="3200" dirty="0" smtClean="0"/>
          </a:p>
          <a:p>
            <a:pPr marL="857250" lvl="1" indent="-457200">
              <a:buClr>
                <a:srgbClr val="00CC00"/>
              </a:buClr>
            </a:pPr>
            <a:r>
              <a:rPr lang="en-US" sz="3200" dirty="0" smtClean="0"/>
              <a:t>This can be a tough one.</a:t>
            </a:r>
          </a:p>
          <a:p>
            <a:pPr marL="857250" lvl="1" indent="-457200">
              <a:buClr>
                <a:srgbClr val="00CC00"/>
              </a:buClr>
            </a:pPr>
            <a:r>
              <a:rPr lang="en-US" sz="3200" dirty="0" smtClean="0"/>
              <a:t>Does Christ have absolute control of my possessions, my finances, my income and spending?</a:t>
            </a:r>
          </a:p>
        </p:txBody>
      </p:sp>
    </p:spTree>
    <p:extLst>
      <p:ext uri="{BB962C8B-B14F-4D97-AF65-F5344CB8AC3E}">
        <p14:creationId xmlns:p14="http://schemas.microsoft.com/office/powerpoint/2010/main" val="8513366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Revelation 13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Consider the following:</a:t>
            </a:r>
          </a:p>
          <a:p>
            <a:r>
              <a:rPr lang="en-US" sz="3200" dirty="0" smtClean="0"/>
              <a:t>As genuine followers of Jesus, we should not answer less </a:t>
            </a:r>
            <a:r>
              <a:rPr lang="en-US" sz="3200" dirty="0" smtClean="0"/>
              <a:t>than yes to Christ’s absolute authority over every area of our lives </a:t>
            </a:r>
            <a:r>
              <a:rPr lang="en-US" sz="3200" dirty="0" smtClean="0"/>
              <a:t>– even our </a:t>
            </a:r>
            <a:r>
              <a:rPr lang="en-US" sz="3200" dirty="0" smtClean="0"/>
              <a:t>very </a:t>
            </a:r>
            <a:r>
              <a:rPr lang="en-US" sz="3200" dirty="0" smtClean="0"/>
              <a:t>existence</a:t>
            </a:r>
            <a:r>
              <a:rPr lang="en-US" dirty="0" smtClean="0"/>
              <a:t>.</a:t>
            </a:r>
          </a:p>
          <a:p>
            <a:r>
              <a:rPr lang="en-US" sz="3200" dirty="0" smtClean="0"/>
              <a:t>Give </a:t>
            </a:r>
            <a:r>
              <a:rPr lang="en-US" sz="3200" dirty="0" smtClean="0"/>
              <a:t>Christ His rightful place.</a:t>
            </a:r>
          </a:p>
          <a:p>
            <a:r>
              <a:rPr lang="en-US" dirty="0" smtClean="0"/>
              <a:t>Let Him absolutely dominate your world.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471129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2268</Words>
  <Application>Microsoft Office PowerPoint</Application>
  <PresentationFormat>On-screen Show (4:3)</PresentationFormat>
  <Paragraphs>285</Paragraphs>
  <Slides>54</Slides>
  <Notes>54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Absolute World Domination: The Beast(s)</vt:lpstr>
      <vt:lpstr>Revelation 13     Introduction</vt:lpstr>
      <vt:lpstr>Revelation 13     Introduction</vt:lpstr>
      <vt:lpstr>Revelation 13     Introduction</vt:lpstr>
      <vt:lpstr>Revelation 13     Introduction</vt:lpstr>
      <vt:lpstr>Revelation 13     Introduction</vt:lpstr>
      <vt:lpstr>Revelation 13     Introduction</vt:lpstr>
      <vt:lpstr>Revelation 13     Introduction</vt:lpstr>
      <vt:lpstr>Revelation 13     Outline</vt:lpstr>
      <vt:lpstr>Revelation 13     Outline</vt:lpstr>
      <vt:lpstr>Revelation 13     Outline</vt:lpstr>
      <vt:lpstr>The Beast Out of the Sea     13:1-10</vt:lpstr>
      <vt:lpstr>The Beast Out of the Sea     13:1-10</vt:lpstr>
      <vt:lpstr>The Beast Out of the Sea     13:1-10</vt:lpstr>
      <vt:lpstr>The Beast Out of the Sea     13:1-10</vt:lpstr>
      <vt:lpstr>The Beast Out of the Sea     13:1-10</vt:lpstr>
      <vt:lpstr>The Beast Out of the Sea     13:1-10</vt:lpstr>
      <vt:lpstr>The Beast Out of the Sea     13:1-10</vt:lpstr>
      <vt:lpstr>The Beast Out of the Sea     13:1-10</vt:lpstr>
      <vt:lpstr>The Beast Out of the Sea     13:1-10</vt:lpstr>
      <vt:lpstr>The Beast Out of the Earth     13:11-18</vt:lpstr>
      <vt:lpstr>The Beast Out of the Earth     13:11-18</vt:lpstr>
      <vt:lpstr>The Beast Out of the Earth     13:11-18</vt:lpstr>
      <vt:lpstr>The Beast Out of the Earth     13:11-18</vt:lpstr>
      <vt:lpstr>The Beast Out of the Earth     13:11-18</vt:lpstr>
      <vt:lpstr>The Beast Out of the Earth     13:11-18</vt:lpstr>
      <vt:lpstr>The Beast Out of the Earth     13:11-18</vt:lpstr>
      <vt:lpstr>The Beast Out of the Earth     13:11-18</vt:lpstr>
      <vt:lpstr>The Beast Out of the Earth     13:11-18</vt:lpstr>
      <vt:lpstr>The Beast Out of the Earth     13:11-18</vt:lpstr>
      <vt:lpstr>The Beast Out of the Earth     13:11-18</vt:lpstr>
      <vt:lpstr>The Beast Out of the Earth     13:11-18</vt:lpstr>
      <vt:lpstr>The Beast – A Biblical Summary</vt:lpstr>
      <vt:lpstr>The Beast – A Biblical Summary</vt:lpstr>
      <vt:lpstr>The Beast – A Biblical Summary</vt:lpstr>
      <vt:lpstr>The Beast – A Biblical Summary</vt:lpstr>
      <vt:lpstr>The Beast – A Biblical Summary</vt:lpstr>
      <vt:lpstr>The Beast – A Biblical Summary</vt:lpstr>
      <vt:lpstr>The Beast – A Biblical Summary</vt:lpstr>
      <vt:lpstr>The Beast – A Biblical Summary</vt:lpstr>
      <vt:lpstr>The Beast – A Biblical Summary</vt:lpstr>
      <vt:lpstr>The Beast – A Biblical Summary</vt:lpstr>
      <vt:lpstr>The Beast – A Biblical Summary</vt:lpstr>
      <vt:lpstr>The Beast – A Biblical Summary</vt:lpstr>
      <vt:lpstr>The Beast – A Biblical Summary</vt:lpstr>
      <vt:lpstr>The Beast – A Biblical Summary</vt:lpstr>
      <vt:lpstr>Revelation 13     Conclusions</vt:lpstr>
      <vt:lpstr>Revelation 13     Conclusions</vt:lpstr>
      <vt:lpstr>Revelation 13     Conclusions</vt:lpstr>
      <vt:lpstr>Revelation 13     Conclusions</vt:lpstr>
      <vt:lpstr>Revelation 13     Conclusions</vt:lpstr>
      <vt:lpstr>Revelation 13     Conclusions</vt:lpstr>
      <vt:lpstr>Revelation 13     Conclusions</vt:lpstr>
      <vt:lpstr>Revelation 13     Conclusions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Beast(s)</dc:title>
  <dc:creator>Dave</dc:creator>
  <cp:lastModifiedBy>David Kosobucki</cp:lastModifiedBy>
  <cp:revision>53</cp:revision>
  <dcterms:created xsi:type="dcterms:W3CDTF">2006-08-16T00:00:00Z</dcterms:created>
  <dcterms:modified xsi:type="dcterms:W3CDTF">2013-09-29T12:27:50Z</dcterms:modified>
</cp:coreProperties>
</file>