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58" r:id="rId2"/>
    <p:sldId id="263" r:id="rId3"/>
    <p:sldId id="268" r:id="rId4"/>
    <p:sldId id="276" r:id="rId5"/>
    <p:sldId id="277" r:id="rId6"/>
    <p:sldId id="278" r:id="rId7"/>
    <p:sldId id="279" r:id="rId8"/>
    <p:sldId id="265" r:id="rId9"/>
    <p:sldId id="264" r:id="rId10"/>
    <p:sldId id="272" r:id="rId11"/>
    <p:sldId id="270" r:id="rId12"/>
    <p:sldId id="273" r:id="rId13"/>
    <p:sldId id="271" r:id="rId14"/>
    <p:sldId id="256" r:id="rId15"/>
    <p:sldId id="257" r:id="rId16"/>
    <p:sldId id="260" r:id="rId17"/>
    <p:sldId id="280" r:id="rId18"/>
    <p:sldId id="274" r:id="rId19"/>
    <p:sldId id="275" r:id="rId20"/>
    <p:sldId id="269" r:id="rId21"/>
    <p:sldId id="262" r:id="rId22"/>
    <p:sldId id="261" r:id="rId23"/>
    <p:sldId id="267" r:id="rId24"/>
  </p:sldIdLst>
  <p:sldSz cx="9144000" cy="6858000" type="screen4x3"/>
  <p:notesSz cx="6858000" cy="9144000"/>
  <p:defaultTextStyle>
    <a:defPPr>
      <a:defRPr lang="en-US"/>
    </a:defPPr>
    <a:lvl1pPr algn="l" rtl="0" fontAlgn="base">
      <a:spcBef>
        <a:spcPct val="0"/>
      </a:spcBef>
      <a:spcAft>
        <a:spcPct val="0"/>
      </a:spcAft>
      <a:defRPr sz="1000" kern="1200">
        <a:solidFill>
          <a:schemeClr val="tx1"/>
        </a:solidFill>
        <a:latin typeface="Arial" charset="0"/>
        <a:ea typeface="+mn-ea"/>
        <a:cs typeface="+mn-cs"/>
      </a:defRPr>
    </a:lvl1pPr>
    <a:lvl2pPr marL="457200" algn="l" rtl="0" fontAlgn="base">
      <a:spcBef>
        <a:spcPct val="0"/>
      </a:spcBef>
      <a:spcAft>
        <a:spcPct val="0"/>
      </a:spcAft>
      <a:defRPr sz="1000" kern="1200">
        <a:solidFill>
          <a:schemeClr val="tx1"/>
        </a:solidFill>
        <a:latin typeface="Arial" charset="0"/>
        <a:ea typeface="+mn-ea"/>
        <a:cs typeface="+mn-cs"/>
      </a:defRPr>
    </a:lvl2pPr>
    <a:lvl3pPr marL="914400" algn="l" rtl="0" fontAlgn="base">
      <a:spcBef>
        <a:spcPct val="0"/>
      </a:spcBef>
      <a:spcAft>
        <a:spcPct val="0"/>
      </a:spcAft>
      <a:defRPr sz="1000" kern="1200">
        <a:solidFill>
          <a:schemeClr val="tx1"/>
        </a:solidFill>
        <a:latin typeface="Arial" charset="0"/>
        <a:ea typeface="+mn-ea"/>
        <a:cs typeface="+mn-cs"/>
      </a:defRPr>
    </a:lvl3pPr>
    <a:lvl4pPr marL="1371600" algn="l" rtl="0" fontAlgn="base">
      <a:spcBef>
        <a:spcPct val="0"/>
      </a:spcBef>
      <a:spcAft>
        <a:spcPct val="0"/>
      </a:spcAft>
      <a:defRPr sz="1000" kern="1200">
        <a:solidFill>
          <a:schemeClr val="tx1"/>
        </a:solidFill>
        <a:latin typeface="Arial" charset="0"/>
        <a:ea typeface="+mn-ea"/>
        <a:cs typeface="+mn-cs"/>
      </a:defRPr>
    </a:lvl4pPr>
    <a:lvl5pPr marL="1828800" algn="l" rtl="0" fontAlgn="base">
      <a:spcBef>
        <a:spcPct val="0"/>
      </a:spcBef>
      <a:spcAft>
        <a:spcPct val="0"/>
      </a:spcAft>
      <a:defRPr sz="1000" kern="1200">
        <a:solidFill>
          <a:schemeClr val="tx1"/>
        </a:solidFill>
        <a:latin typeface="Arial" charset="0"/>
        <a:ea typeface="+mn-ea"/>
        <a:cs typeface="+mn-cs"/>
      </a:defRPr>
    </a:lvl5pPr>
    <a:lvl6pPr marL="2286000" algn="l" defTabSz="914400" rtl="0" eaLnBrk="1" latinLnBrk="0" hangingPunct="1">
      <a:defRPr sz="1000" kern="1200">
        <a:solidFill>
          <a:schemeClr val="tx1"/>
        </a:solidFill>
        <a:latin typeface="Arial" charset="0"/>
        <a:ea typeface="+mn-ea"/>
        <a:cs typeface="+mn-cs"/>
      </a:defRPr>
    </a:lvl6pPr>
    <a:lvl7pPr marL="2743200" algn="l" defTabSz="914400" rtl="0" eaLnBrk="1" latinLnBrk="0" hangingPunct="1">
      <a:defRPr sz="1000" kern="1200">
        <a:solidFill>
          <a:schemeClr val="tx1"/>
        </a:solidFill>
        <a:latin typeface="Arial" charset="0"/>
        <a:ea typeface="+mn-ea"/>
        <a:cs typeface="+mn-cs"/>
      </a:defRPr>
    </a:lvl7pPr>
    <a:lvl8pPr marL="3200400" algn="l" defTabSz="914400" rtl="0" eaLnBrk="1" latinLnBrk="0" hangingPunct="1">
      <a:defRPr sz="1000" kern="1200">
        <a:solidFill>
          <a:schemeClr val="tx1"/>
        </a:solidFill>
        <a:latin typeface="Arial" charset="0"/>
        <a:ea typeface="+mn-ea"/>
        <a:cs typeface="+mn-cs"/>
      </a:defRPr>
    </a:lvl8pPr>
    <a:lvl9pPr marL="3657600" algn="l" defTabSz="914400" rtl="0" eaLnBrk="1" latinLnBrk="0" hangingPunct="1">
      <a:defRPr sz="1000"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CC00"/>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64" autoAdjust="0"/>
    <p:restoredTop sz="94610" autoAdjust="0"/>
  </p:normalViewPr>
  <p:slideViewPr>
    <p:cSldViewPr>
      <p:cViewPr varScale="1">
        <p:scale>
          <a:sx n="84" d="100"/>
          <a:sy n="84" d="100"/>
        </p:scale>
        <p:origin x="-1056" y="-90"/>
      </p:cViewPr>
      <p:guideLst>
        <p:guide orient="horz" pos="2160"/>
        <p:guide pos="2880"/>
      </p:guideLst>
    </p:cSldViewPr>
  </p:slideViewPr>
  <p:outlineViewPr>
    <p:cViewPr>
      <p:scale>
        <a:sx n="33" d="100"/>
        <a:sy n="33" d="100"/>
      </p:scale>
      <p:origin x="0" y="10008"/>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4600AB0-ABC9-4C7F-AC84-785094B19AE1}" type="datetimeFigureOut">
              <a:rPr lang="en-US" smtClean="0"/>
              <a:t>9/8/2013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FC80C94-5DB2-4228-BDA0-5FE30DA0E4A3}" type="slidenum">
              <a:rPr lang="en-US" smtClean="0"/>
              <a:t>‹#›</a:t>
            </a:fld>
            <a:endParaRPr lang="en-US"/>
          </a:p>
        </p:txBody>
      </p:sp>
    </p:spTree>
    <p:extLst>
      <p:ext uri="{BB962C8B-B14F-4D97-AF65-F5344CB8AC3E}">
        <p14:creationId xmlns:p14="http://schemas.microsoft.com/office/powerpoint/2010/main" val="22827298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FC80C94-5DB2-4228-BDA0-5FE30DA0E4A3}" type="slidenum">
              <a:rPr lang="en-US" smtClean="0"/>
              <a:t>1</a:t>
            </a:fld>
            <a:endParaRPr lang="en-US"/>
          </a:p>
        </p:txBody>
      </p:sp>
    </p:spTree>
    <p:extLst>
      <p:ext uri="{BB962C8B-B14F-4D97-AF65-F5344CB8AC3E}">
        <p14:creationId xmlns:p14="http://schemas.microsoft.com/office/powerpoint/2010/main" val="4638803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FC80C94-5DB2-4228-BDA0-5FE30DA0E4A3}" type="slidenum">
              <a:rPr lang="en-US" smtClean="0"/>
              <a:t>2</a:t>
            </a:fld>
            <a:endParaRPr lang="en-US"/>
          </a:p>
        </p:txBody>
      </p:sp>
    </p:spTree>
    <p:extLst>
      <p:ext uri="{BB962C8B-B14F-4D97-AF65-F5344CB8AC3E}">
        <p14:creationId xmlns:p14="http://schemas.microsoft.com/office/powerpoint/2010/main" val="35531281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FC80C94-5DB2-4228-BDA0-5FE30DA0E4A3}" type="slidenum">
              <a:rPr lang="en-US" smtClean="0"/>
              <a:t>3</a:t>
            </a:fld>
            <a:endParaRPr lang="en-US"/>
          </a:p>
        </p:txBody>
      </p:sp>
    </p:spTree>
    <p:extLst>
      <p:ext uri="{BB962C8B-B14F-4D97-AF65-F5344CB8AC3E}">
        <p14:creationId xmlns:p14="http://schemas.microsoft.com/office/powerpoint/2010/main" val="35531281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FC80C94-5DB2-4228-BDA0-5FE30DA0E4A3}" type="slidenum">
              <a:rPr lang="en-US" smtClean="0"/>
              <a:t>4</a:t>
            </a:fld>
            <a:endParaRPr lang="en-US"/>
          </a:p>
        </p:txBody>
      </p:sp>
    </p:spTree>
    <p:extLst>
      <p:ext uri="{BB962C8B-B14F-4D97-AF65-F5344CB8AC3E}">
        <p14:creationId xmlns:p14="http://schemas.microsoft.com/office/powerpoint/2010/main" val="35531281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FC80C94-5DB2-4228-BDA0-5FE30DA0E4A3}" type="slidenum">
              <a:rPr lang="en-US" smtClean="0"/>
              <a:t>5</a:t>
            </a:fld>
            <a:endParaRPr lang="en-US"/>
          </a:p>
        </p:txBody>
      </p:sp>
    </p:spTree>
    <p:extLst>
      <p:ext uri="{BB962C8B-B14F-4D97-AF65-F5344CB8AC3E}">
        <p14:creationId xmlns:p14="http://schemas.microsoft.com/office/powerpoint/2010/main" val="35531281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FC80C94-5DB2-4228-BDA0-5FE30DA0E4A3}" type="slidenum">
              <a:rPr lang="en-US" smtClean="0"/>
              <a:t>6</a:t>
            </a:fld>
            <a:endParaRPr lang="en-US"/>
          </a:p>
        </p:txBody>
      </p:sp>
    </p:spTree>
    <p:extLst>
      <p:ext uri="{BB962C8B-B14F-4D97-AF65-F5344CB8AC3E}">
        <p14:creationId xmlns:p14="http://schemas.microsoft.com/office/powerpoint/2010/main" val="35531281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FC80C94-5DB2-4228-BDA0-5FE30DA0E4A3}" type="slidenum">
              <a:rPr lang="en-US" smtClean="0"/>
              <a:t>7</a:t>
            </a:fld>
            <a:endParaRPr lang="en-US"/>
          </a:p>
        </p:txBody>
      </p:sp>
    </p:spTree>
    <p:extLst>
      <p:ext uri="{BB962C8B-B14F-4D97-AF65-F5344CB8AC3E}">
        <p14:creationId xmlns:p14="http://schemas.microsoft.com/office/powerpoint/2010/main" val="35531281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FC80C94-5DB2-4228-BDA0-5FE30DA0E4A3}" type="slidenum">
              <a:rPr lang="en-US" smtClean="0"/>
              <a:t>8</a:t>
            </a:fld>
            <a:endParaRPr lang="en-US"/>
          </a:p>
        </p:txBody>
      </p:sp>
    </p:spTree>
    <p:extLst>
      <p:ext uri="{BB962C8B-B14F-4D97-AF65-F5344CB8AC3E}">
        <p14:creationId xmlns:p14="http://schemas.microsoft.com/office/powerpoint/2010/main" val="35531281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FC80C94-5DB2-4228-BDA0-5FE30DA0E4A3}" type="slidenum">
              <a:rPr lang="en-US" smtClean="0"/>
              <a:t>9</a:t>
            </a:fld>
            <a:endParaRPr lang="en-US"/>
          </a:p>
        </p:txBody>
      </p:sp>
    </p:spTree>
    <p:extLst>
      <p:ext uri="{BB962C8B-B14F-4D97-AF65-F5344CB8AC3E}">
        <p14:creationId xmlns:p14="http://schemas.microsoft.com/office/powerpoint/2010/main" val="35531281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FC80C94-5DB2-4228-BDA0-5FE30DA0E4A3}" type="slidenum">
              <a:rPr lang="en-US" smtClean="0"/>
              <a:t>10</a:t>
            </a:fld>
            <a:endParaRPr lang="en-US"/>
          </a:p>
        </p:txBody>
      </p:sp>
    </p:spTree>
    <p:extLst>
      <p:ext uri="{BB962C8B-B14F-4D97-AF65-F5344CB8AC3E}">
        <p14:creationId xmlns:p14="http://schemas.microsoft.com/office/powerpoint/2010/main" val="35531281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FC80C94-5DB2-4228-BDA0-5FE30DA0E4A3}" type="slidenum">
              <a:rPr lang="en-US" smtClean="0"/>
              <a:t>11</a:t>
            </a:fld>
            <a:endParaRPr lang="en-US"/>
          </a:p>
        </p:txBody>
      </p:sp>
    </p:spTree>
    <p:extLst>
      <p:ext uri="{BB962C8B-B14F-4D97-AF65-F5344CB8AC3E}">
        <p14:creationId xmlns:p14="http://schemas.microsoft.com/office/powerpoint/2010/main" val="355312810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FC80C94-5DB2-4228-BDA0-5FE30DA0E4A3}" type="slidenum">
              <a:rPr lang="en-US" smtClean="0"/>
              <a:t>12</a:t>
            </a:fld>
            <a:endParaRPr lang="en-US"/>
          </a:p>
        </p:txBody>
      </p:sp>
    </p:spTree>
    <p:extLst>
      <p:ext uri="{BB962C8B-B14F-4D97-AF65-F5344CB8AC3E}">
        <p14:creationId xmlns:p14="http://schemas.microsoft.com/office/powerpoint/2010/main" val="355312810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FC80C94-5DB2-4228-BDA0-5FE30DA0E4A3}" type="slidenum">
              <a:rPr lang="en-US" smtClean="0"/>
              <a:t>13</a:t>
            </a:fld>
            <a:endParaRPr lang="en-US"/>
          </a:p>
        </p:txBody>
      </p:sp>
    </p:spTree>
    <p:extLst>
      <p:ext uri="{BB962C8B-B14F-4D97-AF65-F5344CB8AC3E}">
        <p14:creationId xmlns:p14="http://schemas.microsoft.com/office/powerpoint/2010/main" val="355312810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FC80C94-5DB2-4228-BDA0-5FE30DA0E4A3}" type="slidenum">
              <a:rPr lang="en-US" smtClean="0"/>
              <a:t>14</a:t>
            </a:fld>
            <a:endParaRPr lang="en-US"/>
          </a:p>
        </p:txBody>
      </p:sp>
    </p:spTree>
    <p:extLst>
      <p:ext uri="{BB962C8B-B14F-4D97-AF65-F5344CB8AC3E}">
        <p14:creationId xmlns:p14="http://schemas.microsoft.com/office/powerpoint/2010/main" val="185801362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FC80C94-5DB2-4228-BDA0-5FE30DA0E4A3}" type="slidenum">
              <a:rPr lang="en-US" smtClean="0"/>
              <a:t>15</a:t>
            </a:fld>
            <a:endParaRPr lang="en-US"/>
          </a:p>
        </p:txBody>
      </p:sp>
    </p:spTree>
    <p:extLst>
      <p:ext uri="{BB962C8B-B14F-4D97-AF65-F5344CB8AC3E}">
        <p14:creationId xmlns:p14="http://schemas.microsoft.com/office/powerpoint/2010/main" val="104986017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FC80C94-5DB2-4228-BDA0-5FE30DA0E4A3}" type="slidenum">
              <a:rPr lang="en-US" smtClean="0"/>
              <a:t>16</a:t>
            </a:fld>
            <a:endParaRPr lang="en-US"/>
          </a:p>
        </p:txBody>
      </p:sp>
    </p:spTree>
    <p:extLst>
      <p:ext uri="{BB962C8B-B14F-4D97-AF65-F5344CB8AC3E}">
        <p14:creationId xmlns:p14="http://schemas.microsoft.com/office/powerpoint/2010/main" val="328682107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FC80C94-5DB2-4228-BDA0-5FE30DA0E4A3}" type="slidenum">
              <a:rPr lang="en-US" smtClean="0"/>
              <a:t>17</a:t>
            </a:fld>
            <a:endParaRPr lang="en-US"/>
          </a:p>
        </p:txBody>
      </p:sp>
    </p:spTree>
    <p:extLst>
      <p:ext uri="{BB962C8B-B14F-4D97-AF65-F5344CB8AC3E}">
        <p14:creationId xmlns:p14="http://schemas.microsoft.com/office/powerpoint/2010/main" val="328682107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FC80C94-5DB2-4228-BDA0-5FE30DA0E4A3}" type="slidenum">
              <a:rPr lang="en-US" smtClean="0"/>
              <a:t>18</a:t>
            </a:fld>
            <a:endParaRPr lang="en-US"/>
          </a:p>
        </p:txBody>
      </p:sp>
    </p:spTree>
    <p:extLst>
      <p:ext uri="{BB962C8B-B14F-4D97-AF65-F5344CB8AC3E}">
        <p14:creationId xmlns:p14="http://schemas.microsoft.com/office/powerpoint/2010/main" val="328682107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FC80C94-5DB2-4228-BDA0-5FE30DA0E4A3}" type="slidenum">
              <a:rPr lang="en-US" smtClean="0"/>
              <a:t>19</a:t>
            </a:fld>
            <a:endParaRPr lang="en-US"/>
          </a:p>
        </p:txBody>
      </p:sp>
    </p:spTree>
    <p:extLst>
      <p:ext uri="{BB962C8B-B14F-4D97-AF65-F5344CB8AC3E}">
        <p14:creationId xmlns:p14="http://schemas.microsoft.com/office/powerpoint/2010/main" val="328682107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FC80C94-5DB2-4228-BDA0-5FE30DA0E4A3}" type="slidenum">
              <a:rPr lang="en-US" smtClean="0"/>
              <a:t>20</a:t>
            </a:fld>
            <a:endParaRPr lang="en-US"/>
          </a:p>
        </p:txBody>
      </p:sp>
    </p:spTree>
    <p:extLst>
      <p:ext uri="{BB962C8B-B14F-4D97-AF65-F5344CB8AC3E}">
        <p14:creationId xmlns:p14="http://schemas.microsoft.com/office/powerpoint/2010/main" val="328682107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FC80C94-5DB2-4228-BDA0-5FE30DA0E4A3}" type="slidenum">
              <a:rPr lang="en-US" smtClean="0"/>
              <a:t>21</a:t>
            </a:fld>
            <a:endParaRPr lang="en-US"/>
          </a:p>
        </p:txBody>
      </p:sp>
    </p:spTree>
    <p:extLst>
      <p:ext uri="{BB962C8B-B14F-4D97-AF65-F5344CB8AC3E}">
        <p14:creationId xmlns:p14="http://schemas.microsoft.com/office/powerpoint/2010/main" val="328682107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FC80C94-5DB2-4228-BDA0-5FE30DA0E4A3}" type="slidenum">
              <a:rPr lang="en-US" smtClean="0"/>
              <a:t>22</a:t>
            </a:fld>
            <a:endParaRPr lang="en-US"/>
          </a:p>
        </p:txBody>
      </p:sp>
    </p:spTree>
    <p:extLst>
      <p:ext uri="{BB962C8B-B14F-4D97-AF65-F5344CB8AC3E}">
        <p14:creationId xmlns:p14="http://schemas.microsoft.com/office/powerpoint/2010/main" val="328682107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FC80C94-5DB2-4228-BDA0-5FE30DA0E4A3}" type="slidenum">
              <a:rPr lang="en-US" smtClean="0"/>
              <a:t>23</a:t>
            </a:fld>
            <a:endParaRPr lang="en-US"/>
          </a:p>
        </p:txBody>
      </p:sp>
    </p:spTree>
    <p:extLst>
      <p:ext uri="{BB962C8B-B14F-4D97-AF65-F5344CB8AC3E}">
        <p14:creationId xmlns:p14="http://schemas.microsoft.com/office/powerpoint/2010/main" val="32868210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3681FE35-2E50-44E3-AF40-3D94760A6E6B}" type="slidenum">
              <a:rPr lang="en-US"/>
              <a:pPr/>
              <a:t>‹#›</a:t>
            </a:fld>
            <a:endParaRPr lang="en-US"/>
          </a:p>
        </p:txBody>
      </p:sp>
    </p:spTree>
    <p:extLst>
      <p:ext uri="{BB962C8B-B14F-4D97-AF65-F5344CB8AC3E}">
        <p14:creationId xmlns:p14="http://schemas.microsoft.com/office/powerpoint/2010/main" val="9537270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6922A277-F585-4717-B6ED-D60DD27E52F9}" type="slidenum">
              <a:rPr lang="en-US"/>
              <a:pPr/>
              <a:t>‹#›</a:t>
            </a:fld>
            <a:endParaRPr lang="en-US"/>
          </a:p>
        </p:txBody>
      </p:sp>
    </p:spTree>
    <p:extLst>
      <p:ext uri="{BB962C8B-B14F-4D97-AF65-F5344CB8AC3E}">
        <p14:creationId xmlns:p14="http://schemas.microsoft.com/office/powerpoint/2010/main" val="41045540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A2DE4E13-E9A7-4C89-B7A0-AF584CE9DA6F}" type="slidenum">
              <a:rPr lang="en-US"/>
              <a:pPr/>
              <a:t>‹#›</a:t>
            </a:fld>
            <a:endParaRPr lang="en-US"/>
          </a:p>
        </p:txBody>
      </p:sp>
    </p:spTree>
    <p:extLst>
      <p:ext uri="{BB962C8B-B14F-4D97-AF65-F5344CB8AC3E}">
        <p14:creationId xmlns:p14="http://schemas.microsoft.com/office/powerpoint/2010/main" val="16347512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E0DDD7F1-6097-41C2-AA1E-CC43C57EE6B4}" type="slidenum">
              <a:rPr lang="en-US"/>
              <a:pPr/>
              <a:t>‹#›</a:t>
            </a:fld>
            <a:endParaRPr lang="en-US"/>
          </a:p>
        </p:txBody>
      </p:sp>
    </p:spTree>
    <p:extLst>
      <p:ext uri="{BB962C8B-B14F-4D97-AF65-F5344CB8AC3E}">
        <p14:creationId xmlns:p14="http://schemas.microsoft.com/office/powerpoint/2010/main" val="670892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F1412690-E6DF-4DB3-B141-6A9409589892}" type="slidenum">
              <a:rPr lang="en-US"/>
              <a:pPr/>
              <a:t>‹#›</a:t>
            </a:fld>
            <a:endParaRPr lang="en-US"/>
          </a:p>
        </p:txBody>
      </p:sp>
    </p:spTree>
    <p:extLst>
      <p:ext uri="{BB962C8B-B14F-4D97-AF65-F5344CB8AC3E}">
        <p14:creationId xmlns:p14="http://schemas.microsoft.com/office/powerpoint/2010/main" val="1766202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4D076A08-C2BF-4848-8DAE-C699CAD94C40}" type="slidenum">
              <a:rPr lang="en-US"/>
              <a:pPr/>
              <a:t>‹#›</a:t>
            </a:fld>
            <a:endParaRPr lang="en-US"/>
          </a:p>
        </p:txBody>
      </p:sp>
    </p:spTree>
    <p:extLst>
      <p:ext uri="{BB962C8B-B14F-4D97-AF65-F5344CB8AC3E}">
        <p14:creationId xmlns:p14="http://schemas.microsoft.com/office/powerpoint/2010/main" val="22748328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A0DC496C-31D9-49E3-8CF2-D8F1848AAF9C}" type="slidenum">
              <a:rPr lang="en-US"/>
              <a:pPr/>
              <a:t>‹#›</a:t>
            </a:fld>
            <a:endParaRPr lang="en-US"/>
          </a:p>
        </p:txBody>
      </p:sp>
    </p:spTree>
    <p:extLst>
      <p:ext uri="{BB962C8B-B14F-4D97-AF65-F5344CB8AC3E}">
        <p14:creationId xmlns:p14="http://schemas.microsoft.com/office/powerpoint/2010/main" val="25993111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A49509EF-9535-486F-BBA9-07ED58AFBCD4}" type="slidenum">
              <a:rPr lang="en-US"/>
              <a:pPr/>
              <a:t>‹#›</a:t>
            </a:fld>
            <a:endParaRPr lang="en-US"/>
          </a:p>
        </p:txBody>
      </p:sp>
    </p:spTree>
    <p:extLst>
      <p:ext uri="{BB962C8B-B14F-4D97-AF65-F5344CB8AC3E}">
        <p14:creationId xmlns:p14="http://schemas.microsoft.com/office/powerpoint/2010/main" val="12545684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6F2E70F7-82BC-4005-B117-03D4F91E3CC7}" type="slidenum">
              <a:rPr lang="en-US"/>
              <a:pPr/>
              <a:t>‹#›</a:t>
            </a:fld>
            <a:endParaRPr lang="en-US"/>
          </a:p>
        </p:txBody>
      </p:sp>
    </p:spTree>
    <p:extLst>
      <p:ext uri="{BB962C8B-B14F-4D97-AF65-F5344CB8AC3E}">
        <p14:creationId xmlns:p14="http://schemas.microsoft.com/office/powerpoint/2010/main" val="21951118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9ED9F86F-0283-452A-8B29-D5BE1BB15F05}" type="slidenum">
              <a:rPr lang="en-US"/>
              <a:pPr/>
              <a:t>‹#›</a:t>
            </a:fld>
            <a:endParaRPr lang="en-US"/>
          </a:p>
        </p:txBody>
      </p:sp>
    </p:spTree>
    <p:extLst>
      <p:ext uri="{BB962C8B-B14F-4D97-AF65-F5344CB8AC3E}">
        <p14:creationId xmlns:p14="http://schemas.microsoft.com/office/powerpoint/2010/main" val="2482527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2350B755-15D4-4A93-97C7-92E448771368}" type="slidenum">
              <a:rPr lang="en-US"/>
              <a:pPr/>
              <a:t>‹#›</a:t>
            </a:fld>
            <a:endParaRPr lang="en-US"/>
          </a:p>
        </p:txBody>
      </p:sp>
    </p:spTree>
    <p:extLst>
      <p:ext uri="{BB962C8B-B14F-4D97-AF65-F5344CB8AC3E}">
        <p14:creationId xmlns:p14="http://schemas.microsoft.com/office/powerpoint/2010/main" val="41267432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15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Date Placeholder 2"/>
          <p:cNvSpPr>
            <a:spLocks noGrp="1"/>
          </p:cNvSpPr>
          <p:nvPr>
            <p:ph type="dt" sz="half" idx="10"/>
          </p:nvPr>
        </p:nvSpPr>
        <p:spPr>
          <a:xfrm>
            <a:off x="457200" y="6245225"/>
            <a:ext cx="2133600" cy="476250"/>
          </a:xfrm>
        </p:spPr>
        <p:txBody>
          <a:bodyPr/>
          <a:lstStyle>
            <a:lvl1pPr>
              <a:defRPr/>
            </a:lvl1pPr>
          </a:lstStyle>
          <a:p>
            <a:endParaRPr lang="en-US"/>
          </a:p>
        </p:txBody>
      </p:sp>
      <p:sp>
        <p:nvSpPr>
          <p:cNvPr id="4" name="Footer Placeholder 3"/>
          <p:cNvSpPr>
            <a:spLocks noGrp="1"/>
          </p:cNvSpPr>
          <p:nvPr>
            <p:ph type="ftr" sz="quarter" idx="11"/>
          </p:nvPr>
        </p:nvSpPr>
        <p:spPr>
          <a:xfrm>
            <a:off x="3124200" y="6245225"/>
            <a:ext cx="2895600" cy="476250"/>
          </a:xfrm>
        </p:spPr>
        <p:txBody>
          <a:bodyPr/>
          <a:lstStyle>
            <a:lvl1pPr>
              <a:defRPr/>
            </a:lvl1pPr>
          </a:lstStyle>
          <a:p>
            <a:endParaRPr lang="en-US"/>
          </a:p>
        </p:txBody>
      </p:sp>
      <p:sp>
        <p:nvSpPr>
          <p:cNvPr id="5" name="Slide Number Placeholder 4"/>
          <p:cNvSpPr>
            <a:spLocks noGrp="1"/>
          </p:cNvSpPr>
          <p:nvPr>
            <p:ph type="sldNum" sz="quarter" idx="12"/>
          </p:nvPr>
        </p:nvSpPr>
        <p:spPr>
          <a:xfrm>
            <a:off x="6553200" y="6245225"/>
            <a:ext cx="2133600" cy="476250"/>
          </a:xfrm>
        </p:spPr>
        <p:txBody>
          <a:bodyPr/>
          <a:lstStyle>
            <a:lvl1pPr>
              <a:defRPr/>
            </a:lvl1pPr>
          </a:lstStyle>
          <a:p>
            <a:fld id="{0B9CCAA4-972D-42A6-B238-E633EF9BD5AC}" type="slidenum">
              <a:rPr lang="en-US"/>
              <a:pPr/>
              <a:t>‹#›</a:t>
            </a:fld>
            <a:endParaRPr lang="en-US"/>
          </a:p>
        </p:txBody>
      </p:sp>
    </p:spTree>
    <p:extLst>
      <p:ext uri="{BB962C8B-B14F-4D97-AF65-F5344CB8AC3E}">
        <p14:creationId xmlns:p14="http://schemas.microsoft.com/office/powerpoint/2010/main" val="27486591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4691A973-DE8F-4191-BA4A-CFCC4B88C082}" type="slidenum">
              <a:rPr lang="en-US"/>
              <a:pPr/>
              <a:t>‹#›</a:t>
            </a:fld>
            <a:endParaRPr lang="en-US"/>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defRPr>
      </a:lvl2pPr>
      <a:lvl3pPr algn="ctr" rtl="0" fontAlgn="base">
        <a:spcBef>
          <a:spcPct val="0"/>
        </a:spcBef>
        <a:spcAft>
          <a:spcPct val="0"/>
        </a:spcAft>
        <a:defRPr sz="4400">
          <a:solidFill>
            <a:schemeClr val="tx2"/>
          </a:solidFill>
          <a:latin typeface="Arial" charset="0"/>
        </a:defRPr>
      </a:lvl3pPr>
      <a:lvl4pPr algn="ctr" rtl="0" fontAlgn="base">
        <a:spcBef>
          <a:spcPct val="0"/>
        </a:spcBef>
        <a:spcAft>
          <a:spcPct val="0"/>
        </a:spcAft>
        <a:defRPr sz="4400">
          <a:solidFill>
            <a:schemeClr val="tx2"/>
          </a:solidFill>
          <a:latin typeface="Arial" charset="0"/>
        </a:defRPr>
      </a:lvl4pPr>
      <a:lvl5pPr algn="ctr" rtl="0" fontAlgn="base">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solidFill>
                  <a:schemeClr val="tx1"/>
                </a:solidFill>
              </a:rPr>
              <a:t>The Seven Trumpets</a:t>
            </a:r>
            <a:endParaRPr lang="en-US" dirty="0">
              <a:solidFill>
                <a:schemeClr val="tx1"/>
              </a:solidFill>
            </a:endParaRPr>
          </a:p>
        </p:txBody>
      </p:sp>
      <p:sp>
        <p:nvSpPr>
          <p:cNvPr id="3" name="Subtitle 2"/>
          <p:cNvSpPr>
            <a:spLocks noGrp="1"/>
          </p:cNvSpPr>
          <p:nvPr>
            <p:ph type="subTitle" idx="1"/>
          </p:nvPr>
        </p:nvSpPr>
        <p:spPr/>
        <p:txBody>
          <a:bodyPr/>
          <a:lstStyle/>
          <a:p>
            <a:r>
              <a:rPr lang="en-US" dirty="0" smtClean="0">
                <a:solidFill>
                  <a:srgbClr val="FFFF00"/>
                </a:solidFill>
              </a:rPr>
              <a:t>Revelation 8 &amp; 9</a:t>
            </a:r>
            <a:endParaRPr lang="en-US" dirty="0">
              <a:solidFill>
                <a:srgbClr val="FFFF00"/>
              </a:solidFill>
            </a:endParaRPr>
          </a:p>
        </p:txBody>
      </p:sp>
    </p:spTree>
    <p:extLst>
      <p:ext uri="{BB962C8B-B14F-4D97-AF65-F5344CB8AC3E}">
        <p14:creationId xmlns:p14="http://schemas.microsoft.com/office/powerpoint/2010/main" val="90315014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tx1"/>
                </a:solidFill>
              </a:rPr>
              <a:t>Revelation 8 &amp; 9    </a:t>
            </a:r>
            <a:r>
              <a:rPr lang="en-US" dirty="0" smtClean="0">
                <a:solidFill>
                  <a:srgbClr val="00B0F0"/>
                </a:solidFill>
              </a:rPr>
              <a:t>Introduction</a:t>
            </a:r>
            <a:endParaRPr lang="en-US" dirty="0">
              <a:solidFill>
                <a:srgbClr val="00B0F0"/>
              </a:solidFill>
            </a:endParaRPr>
          </a:p>
        </p:txBody>
      </p:sp>
      <p:sp>
        <p:nvSpPr>
          <p:cNvPr id="3" name="Content Placeholder 2"/>
          <p:cNvSpPr>
            <a:spLocks noGrp="1"/>
          </p:cNvSpPr>
          <p:nvPr>
            <p:ph idx="1"/>
          </p:nvPr>
        </p:nvSpPr>
        <p:spPr/>
        <p:txBody>
          <a:bodyPr/>
          <a:lstStyle/>
          <a:p>
            <a:endParaRPr lang="en-US" dirty="0"/>
          </a:p>
        </p:txBody>
      </p:sp>
    </p:spTree>
    <p:extLst>
      <p:ext uri="{BB962C8B-B14F-4D97-AF65-F5344CB8AC3E}">
        <p14:creationId xmlns:p14="http://schemas.microsoft.com/office/powerpoint/2010/main" val="6478386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tx1"/>
                </a:solidFill>
              </a:rPr>
              <a:t>Revelation 8 &amp; 9    </a:t>
            </a:r>
            <a:r>
              <a:rPr lang="en-US" dirty="0" smtClean="0">
                <a:solidFill>
                  <a:srgbClr val="00B0F0"/>
                </a:solidFill>
              </a:rPr>
              <a:t>Introduction</a:t>
            </a:r>
            <a:endParaRPr lang="en-US" dirty="0">
              <a:solidFill>
                <a:srgbClr val="00B0F0"/>
              </a:solidFill>
            </a:endParaRPr>
          </a:p>
        </p:txBody>
      </p:sp>
      <p:sp>
        <p:nvSpPr>
          <p:cNvPr id="3" name="Content Placeholder 2"/>
          <p:cNvSpPr>
            <a:spLocks noGrp="1"/>
          </p:cNvSpPr>
          <p:nvPr>
            <p:ph idx="1"/>
          </p:nvPr>
        </p:nvSpPr>
        <p:spPr/>
        <p:txBody>
          <a:bodyPr/>
          <a:lstStyle/>
          <a:p>
            <a:r>
              <a:rPr lang="en-US" dirty="0" smtClean="0"/>
              <a:t>When Jesus came the first time, He was not the Messiah His nation and His followers expected.</a:t>
            </a:r>
          </a:p>
          <a:p>
            <a:r>
              <a:rPr lang="en-US" dirty="0" smtClean="0"/>
              <a:t>They were expecting a conquering king.</a:t>
            </a:r>
          </a:p>
          <a:p>
            <a:r>
              <a:rPr lang="en-US" dirty="0" smtClean="0"/>
              <a:t>They got a suffering servant.</a:t>
            </a:r>
          </a:p>
          <a:p>
            <a:r>
              <a:rPr lang="en-US" dirty="0" smtClean="0"/>
              <a:t>After His resurrection, Jesus ascended into heaven and promised that He would one day return.</a:t>
            </a:r>
            <a:endParaRPr lang="en-US" dirty="0"/>
          </a:p>
        </p:txBody>
      </p:sp>
    </p:spTree>
    <p:extLst>
      <p:ext uri="{BB962C8B-B14F-4D97-AF65-F5344CB8AC3E}">
        <p14:creationId xmlns:p14="http://schemas.microsoft.com/office/powerpoint/2010/main" val="25628484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tx1"/>
                </a:solidFill>
              </a:rPr>
              <a:t>Revelation 8 &amp; 9    </a:t>
            </a:r>
            <a:r>
              <a:rPr lang="en-US" dirty="0" smtClean="0">
                <a:solidFill>
                  <a:srgbClr val="00B0F0"/>
                </a:solidFill>
              </a:rPr>
              <a:t>Introduction</a:t>
            </a:r>
            <a:endParaRPr lang="en-US" dirty="0">
              <a:solidFill>
                <a:srgbClr val="00B0F0"/>
              </a:solidFill>
            </a:endParaRPr>
          </a:p>
        </p:txBody>
      </p:sp>
      <p:sp>
        <p:nvSpPr>
          <p:cNvPr id="3" name="Content Placeholder 2"/>
          <p:cNvSpPr>
            <a:spLocks noGrp="1"/>
          </p:cNvSpPr>
          <p:nvPr>
            <p:ph idx="1"/>
          </p:nvPr>
        </p:nvSpPr>
        <p:spPr/>
        <p:txBody>
          <a:bodyPr/>
          <a:lstStyle/>
          <a:p>
            <a:r>
              <a:rPr lang="en-US" dirty="0" smtClean="0"/>
              <a:t>The book of Revelation gives us much in the way of prophetic detail leading up to Christ’s Second Coming.</a:t>
            </a:r>
          </a:p>
          <a:p>
            <a:r>
              <a:rPr lang="en-US" dirty="0" smtClean="0"/>
              <a:t>At that time Jesus will return as the conquering King of Kings.</a:t>
            </a:r>
          </a:p>
          <a:p>
            <a:r>
              <a:rPr lang="en-US" dirty="0" smtClean="0"/>
              <a:t>This book was given to John the Apostle as a series of visions he received while imprisoned on the island of Patmos.</a:t>
            </a:r>
          </a:p>
          <a:p>
            <a:endParaRPr lang="en-US" dirty="0" smtClean="0"/>
          </a:p>
        </p:txBody>
      </p:sp>
    </p:spTree>
    <p:extLst>
      <p:ext uri="{BB962C8B-B14F-4D97-AF65-F5344CB8AC3E}">
        <p14:creationId xmlns:p14="http://schemas.microsoft.com/office/powerpoint/2010/main" val="30491256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tx1"/>
                </a:solidFill>
              </a:rPr>
              <a:t>Revelation 8 &amp; 9    </a:t>
            </a:r>
            <a:r>
              <a:rPr lang="en-US" dirty="0" smtClean="0">
                <a:solidFill>
                  <a:srgbClr val="00B0F0"/>
                </a:solidFill>
              </a:rPr>
              <a:t>Introduction</a:t>
            </a:r>
            <a:endParaRPr lang="en-US" dirty="0">
              <a:solidFill>
                <a:srgbClr val="00B0F0"/>
              </a:solidFill>
            </a:endParaRPr>
          </a:p>
        </p:txBody>
      </p:sp>
      <p:sp>
        <p:nvSpPr>
          <p:cNvPr id="3" name="Content Placeholder 2"/>
          <p:cNvSpPr>
            <a:spLocks noGrp="1"/>
          </p:cNvSpPr>
          <p:nvPr>
            <p:ph idx="1"/>
          </p:nvPr>
        </p:nvSpPr>
        <p:spPr/>
        <p:txBody>
          <a:bodyPr/>
          <a:lstStyle/>
          <a:p>
            <a:r>
              <a:rPr lang="en-US" dirty="0" smtClean="0"/>
              <a:t>In </a:t>
            </a:r>
            <a:r>
              <a:rPr lang="en-US" dirty="0" smtClean="0">
                <a:solidFill>
                  <a:srgbClr val="FFFF00"/>
                </a:solidFill>
              </a:rPr>
              <a:t>Chapter 1</a:t>
            </a:r>
            <a:r>
              <a:rPr lang="en-US" dirty="0" smtClean="0"/>
              <a:t>, the glorified Christ appears to His servant John.</a:t>
            </a:r>
          </a:p>
          <a:p>
            <a:r>
              <a:rPr lang="en-US" dirty="0" smtClean="0"/>
              <a:t>In </a:t>
            </a:r>
            <a:r>
              <a:rPr lang="en-US" dirty="0">
                <a:solidFill>
                  <a:srgbClr val="FFFF00"/>
                </a:solidFill>
              </a:rPr>
              <a:t>Chapters 2 &amp; 3</a:t>
            </a:r>
            <a:r>
              <a:rPr lang="en-US" dirty="0" smtClean="0"/>
              <a:t>, John recorded Jesus’s messages to seven different churches.</a:t>
            </a:r>
          </a:p>
          <a:p>
            <a:r>
              <a:rPr lang="en-US" dirty="0" smtClean="0"/>
              <a:t>In </a:t>
            </a:r>
            <a:r>
              <a:rPr lang="en-US" dirty="0">
                <a:solidFill>
                  <a:srgbClr val="FFFF00"/>
                </a:solidFill>
              </a:rPr>
              <a:t>Chapters 4 &amp; 5</a:t>
            </a:r>
            <a:r>
              <a:rPr lang="en-US" dirty="0" smtClean="0"/>
              <a:t>, John gets a glimpse of the throne room of heaven.</a:t>
            </a:r>
          </a:p>
          <a:p>
            <a:r>
              <a:rPr lang="en-US" dirty="0" smtClean="0"/>
              <a:t>In </a:t>
            </a:r>
            <a:r>
              <a:rPr lang="en-US" dirty="0">
                <a:solidFill>
                  <a:srgbClr val="FFFF00"/>
                </a:solidFill>
              </a:rPr>
              <a:t>Chapter 6</a:t>
            </a:r>
            <a:r>
              <a:rPr lang="en-US" dirty="0" smtClean="0"/>
              <a:t>, Jesus begins to open the scroll He received from God the Father.</a:t>
            </a:r>
          </a:p>
          <a:p>
            <a:endParaRPr lang="en-US" dirty="0" smtClean="0"/>
          </a:p>
        </p:txBody>
      </p:sp>
    </p:spTree>
    <p:extLst>
      <p:ext uri="{BB962C8B-B14F-4D97-AF65-F5344CB8AC3E}">
        <p14:creationId xmlns:p14="http://schemas.microsoft.com/office/powerpoint/2010/main" val="32862250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tx1"/>
                </a:solidFill>
              </a:rPr>
              <a:t>Revelation 8 &amp; 9    </a:t>
            </a:r>
            <a:r>
              <a:rPr lang="en-US" dirty="0" smtClean="0">
                <a:solidFill>
                  <a:srgbClr val="00B0F0"/>
                </a:solidFill>
              </a:rPr>
              <a:t>Introduction</a:t>
            </a:r>
            <a:endParaRPr lang="en-US" dirty="0">
              <a:solidFill>
                <a:srgbClr val="00B0F0"/>
              </a:solidFill>
            </a:endParaRPr>
          </a:p>
        </p:txBody>
      </p:sp>
      <p:sp>
        <p:nvSpPr>
          <p:cNvPr id="3" name="Content Placeholder 2"/>
          <p:cNvSpPr>
            <a:spLocks noGrp="1"/>
          </p:cNvSpPr>
          <p:nvPr>
            <p:ph idx="1"/>
          </p:nvPr>
        </p:nvSpPr>
        <p:spPr/>
        <p:txBody>
          <a:bodyPr/>
          <a:lstStyle/>
          <a:p>
            <a:r>
              <a:rPr lang="en-US" dirty="0" smtClean="0"/>
              <a:t>With the opening of each of seven seals on the scroll, various judgments are unleashed upon the earth.</a:t>
            </a:r>
          </a:p>
          <a:p>
            <a:r>
              <a:rPr lang="en-US" dirty="0" smtClean="0"/>
              <a:t>In </a:t>
            </a:r>
            <a:r>
              <a:rPr lang="en-US" dirty="0" smtClean="0">
                <a:solidFill>
                  <a:srgbClr val="FFFF00"/>
                </a:solidFill>
              </a:rPr>
              <a:t>Chapter 7</a:t>
            </a:r>
            <a:r>
              <a:rPr lang="en-US" dirty="0" smtClean="0"/>
              <a:t>, we see that despite the horrible judgments on a rebellious world, God has a people reserved for Himself.</a:t>
            </a:r>
          </a:p>
          <a:p>
            <a:r>
              <a:rPr lang="en-US" dirty="0" smtClean="0"/>
              <a:t>Here in </a:t>
            </a:r>
            <a:r>
              <a:rPr lang="en-US" dirty="0" smtClean="0">
                <a:solidFill>
                  <a:srgbClr val="FFFF00"/>
                </a:solidFill>
              </a:rPr>
              <a:t>Chapters 8 &amp; 9</a:t>
            </a:r>
            <a:r>
              <a:rPr lang="en-US" dirty="0" smtClean="0"/>
              <a:t>, further judgments will be released, more serious than those previously seen.  Judgment intensifies.</a:t>
            </a:r>
          </a:p>
          <a:p>
            <a:endParaRPr lang="en-US" dirty="0" smtClean="0"/>
          </a:p>
        </p:txBody>
      </p:sp>
    </p:spTree>
    <p:extLst>
      <p:ext uri="{BB962C8B-B14F-4D97-AF65-F5344CB8AC3E}">
        <p14:creationId xmlns:p14="http://schemas.microsoft.com/office/powerpoint/2010/main" val="3811334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tx1"/>
                </a:solidFill>
              </a:rPr>
              <a:t>Revelation 8 &amp; 9    </a:t>
            </a:r>
            <a:r>
              <a:rPr lang="en-US" dirty="0" smtClean="0">
                <a:solidFill>
                  <a:srgbClr val="00CC00"/>
                </a:solidFill>
              </a:rPr>
              <a:t>Outline</a:t>
            </a:r>
            <a:endParaRPr lang="en-US" dirty="0">
              <a:solidFill>
                <a:srgbClr val="00CC00"/>
              </a:solidFill>
            </a:endParaRPr>
          </a:p>
        </p:txBody>
      </p:sp>
      <p:sp>
        <p:nvSpPr>
          <p:cNvPr id="3" name="Content Placeholder 2"/>
          <p:cNvSpPr>
            <a:spLocks noGrp="1"/>
          </p:cNvSpPr>
          <p:nvPr>
            <p:ph idx="1"/>
          </p:nvPr>
        </p:nvSpPr>
        <p:spPr/>
        <p:txBody>
          <a:bodyPr/>
          <a:lstStyle/>
          <a:p>
            <a:pPr marL="571500" indent="-571500">
              <a:buClr>
                <a:srgbClr val="00CC00"/>
              </a:buClr>
              <a:buFont typeface="+mj-lt"/>
              <a:buAutoNum type="romanUcPeriod"/>
            </a:pPr>
            <a:r>
              <a:rPr lang="en-US" dirty="0" smtClean="0"/>
              <a:t>Prelude to the Seven Trumpets     </a:t>
            </a:r>
            <a:r>
              <a:rPr lang="en-US" dirty="0" smtClean="0">
                <a:solidFill>
                  <a:srgbClr val="FFFF00"/>
                </a:solidFill>
              </a:rPr>
              <a:t>8:1-6</a:t>
            </a:r>
          </a:p>
          <a:p>
            <a:pPr marL="571500" indent="-571500">
              <a:buClr>
                <a:srgbClr val="00CC00"/>
              </a:buClr>
              <a:buFont typeface="+mj-lt"/>
              <a:buAutoNum type="romanUcPeriod"/>
            </a:pPr>
            <a:r>
              <a:rPr lang="en-US" dirty="0" smtClean="0"/>
              <a:t>The Trumpets Begin to Sound  </a:t>
            </a:r>
            <a:r>
              <a:rPr lang="en-US" dirty="0" smtClean="0">
                <a:solidFill>
                  <a:srgbClr val="FFFF00"/>
                </a:solidFill>
              </a:rPr>
              <a:t>8:7 – 9:19</a:t>
            </a:r>
          </a:p>
          <a:p>
            <a:pPr marL="571500" indent="-571500">
              <a:buClr>
                <a:srgbClr val="00CC00"/>
              </a:buClr>
              <a:buFont typeface="+mj-lt"/>
              <a:buAutoNum type="romanUcPeriod"/>
            </a:pPr>
            <a:r>
              <a:rPr lang="en-US" dirty="0" smtClean="0"/>
              <a:t>The Response to the Trumpets    </a:t>
            </a:r>
            <a:r>
              <a:rPr lang="en-US" dirty="0" smtClean="0">
                <a:solidFill>
                  <a:srgbClr val="FFFF00"/>
                </a:solidFill>
              </a:rPr>
              <a:t>9:20-21</a:t>
            </a:r>
          </a:p>
        </p:txBody>
      </p:sp>
    </p:spTree>
    <p:extLst>
      <p:ext uri="{BB962C8B-B14F-4D97-AF65-F5344CB8AC3E}">
        <p14:creationId xmlns:p14="http://schemas.microsoft.com/office/powerpoint/2010/main" val="12488609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childTnLst>
                                </p:cTn>
                              </p:par>
                            </p:childTnLst>
                          </p:cTn>
                        </p:par>
                        <p:par>
                          <p:cTn id="10" fill="hold">
                            <p:stCondLst>
                              <p:cond delay="0"/>
                            </p:stCondLst>
                            <p:childTnLst>
                              <p:par>
                                <p:cTn id="11" presetID="1" presetClass="entr" presetSubtype="0" fill="hold" nodeType="after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solidFill>
                  <a:schemeClr val="tx1"/>
                </a:solidFill>
              </a:rPr>
              <a:t>Prelude to the Trumpets     </a:t>
            </a:r>
            <a:r>
              <a:rPr lang="en-US" sz="4000" dirty="0" smtClean="0">
                <a:solidFill>
                  <a:srgbClr val="FFFF00"/>
                </a:solidFill>
              </a:rPr>
              <a:t>8:1-6</a:t>
            </a:r>
            <a:endParaRPr lang="en-US" sz="4000" dirty="0">
              <a:solidFill>
                <a:srgbClr val="FFFF00"/>
              </a:solidFill>
            </a:endParaRPr>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199387268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solidFill>
                  <a:schemeClr val="tx1"/>
                </a:solidFill>
              </a:rPr>
              <a:t>Prelude to the Trumpets     </a:t>
            </a:r>
            <a:r>
              <a:rPr lang="en-US" sz="4000" dirty="0" smtClean="0">
                <a:solidFill>
                  <a:srgbClr val="FFFF00"/>
                </a:solidFill>
              </a:rPr>
              <a:t>8:1-6</a:t>
            </a:r>
            <a:endParaRPr lang="en-US" sz="4000" dirty="0">
              <a:solidFill>
                <a:srgbClr val="FFFF00"/>
              </a:solidFill>
            </a:endParaRPr>
          </a:p>
        </p:txBody>
      </p:sp>
      <p:sp>
        <p:nvSpPr>
          <p:cNvPr id="3" name="Content Placeholder 2"/>
          <p:cNvSpPr>
            <a:spLocks noGrp="1"/>
          </p:cNvSpPr>
          <p:nvPr>
            <p:ph idx="1"/>
          </p:nvPr>
        </p:nvSpPr>
        <p:spPr/>
        <p:txBody>
          <a:bodyPr/>
          <a:lstStyle/>
          <a:p>
            <a:r>
              <a:rPr lang="en-US" dirty="0" smtClean="0">
                <a:solidFill>
                  <a:srgbClr val="FFFF00"/>
                </a:solidFill>
              </a:rPr>
              <a:t>8:1</a:t>
            </a:r>
            <a:r>
              <a:rPr lang="en-US" dirty="0" smtClean="0"/>
              <a:t>     The seventh seal was not opened directly after the first six.  It is opened now.</a:t>
            </a:r>
          </a:p>
        </p:txBody>
      </p:sp>
    </p:spTree>
    <p:extLst>
      <p:ext uri="{BB962C8B-B14F-4D97-AF65-F5344CB8AC3E}">
        <p14:creationId xmlns:p14="http://schemas.microsoft.com/office/powerpoint/2010/main" val="421957730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solidFill>
                  <a:schemeClr val="tx1"/>
                </a:solidFill>
              </a:rPr>
              <a:t>Prelude to the Trumpets     </a:t>
            </a:r>
            <a:r>
              <a:rPr lang="en-US" sz="4000" dirty="0" smtClean="0">
                <a:solidFill>
                  <a:srgbClr val="FFFF00"/>
                </a:solidFill>
              </a:rPr>
              <a:t>8:1-6</a:t>
            </a:r>
            <a:endParaRPr lang="en-US" sz="4000" dirty="0">
              <a:solidFill>
                <a:srgbClr val="FFFF00"/>
              </a:solidFill>
            </a:endParaRPr>
          </a:p>
        </p:txBody>
      </p:sp>
      <p:sp>
        <p:nvSpPr>
          <p:cNvPr id="3" name="Content Placeholder 2"/>
          <p:cNvSpPr>
            <a:spLocks noGrp="1"/>
          </p:cNvSpPr>
          <p:nvPr>
            <p:ph idx="1"/>
          </p:nvPr>
        </p:nvSpPr>
        <p:spPr/>
        <p:txBody>
          <a:bodyPr/>
          <a:lstStyle/>
          <a:p>
            <a:r>
              <a:rPr lang="en-US" dirty="0" smtClean="0">
                <a:solidFill>
                  <a:srgbClr val="FFFF00"/>
                </a:solidFill>
              </a:rPr>
              <a:t>8:1</a:t>
            </a:r>
            <a:r>
              <a:rPr lang="en-US" dirty="0" smtClean="0"/>
              <a:t>     The seventh seal was not opened directly after the first six.  It is opened now.</a:t>
            </a:r>
          </a:p>
          <a:p>
            <a:r>
              <a:rPr lang="en-US" dirty="0" smtClean="0"/>
              <a:t>This silence can be viewed as the “calm before the storm.”  The judgments upon the earth are about to intensify.  See also:</a:t>
            </a:r>
          </a:p>
          <a:p>
            <a:pPr lvl="1"/>
            <a:r>
              <a:rPr lang="en-US" dirty="0" smtClean="0">
                <a:solidFill>
                  <a:srgbClr val="FFFF00"/>
                </a:solidFill>
              </a:rPr>
              <a:t>Habakkuk 2:20</a:t>
            </a:r>
          </a:p>
          <a:p>
            <a:pPr lvl="1"/>
            <a:r>
              <a:rPr lang="en-US" dirty="0" smtClean="0">
                <a:solidFill>
                  <a:srgbClr val="FFFF00"/>
                </a:solidFill>
              </a:rPr>
              <a:t>Zechariah 2:13</a:t>
            </a:r>
          </a:p>
          <a:p>
            <a:pPr lvl="1"/>
            <a:r>
              <a:rPr lang="en-US" dirty="0" smtClean="0">
                <a:solidFill>
                  <a:srgbClr val="FFFF00"/>
                </a:solidFill>
              </a:rPr>
              <a:t>Zephaniah 1:7</a:t>
            </a:r>
            <a:endParaRPr lang="en-US" dirty="0">
              <a:solidFill>
                <a:srgbClr val="FFFF00"/>
              </a:solidFill>
            </a:endParaRPr>
          </a:p>
        </p:txBody>
      </p:sp>
    </p:spTree>
    <p:extLst>
      <p:ext uri="{BB962C8B-B14F-4D97-AF65-F5344CB8AC3E}">
        <p14:creationId xmlns:p14="http://schemas.microsoft.com/office/powerpoint/2010/main" val="426480211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solidFill>
                  <a:schemeClr val="tx1"/>
                </a:solidFill>
              </a:rPr>
              <a:t>Prelude to the Trumpets     </a:t>
            </a:r>
            <a:r>
              <a:rPr lang="en-US" sz="4000" dirty="0" smtClean="0">
                <a:solidFill>
                  <a:srgbClr val="FFFF00"/>
                </a:solidFill>
              </a:rPr>
              <a:t>8:1-6</a:t>
            </a:r>
            <a:endParaRPr lang="en-US" sz="4000" dirty="0">
              <a:solidFill>
                <a:srgbClr val="FFFF00"/>
              </a:solidFill>
            </a:endParaRPr>
          </a:p>
        </p:txBody>
      </p:sp>
      <p:sp>
        <p:nvSpPr>
          <p:cNvPr id="3" name="Content Placeholder 2"/>
          <p:cNvSpPr>
            <a:spLocks noGrp="1"/>
          </p:cNvSpPr>
          <p:nvPr>
            <p:ph idx="1"/>
          </p:nvPr>
        </p:nvSpPr>
        <p:spPr/>
        <p:txBody>
          <a:bodyPr/>
          <a:lstStyle/>
          <a:p>
            <a:r>
              <a:rPr lang="en-US" dirty="0" smtClean="0">
                <a:solidFill>
                  <a:srgbClr val="FFFF00"/>
                </a:solidFill>
              </a:rPr>
              <a:t>8:2-6</a:t>
            </a:r>
            <a:r>
              <a:rPr lang="en-US" dirty="0" smtClean="0"/>
              <a:t>     To help us understand the context of the incense, we can look back at:</a:t>
            </a:r>
          </a:p>
          <a:p>
            <a:pPr lvl="1"/>
            <a:r>
              <a:rPr lang="en-US" dirty="0" smtClean="0">
                <a:solidFill>
                  <a:srgbClr val="FFFF00"/>
                </a:solidFill>
              </a:rPr>
              <a:t>Revelation 5:8</a:t>
            </a:r>
          </a:p>
          <a:p>
            <a:pPr lvl="1"/>
            <a:r>
              <a:rPr lang="en-US" dirty="0" smtClean="0">
                <a:solidFill>
                  <a:srgbClr val="FFFF00"/>
                </a:solidFill>
              </a:rPr>
              <a:t>Revelation 6:9-11</a:t>
            </a:r>
          </a:p>
          <a:p>
            <a:pPr lvl="1"/>
            <a:endParaRPr lang="en-US" dirty="0" smtClean="0"/>
          </a:p>
        </p:txBody>
      </p:sp>
    </p:spTree>
    <p:extLst>
      <p:ext uri="{BB962C8B-B14F-4D97-AF65-F5344CB8AC3E}">
        <p14:creationId xmlns:p14="http://schemas.microsoft.com/office/powerpoint/2010/main" val="106634873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solidFill>
                  <a:schemeClr val="tx1"/>
                </a:solidFill>
              </a:rPr>
              <a:t>Prelude to the Trumpets     </a:t>
            </a:r>
            <a:r>
              <a:rPr lang="en-US" sz="4000" dirty="0" smtClean="0">
                <a:solidFill>
                  <a:srgbClr val="FFFF00"/>
                </a:solidFill>
              </a:rPr>
              <a:t>8:1-6</a:t>
            </a:r>
            <a:endParaRPr lang="en-US" sz="4000" dirty="0">
              <a:solidFill>
                <a:srgbClr val="FFFF00"/>
              </a:solidFill>
            </a:endParaRPr>
          </a:p>
        </p:txBody>
      </p:sp>
      <p:sp>
        <p:nvSpPr>
          <p:cNvPr id="3" name="Content Placeholder 2"/>
          <p:cNvSpPr>
            <a:spLocks noGrp="1"/>
          </p:cNvSpPr>
          <p:nvPr>
            <p:ph idx="1"/>
          </p:nvPr>
        </p:nvSpPr>
        <p:spPr/>
        <p:txBody>
          <a:bodyPr/>
          <a:lstStyle/>
          <a:p>
            <a:r>
              <a:rPr lang="en-US" dirty="0" smtClean="0">
                <a:solidFill>
                  <a:srgbClr val="FFFF00"/>
                </a:solidFill>
              </a:rPr>
              <a:t>8:2-6</a:t>
            </a:r>
            <a:r>
              <a:rPr lang="en-US" dirty="0" smtClean="0"/>
              <a:t>     To help us understand the context of the incense, we can look back at:</a:t>
            </a:r>
          </a:p>
          <a:p>
            <a:pPr lvl="1"/>
            <a:r>
              <a:rPr lang="en-US" dirty="0" smtClean="0">
                <a:solidFill>
                  <a:srgbClr val="FFFF00"/>
                </a:solidFill>
              </a:rPr>
              <a:t>Revelation 5:8</a:t>
            </a:r>
          </a:p>
          <a:p>
            <a:pPr lvl="1"/>
            <a:r>
              <a:rPr lang="en-US" dirty="0" smtClean="0">
                <a:solidFill>
                  <a:srgbClr val="FFFF00"/>
                </a:solidFill>
              </a:rPr>
              <a:t>Revelation 6:9-11</a:t>
            </a:r>
          </a:p>
          <a:p>
            <a:r>
              <a:rPr lang="en-US" dirty="0" smtClean="0">
                <a:solidFill>
                  <a:srgbClr val="FFFF00"/>
                </a:solidFill>
              </a:rPr>
              <a:t>8:4</a:t>
            </a:r>
            <a:r>
              <a:rPr lang="en-US" dirty="0" smtClean="0"/>
              <a:t>     The smoke of the incense rises before God as sweet-smelling prayer.</a:t>
            </a:r>
          </a:p>
          <a:p>
            <a:r>
              <a:rPr lang="en-US" dirty="0" smtClean="0">
                <a:solidFill>
                  <a:srgbClr val="FFFF00"/>
                </a:solidFill>
              </a:rPr>
              <a:t>8:5</a:t>
            </a:r>
            <a:r>
              <a:rPr lang="en-US" dirty="0" smtClean="0"/>
              <a:t>     The angel throws fire to the earth, which immediately feels the effects.</a:t>
            </a:r>
          </a:p>
          <a:p>
            <a:pPr lvl="1"/>
            <a:endParaRPr lang="en-US" dirty="0" smtClean="0"/>
          </a:p>
        </p:txBody>
      </p:sp>
    </p:spTree>
    <p:extLst>
      <p:ext uri="{BB962C8B-B14F-4D97-AF65-F5344CB8AC3E}">
        <p14:creationId xmlns:p14="http://schemas.microsoft.com/office/powerpoint/2010/main" val="189194519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solidFill>
                  <a:schemeClr val="tx1"/>
                </a:solidFill>
              </a:rPr>
              <a:t>Prelude to the Trumpets     </a:t>
            </a:r>
            <a:r>
              <a:rPr lang="en-US" sz="4000" dirty="0" smtClean="0">
                <a:solidFill>
                  <a:srgbClr val="FFFF00"/>
                </a:solidFill>
              </a:rPr>
              <a:t>8:1-6</a:t>
            </a:r>
            <a:endParaRPr lang="en-US" sz="4000" dirty="0">
              <a:solidFill>
                <a:srgbClr val="FFFF00"/>
              </a:solidFill>
            </a:endParaRPr>
          </a:p>
        </p:txBody>
      </p:sp>
      <p:sp>
        <p:nvSpPr>
          <p:cNvPr id="3" name="Content Placeholder 2"/>
          <p:cNvSpPr>
            <a:spLocks noGrp="1"/>
          </p:cNvSpPr>
          <p:nvPr>
            <p:ph idx="1"/>
          </p:nvPr>
        </p:nvSpPr>
        <p:spPr/>
        <p:txBody>
          <a:bodyPr/>
          <a:lstStyle/>
          <a:p>
            <a:r>
              <a:rPr lang="en-US" dirty="0" smtClean="0">
                <a:solidFill>
                  <a:srgbClr val="FFFF00"/>
                </a:solidFill>
              </a:rPr>
              <a:t>8:2-6</a:t>
            </a:r>
            <a:r>
              <a:rPr lang="en-US" dirty="0" smtClean="0"/>
              <a:t>     Warren </a:t>
            </a:r>
            <a:r>
              <a:rPr lang="en-US" dirty="0" err="1" smtClean="0"/>
              <a:t>Wiersbe</a:t>
            </a:r>
            <a:r>
              <a:rPr lang="en-US" dirty="0" smtClean="0"/>
              <a:t> points out,</a:t>
            </a:r>
          </a:p>
          <a:p>
            <a:r>
              <a:rPr lang="en-US" i="1" dirty="0" smtClean="0">
                <a:solidFill>
                  <a:srgbClr val="00CC00"/>
                </a:solidFill>
              </a:rPr>
              <a:t>“Like </a:t>
            </a:r>
            <a:r>
              <a:rPr lang="en-US" i="1" dirty="0">
                <a:solidFill>
                  <a:srgbClr val="00CC00"/>
                </a:solidFill>
              </a:rPr>
              <a:t>it or not, the prayers of God’s people are involved in the judgments that He sends. The throne and the altar are related. The purpose of prayer, it has often been said, is not to get man’s will done in heaven, but to get God’s will done on earth—even if that will involves judgment</a:t>
            </a:r>
            <a:r>
              <a:rPr lang="en-US" i="1" dirty="0" smtClean="0">
                <a:solidFill>
                  <a:srgbClr val="00CC00"/>
                </a:solidFill>
              </a:rPr>
              <a:t>.”</a:t>
            </a:r>
            <a:endParaRPr lang="en-US" i="1" dirty="0">
              <a:solidFill>
                <a:srgbClr val="00CC00"/>
              </a:solidFill>
            </a:endParaRPr>
          </a:p>
        </p:txBody>
      </p:sp>
    </p:spTree>
    <p:extLst>
      <p:ext uri="{BB962C8B-B14F-4D97-AF65-F5344CB8AC3E}">
        <p14:creationId xmlns:p14="http://schemas.microsoft.com/office/powerpoint/2010/main" val="101377166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4"/>
          <p:cNvSpPr>
            <a:spLocks noChangeArrowheads="1"/>
          </p:cNvSpPr>
          <p:nvPr/>
        </p:nvSpPr>
        <p:spPr bwMode="auto">
          <a:xfrm>
            <a:off x="-674688" y="2178050"/>
            <a:ext cx="9144001"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sz="1800"/>
          </a:p>
        </p:txBody>
      </p:sp>
      <p:sp>
        <p:nvSpPr>
          <p:cNvPr id="2081" name="Rectangle 33"/>
          <p:cNvSpPr>
            <a:spLocks noChangeArrowheads="1"/>
          </p:cNvSpPr>
          <p:nvPr/>
        </p:nvSpPr>
        <p:spPr bwMode="auto">
          <a:xfrm>
            <a:off x="2667000" y="5183188"/>
            <a:ext cx="5562600" cy="1204912"/>
          </a:xfrm>
          <a:prstGeom prst="rect">
            <a:avLst/>
          </a:prstGeom>
          <a:solidFill>
            <a:schemeClr val="accent1">
              <a:lumMod val="25000"/>
            </a:schemeClr>
          </a:solidFill>
          <a:ln>
            <a:noFill/>
          </a:ln>
          <a:effectLst/>
        </p:spPr>
        <p:txBody>
          <a:bodyPr anchor="ctr"/>
          <a:lstStyle/>
          <a:p>
            <a:r>
              <a:rPr lang="en-US" sz="1600" b="1" dirty="0">
                <a:latin typeface="Tahoma" pitchFamily="34" charset="0"/>
              </a:rPr>
              <a:t>The Sun Moon and Stars Are Struck</a:t>
            </a:r>
          </a:p>
          <a:p>
            <a:pPr eaLnBrk="0" hangingPunct="0"/>
            <a:r>
              <a:rPr lang="en-US" sz="1600" dirty="0">
                <a:latin typeface="Tahoma" pitchFamily="34" charset="0"/>
                <a:ea typeface="Times New Roman" pitchFamily="18" charset="0"/>
                <a:cs typeface="Tahoma" pitchFamily="34" charset="0"/>
              </a:rPr>
              <a:t>One third of the natural light in both the day and the night will be darkened by this plague.</a:t>
            </a:r>
            <a:endParaRPr lang="en-US" sz="1600" dirty="0">
              <a:latin typeface="Times New Roman" pitchFamily="18" charset="0"/>
              <a:cs typeface="Times New Roman" pitchFamily="18" charset="0"/>
            </a:endParaRPr>
          </a:p>
        </p:txBody>
      </p:sp>
      <p:sp>
        <p:nvSpPr>
          <p:cNvPr id="2080" name="Rectangle 32"/>
          <p:cNvSpPr>
            <a:spLocks noChangeArrowheads="1"/>
          </p:cNvSpPr>
          <p:nvPr/>
        </p:nvSpPr>
        <p:spPr bwMode="auto">
          <a:xfrm>
            <a:off x="1905000" y="5183188"/>
            <a:ext cx="762000" cy="1204912"/>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r>
              <a:rPr lang="en-US" sz="1600">
                <a:latin typeface="Tahoma" pitchFamily="34" charset="0"/>
                <a:ea typeface="Times New Roman" pitchFamily="18" charset="0"/>
                <a:cs typeface="Tahoma" pitchFamily="34" charset="0"/>
              </a:rPr>
              <a:t>Rev</a:t>
            </a:r>
            <a:endParaRPr lang="en-US" sz="1600">
              <a:latin typeface="Times New Roman" pitchFamily="18" charset="0"/>
              <a:ea typeface="Times New Roman" pitchFamily="18" charset="0"/>
              <a:cs typeface="Tahoma" pitchFamily="34" charset="0"/>
            </a:endParaRPr>
          </a:p>
          <a:p>
            <a:pPr algn="ctr" eaLnBrk="0" hangingPunct="0"/>
            <a:r>
              <a:rPr lang="en-US" sz="1600">
                <a:latin typeface="Tahoma" pitchFamily="34" charset="0"/>
                <a:ea typeface="Times New Roman" pitchFamily="18" charset="0"/>
                <a:cs typeface="Tahoma" pitchFamily="34" charset="0"/>
              </a:rPr>
              <a:t>8:12</a:t>
            </a:r>
            <a:endParaRPr lang="en-US" sz="1600">
              <a:ea typeface="Times New Roman" pitchFamily="18" charset="0"/>
              <a:cs typeface="Tahoma" pitchFamily="34" charset="0"/>
            </a:endParaRPr>
          </a:p>
        </p:txBody>
      </p:sp>
      <p:sp>
        <p:nvSpPr>
          <p:cNvPr id="2079" name="Rectangle 31"/>
          <p:cNvSpPr>
            <a:spLocks noChangeArrowheads="1"/>
          </p:cNvSpPr>
          <p:nvPr/>
        </p:nvSpPr>
        <p:spPr bwMode="auto">
          <a:xfrm>
            <a:off x="838200" y="5183188"/>
            <a:ext cx="1066800" cy="1204912"/>
          </a:xfrm>
          <a:prstGeom prst="rect">
            <a:avLst/>
          </a:prstGeom>
          <a:solidFill>
            <a:schemeClr val="tx2">
              <a:lumMod val="50000"/>
            </a:schemeClr>
          </a:solidFill>
          <a:ln>
            <a:noFill/>
          </a:ln>
          <a:effectLst/>
        </p:spPr>
        <p:txBody>
          <a:bodyPr anchor="ctr"/>
          <a:lstStyle/>
          <a:p>
            <a:pPr algn="ctr"/>
            <a:r>
              <a:rPr lang="en-US" sz="1600" b="1" dirty="0">
                <a:solidFill>
                  <a:schemeClr val="accent1"/>
                </a:solidFill>
                <a:latin typeface="Tahoma" pitchFamily="34" charset="0"/>
                <a:ea typeface="Times New Roman" pitchFamily="18" charset="0"/>
                <a:cs typeface="Tahoma" pitchFamily="34" charset="0"/>
              </a:rPr>
              <a:t>The</a:t>
            </a:r>
            <a:endParaRPr lang="en-US" sz="1600" dirty="0">
              <a:solidFill>
                <a:schemeClr val="accent1"/>
              </a:solidFill>
              <a:latin typeface="Times New Roman" pitchFamily="18" charset="0"/>
              <a:ea typeface="Times New Roman" pitchFamily="18" charset="0"/>
              <a:cs typeface="Tahoma" pitchFamily="34" charset="0"/>
            </a:endParaRPr>
          </a:p>
          <a:p>
            <a:pPr algn="ctr" eaLnBrk="0" hangingPunct="0"/>
            <a:r>
              <a:rPr lang="en-US" sz="1600" b="1" dirty="0">
                <a:solidFill>
                  <a:schemeClr val="accent1"/>
                </a:solidFill>
                <a:latin typeface="Tahoma" pitchFamily="34" charset="0"/>
                <a:ea typeface="Times New Roman" pitchFamily="18" charset="0"/>
                <a:cs typeface="Tahoma" pitchFamily="34" charset="0"/>
              </a:rPr>
              <a:t>4th</a:t>
            </a:r>
            <a:endParaRPr lang="en-US" sz="1600" dirty="0">
              <a:solidFill>
                <a:schemeClr val="accent1"/>
              </a:solidFill>
              <a:latin typeface="Times New Roman" pitchFamily="18" charset="0"/>
              <a:ea typeface="Times New Roman" pitchFamily="18" charset="0"/>
              <a:cs typeface="Tahoma" pitchFamily="34" charset="0"/>
            </a:endParaRPr>
          </a:p>
          <a:p>
            <a:pPr algn="ctr" eaLnBrk="0" hangingPunct="0"/>
            <a:r>
              <a:rPr lang="en-US" sz="1600" b="1" dirty="0">
                <a:solidFill>
                  <a:schemeClr val="accent1"/>
                </a:solidFill>
                <a:latin typeface="Tahoma" pitchFamily="34" charset="0"/>
                <a:ea typeface="Times New Roman" pitchFamily="18" charset="0"/>
                <a:cs typeface="Tahoma" pitchFamily="34" charset="0"/>
              </a:rPr>
              <a:t>Trumpet</a:t>
            </a:r>
            <a:endParaRPr lang="en-US" sz="1600" dirty="0">
              <a:solidFill>
                <a:schemeClr val="accent1"/>
              </a:solidFill>
              <a:ea typeface="Times New Roman" pitchFamily="18" charset="0"/>
              <a:cs typeface="Tahoma" pitchFamily="34" charset="0"/>
            </a:endParaRPr>
          </a:p>
        </p:txBody>
      </p:sp>
      <p:sp>
        <p:nvSpPr>
          <p:cNvPr id="2078" name="Rectangle 30"/>
          <p:cNvSpPr>
            <a:spLocks noChangeArrowheads="1"/>
          </p:cNvSpPr>
          <p:nvPr/>
        </p:nvSpPr>
        <p:spPr bwMode="auto">
          <a:xfrm>
            <a:off x="2667000" y="3870325"/>
            <a:ext cx="5562600" cy="1312863"/>
          </a:xfrm>
          <a:prstGeom prst="rect">
            <a:avLst/>
          </a:prstGeom>
          <a:solidFill>
            <a:schemeClr val="accent1">
              <a:lumMod val="25000"/>
            </a:schemeClr>
          </a:solidFill>
          <a:ln>
            <a:noFill/>
          </a:ln>
          <a:effectLst/>
        </p:spPr>
        <p:txBody>
          <a:bodyPr anchor="ctr"/>
          <a:lstStyle/>
          <a:p>
            <a:r>
              <a:rPr lang="en-US" sz="1600" b="1" dirty="0">
                <a:latin typeface="Tahoma" pitchFamily="34" charset="0"/>
              </a:rPr>
              <a:t>The Rivers and Springs of Water Are Struck</a:t>
            </a:r>
          </a:p>
          <a:p>
            <a:pPr eaLnBrk="0" hangingPunct="0"/>
            <a:r>
              <a:rPr lang="en-US" sz="1600" dirty="0">
                <a:latin typeface="Tahoma" pitchFamily="34" charset="0"/>
                <a:ea typeface="Times New Roman" pitchFamily="18" charset="0"/>
                <a:cs typeface="Tahoma" pitchFamily="34" charset="0"/>
              </a:rPr>
              <a:t>A star named Wormwood falls to the earth and turns one third of the rivers and springs of water to blood.  While the Second Trumpet struck the salt water, this one strikes the fresh.</a:t>
            </a:r>
            <a:endParaRPr lang="en-US" sz="1600" dirty="0">
              <a:latin typeface="Times New Roman" pitchFamily="18" charset="0"/>
              <a:cs typeface="Times New Roman" pitchFamily="18" charset="0"/>
            </a:endParaRPr>
          </a:p>
        </p:txBody>
      </p:sp>
      <p:sp>
        <p:nvSpPr>
          <p:cNvPr id="2077" name="Rectangle 29"/>
          <p:cNvSpPr>
            <a:spLocks noChangeArrowheads="1"/>
          </p:cNvSpPr>
          <p:nvPr/>
        </p:nvSpPr>
        <p:spPr bwMode="auto">
          <a:xfrm>
            <a:off x="1905000" y="3870325"/>
            <a:ext cx="762000" cy="1312863"/>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r>
              <a:rPr lang="en-US" sz="1600">
                <a:latin typeface="Tahoma" pitchFamily="34" charset="0"/>
                <a:ea typeface="Times New Roman" pitchFamily="18" charset="0"/>
                <a:cs typeface="Tahoma" pitchFamily="34" charset="0"/>
              </a:rPr>
              <a:t>Rev</a:t>
            </a:r>
            <a:endParaRPr lang="en-US" sz="1600">
              <a:latin typeface="Times New Roman" pitchFamily="18" charset="0"/>
              <a:ea typeface="Times New Roman" pitchFamily="18" charset="0"/>
              <a:cs typeface="Tahoma" pitchFamily="34" charset="0"/>
            </a:endParaRPr>
          </a:p>
          <a:p>
            <a:pPr algn="ctr" eaLnBrk="0" hangingPunct="0"/>
            <a:r>
              <a:rPr lang="en-US" sz="1600">
                <a:latin typeface="Tahoma" pitchFamily="34" charset="0"/>
                <a:ea typeface="Times New Roman" pitchFamily="18" charset="0"/>
                <a:cs typeface="Tahoma" pitchFamily="34" charset="0"/>
              </a:rPr>
              <a:t>8:10-11</a:t>
            </a:r>
            <a:endParaRPr lang="en-US" sz="1600">
              <a:ea typeface="Times New Roman" pitchFamily="18" charset="0"/>
              <a:cs typeface="Tahoma" pitchFamily="34" charset="0"/>
            </a:endParaRPr>
          </a:p>
        </p:txBody>
      </p:sp>
      <p:sp>
        <p:nvSpPr>
          <p:cNvPr id="2076" name="Rectangle 28"/>
          <p:cNvSpPr>
            <a:spLocks noChangeArrowheads="1"/>
          </p:cNvSpPr>
          <p:nvPr/>
        </p:nvSpPr>
        <p:spPr bwMode="auto">
          <a:xfrm>
            <a:off x="838200" y="3870325"/>
            <a:ext cx="1066800" cy="1312863"/>
          </a:xfrm>
          <a:prstGeom prst="rect">
            <a:avLst/>
          </a:prstGeom>
          <a:solidFill>
            <a:schemeClr val="tx2">
              <a:lumMod val="50000"/>
            </a:schemeClr>
          </a:solidFill>
          <a:ln>
            <a:noFill/>
          </a:ln>
          <a:effectLst/>
        </p:spPr>
        <p:txBody>
          <a:bodyPr anchor="ctr"/>
          <a:lstStyle/>
          <a:p>
            <a:pPr algn="ctr"/>
            <a:r>
              <a:rPr lang="en-US" sz="1600" b="1" dirty="0">
                <a:solidFill>
                  <a:schemeClr val="accent1"/>
                </a:solidFill>
                <a:latin typeface="Tahoma" pitchFamily="34" charset="0"/>
                <a:ea typeface="Times New Roman" pitchFamily="18" charset="0"/>
                <a:cs typeface="Tahoma" pitchFamily="34" charset="0"/>
              </a:rPr>
              <a:t>The</a:t>
            </a:r>
            <a:endParaRPr lang="en-US" sz="1600" dirty="0">
              <a:solidFill>
                <a:schemeClr val="accent1"/>
              </a:solidFill>
              <a:latin typeface="Times New Roman" pitchFamily="18" charset="0"/>
              <a:ea typeface="Times New Roman" pitchFamily="18" charset="0"/>
              <a:cs typeface="Tahoma" pitchFamily="34" charset="0"/>
            </a:endParaRPr>
          </a:p>
          <a:p>
            <a:pPr algn="ctr" eaLnBrk="0" hangingPunct="0"/>
            <a:r>
              <a:rPr lang="en-US" sz="1600" b="1" dirty="0">
                <a:solidFill>
                  <a:schemeClr val="accent1"/>
                </a:solidFill>
                <a:latin typeface="Tahoma" pitchFamily="34" charset="0"/>
                <a:ea typeface="Times New Roman" pitchFamily="18" charset="0"/>
                <a:cs typeface="Tahoma" pitchFamily="34" charset="0"/>
              </a:rPr>
              <a:t>3rd</a:t>
            </a:r>
            <a:endParaRPr lang="en-US" sz="1600" dirty="0">
              <a:solidFill>
                <a:schemeClr val="accent1"/>
              </a:solidFill>
              <a:latin typeface="Times New Roman" pitchFamily="18" charset="0"/>
              <a:ea typeface="Times New Roman" pitchFamily="18" charset="0"/>
              <a:cs typeface="Tahoma" pitchFamily="34" charset="0"/>
            </a:endParaRPr>
          </a:p>
          <a:p>
            <a:pPr algn="ctr" eaLnBrk="0" hangingPunct="0"/>
            <a:r>
              <a:rPr lang="en-US" sz="1600" b="1" dirty="0">
                <a:solidFill>
                  <a:schemeClr val="accent1"/>
                </a:solidFill>
                <a:latin typeface="Tahoma" pitchFamily="34" charset="0"/>
                <a:ea typeface="Times New Roman" pitchFamily="18" charset="0"/>
                <a:cs typeface="Tahoma" pitchFamily="34" charset="0"/>
              </a:rPr>
              <a:t>Trumpet</a:t>
            </a:r>
            <a:endParaRPr lang="en-US" sz="1600" dirty="0">
              <a:solidFill>
                <a:schemeClr val="accent1"/>
              </a:solidFill>
              <a:ea typeface="Times New Roman" pitchFamily="18" charset="0"/>
              <a:cs typeface="Tahoma" pitchFamily="34" charset="0"/>
            </a:endParaRPr>
          </a:p>
        </p:txBody>
      </p:sp>
      <p:sp>
        <p:nvSpPr>
          <p:cNvPr id="2075" name="Rectangle 27"/>
          <p:cNvSpPr>
            <a:spLocks noChangeArrowheads="1"/>
          </p:cNvSpPr>
          <p:nvPr/>
        </p:nvSpPr>
        <p:spPr bwMode="auto">
          <a:xfrm>
            <a:off x="2667000" y="2557463"/>
            <a:ext cx="5562600" cy="1312862"/>
          </a:xfrm>
          <a:prstGeom prst="rect">
            <a:avLst/>
          </a:prstGeom>
          <a:solidFill>
            <a:schemeClr val="accent1">
              <a:lumMod val="25000"/>
            </a:schemeClr>
          </a:solidFill>
          <a:ln>
            <a:noFill/>
          </a:ln>
          <a:effectLst/>
        </p:spPr>
        <p:txBody>
          <a:bodyPr anchor="ctr"/>
          <a:lstStyle/>
          <a:p>
            <a:r>
              <a:rPr lang="en-US" sz="1600" b="1" dirty="0">
                <a:latin typeface="Tahoma" pitchFamily="34" charset="0"/>
              </a:rPr>
              <a:t>The Sea is Struck</a:t>
            </a:r>
          </a:p>
          <a:p>
            <a:pPr eaLnBrk="0" hangingPunct="0"/>
            <a:r>
              <a:rPr lang="en-US" sz="1600" dirty="0">
                <a:latin typeface="Tahoma" pitchFamily="34" charset="0"/>
                <a:ea typeface="Times New Roman" pitchFamily="18" charset="0"/>
                <a:cs typeface="Tahoma" pitchFamily="34" charset="0"/>
              </a:rPr>
              <a:t>A great mountain burning with fire strikes one third of the sea.  One third of the sea becomes blood.  One third of the living creatures in the sea and one third of the ships are destroyed.</a:t>
            </a:r>
            <a:endParaRPr lang="en-US" sz="1600" dirty="0">
              <a:latin typeface="Times New Roman" pitchFamily="18" charset="0"/>
              <a:cs typeface="Times New Roman" pitchFamily="18" charset="0"/>
            </a:endParaRPr>
          </a:p>
        </p:txBody>
      </p:sp>
      <p:sp>
        <p:nvSpPr>
          <p:cNvPr id="2074" name="Rectangle 26"/>
          <p:cNvSpPr>
            <a:spLocks noChangeArrowheads="1"/>
          </p:cNvSpPr>
          <p:nvPr/>
        </p:nvSpPr>
        <p:spPr bwMode="auto">
          <a:xfrm>
            <a:off x="1905000" y="2557463"/>
            <a:ext cx="762000" cy="1312862"/>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r>
              <a:rPr lang="en-US" sz="1600">
                <a:latin typeface="Tahoma" pitchFamily="34" charset="0"/>
                <a:ea typeface="Times New Roman" pitchFamily="18" charset="0"/>
                <a:cs typeface="Tahoma" pitchFamily="34" charset="0"/>
              </a:rPr>
              <a:t>Rev</a:t>
            </a:r>
            <a:endParaRPr lang="en-US" sz="1600">
              <a:latin typeface="Times New Roman" pitchFamily="18" charset="0"/>
              <a:ea typeface="Times New Roman" pitchFamily="18" charset="0"/>
              <a:cs typeface="Tahoma" pitchFamily="34" charset="0"/>
            </a:endParaRPr>
          </a:p>
          <a:p>
            <a:pPr algn="ctr" eaLnBrk="0" hangingPunct="0"/>
            <a:r>
              <a:rPr lang="en-US" sz="1600">
                <a:latin typeface="Tahoma" pitchFamily="34" charset="0"/>
                <a:ea typeface="Times New Roman" pitchFamily="18" charset="0"/>
                <a:cs typeface="Tahoma" pitchFamily="34" charset="0"/>
              </a:rPr>
              <a:t>8:8-9</a:t>
            </a:r>
            <a:endParaRPr lang="en-US" sz="1600">
              <a:ea typeface="Times New Roman" pitchFamily="18" charset="0"/>
              <a:cs typeface="Tahoma" pitchFamily="34" charset="0"/>
            </a:endParaRPr>
          </a:p>
        </p:txBody>
      </p:sp>
      <p:sp>
        <p:nvSpPr>
          <p:cNvPr id="2073" name="Rectangle 25"/>
          <p:cNvSpPr>
            <a:spLocks noChangeArrowheads="1"/>
          </p:cNvSpPr>
          <p:nvPr/>
        </p:nvSpPr>
        <p:spPr bwMode="auto">
          <a:xfrm>
            <a:off x="838200" y="2557463"/>
            <a:ext cx="1066800" cy="1312862"/>
          </a:xfrm>
          <a:prstGeom prst="rect">
            <a:avLst/>
          </a:prstGeom>
          <a:solidFill>
            <a:schemeClr val="tx2">
              <a:lumMod val="50000"/>
            </a:schemeClr>
          </a:solidFill>
          <a:ln>
            <a:noFill/>
          </a:ln>
          <a:effectLst/>
        </p:spPr>
        <p:txBody>
          <a:bodyPr anchor="ctr"/>
          <a:lstStyle/>
          <a:p>
            <a:pPr algn="ctr"/>
            <a:r>
              <a:rPr lang="en-US" sz="1600" b="1" dirty="0">
                <a:solidFill>
                  <a:schemeClr val="accent1"/>
                </a:solidFill>
                <a:latin typeface="Tahoma" pitchFamily="34" charset="0"/>
                <a:ea typeface="Times New Roman" pitchFamily="18" charset="0"/>
                <a:cs typeface="Tahoma" pitchFamily="34" charset="0"/>
              </a:rPr>
              <a:t>The</a:t>
            </a:r>
            <a:endParaRPr lang="en-US" sz="1600" dirty="0">
              <a:solidFill>
                <a:schemeClr val="accent1"/>
              </a:solidFill>
              <a:latin typeface="Times New Roman" pitchFamily="18" charset="0"/>
              <a:ea typeface="Times New Roman" pitchFamily="18" charset="0"/>
              <a:cs typeface="Tahoma" pitchFamily="34" charset="0"/>
            </a:endParaRPr>
          </a:p>
          <a:p>
            <a:pPr algn="ctr" eaLnBrk="0" hangingPunct="0"/>
            <a:r>
              <a:rPr lang="en-US" sz="1600" b="1" dirty="0">
                <a:solidFill>
                  <a:schemeClr val="accent1"/>
                </a:solidFill>
                <a:latin typeface="Tahoma" pitchFamily="34" charset="0"/>
                <a:ea typeface="Times New Roman" pitchFamily="18" charset="0"/>
                <a:cs typeface="Tahoma" pitchFamily="34" charset="0"/>
              </a:rPr>
              <a:t>2nd</a:t>
            </a:r>
            <a:endParaRPr lang="en-US" sz="1600" dirty="0">
              <a:solidFill>
                <a:schemeClr val="accent1"/>
              </a:solidFill>
              <a:latin typeface="Times New Roman" pitchFamily="18" charset="0"/>
              <a:ea typeface="Times New Roman" pitchFamily="18" charset="0"/>
              <a:cs typeface="Tahoma" pitchFamily="34" charset="0"/>
            </a:endParaRPr>
          </a:p>
          <a:p>
            <a:pPr algn="ctr" eaLnBrk="0" hangingPunct="0"/>
            <a:r>
              <a:rPr lang="en-US" sz="1600" b="1" dirty="0">
                <a:solidFill>
                  <a:schemeClr val="accent1"/>
                </a:solidFill>
                <a:latin typeface="Tahoma" pitchFamily="34" charset="0"/>
                <a:ea typeface="Times New Roman" pitchFamily="18" charset="0"/>
                <a:cs typeface="Tahoma" pitchFamily="34" charset="0"/>
              </a:rPr>
              <a:t>Trumpet</a:t>
            </a:r>
            <a:endParaRPr lang="en-US" sz="1600" dirty="0">
              <a:solidFill>
                <a:schemeClr val="accent1"/>
              </a:solidFill>
              <a:ea typeface="Times New Roman" pitchFamily="18" charset="0"/>
              <a:cs typeface="Tahoma" pitchFamily="34" charset="0"/>
            </a:endParaRPr>
          </a:p>
        </p:txBody>
      </p:sp>
      <p:sp>
        <p:nvSpPr>
          <p:cNvPr id="2072" name="Rectangle 24"/>
          <p:cNvSpPr>
            <a:spLocks noChangeArrowheads="1"/>
          </p:cNvSpPr>
          <p:nvPr/>
        </p:nvSpPr>
        <p:spPr bwMode="auto">
          <a:xfrm>
            <a:off x="2667000" y="1350963"/>
            <a:ext cx="5562600" cy="1206500"/>
          </a:xfrm>
          <a:prstGeom prst="rect">
            <a:avLst/>
          </a:prstGeom>
          <a:solidFill>
            <a:schemeClr val="accent1">
              <a:lumMod val="25000"/>
            </a:schemeClr>
          </a:solidFill>
          <a:ln>
            <a:noFill/>
          </a:ln>
          <a:effectLst/>
        </p:spPr>
        <p:txBody>
          <a:bodyPr anchor="ctr"/>
          <a:lstStyle/>
          <a:p>
            <a:r>
              <a:rPr lang="en-US" sz="1600" b="1" dirty="0">
                <a:latin typeface="Tahoma" pitchFamily="34" charset="0"/>
              </a:rPr>
              <a:t>The Trees and Green Grass Are Struck</a:t>
            </a:r>
          </a:p>
          <a:p>
            <a:pPr eaLnBrk="0" hangingPunct="0"/>
            <a:r>
              <a:rPr lang="en-US" sz="1600" dirty="0">
                <a:latin typeface="Tahoma" pitchFamily="34" charset="0"/>
                <a:ea typeface="Times New Roman" pitchFamily="18" charset="0"/>
                <a:cs typeface="Tahoma" pitchFamily="34" charset="0"/>
              </a:rPr>
              <a:t>Hail and fire mingled with blood are thrown to the earth.  The result is that one third of the trees are burned up as well as all of the green grass.</a:t>
            </a:r>
            <a:endParaRPr lang="en-US" sz="1600" dirty="0">
              <a:latin typeface="Times New Roman" pitchFamily="18" charset="0"/>
              <a:cs typeface="Times New Roman" pitchFamily="18" charset="0"/>
            </a:endParaRPr>
          </a:p>
        </p:txBody>
      </p:sp>
      <p:sp>
        <p:nvSpPr>
          <p:cNvPr id="2071" name="Rectangle 23"/>
          <p:cNvSpPr>
            <a:spLocks noChangeArrowheads="1"/>
          </p:cNvSpPr>
          <p:nvPr/>
        </p:nvSpPr>
        <p:spPr bwMode="auto">
          <a:xfrm>
            <a:off x="1905000" y="1350963"/>
            <a:ext cx="762000" cy="1206500"/>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r>
              <a:rPr lang="en-US" sz="1600">
                <a:latin typeface="Tahoma" pitchFamily="34" charset="0"/>
                <a:ea typeface="Times New Roman" pitchFamily="18" charset="0"/>
                <a:cs typeface="Tahoma" pitchFamily="34" charset="0"/>
              </a:rPr>
              <a:t>Rev</a:t>
            </a:r>
            <a:endParaRPr lang="en-US" sz="1600">
              <a:latin typeface="Times New Roman" pitchFamily="18" charset="0"/>
              <a:ea typeface="Times New Roman" pitchFamily="18" charset="0"/>
              <a:cs typeface="Tahoma" pitchFamily="34" charset="0"/>
            </a:endParaRPr>
          </a:p>
          <a:p>
            <a:pPr algn="ctr" eaLnBrk="0" hangingPunct="0"/>
            <a:r>
              <a:rPr lang="en-US" sz="1600">
                <a:latin typeface="Tahoma" pitchFamily="34" charset="0"/>
                <a:ea typeface="Times New Roman" pitchFamily="18" charset="0"/>
                <a:cs typeface="Tahoma" pitchFamily="34" charset="0"/>
              </a:rPr>
              <a:t>8:7</a:t>
            </a:r>
            <a:endParaRPr lang="en-US" sz="1600">
              <a:ea typeface="Times New Roman" pitchFamily="18" charset="0"/>
              <a:cs typeface="Tahoma" pitchFamily="34" charset="0"/>
            </a:endParaRPr>
          </a:p>
        </p:txBody>
      </p:sp>
      <p:sp>
        <p:nvSpPr>
          <p:cNvPr id="2070" name="Rectangle 22"/>
          <p:cNvSpPr>
            <a:spLocks noChangeArrowheads="1"/>
          </p:cNvSpPr>
          <p:nvPr/>
        </p:nvSpPr>
        <p:spPr bwMode="auto">
          <a:xfrm>
            <a:off x="838200" y="1350963"/>
            <a:ext cx="1066800" cy="1206500"/>
          </a:xfrm>
          <a:prstGeom prst="rect">
            <a:avLst/>
          </a:prstGeom>
          <a:solidFill>
            <a:schemeClr val="tx2">
              <a:lumMod val="50000"/>
            </a:schemeClr>
          </a:solidFill>
          <a:ln>
            <a:noFill/>
          </a:ln>
          <a:effectLst/>
        </p:spPr>
        <p:txBody>
          <a:bodyPr anchor="ctr"/>
          <a:lstStyle/>
          <a:p>
            <a:pPr algn="ctr"/>
            <a:r>
              <a:rPr lang="en-US" sz="1600" b="1" dirty="0">
                <a:solidFill>
                  <a:schemeClr val="accent1"/>
                </a:solidFill>
                <a:latin typeface="Tahoma" pitchFamily="34" charset="0"/>
                <a:ea typeface="Times New Roman" pitchFamily="18" charset="0"/>
                <a:cs typeface="Tahoma" pitchFamily="34" charset="0"/>
              </a:rPr>
              <a:t>The</a:t>
            </a:r>
            <a:endParaRPr lang="en-US" sz="1600" dirty="0">
              <a:solidFill>
                <a:schemeClr val="accent1"/>
              </a:solidFill>
              <a:latin typeface="Times New Roman" pitchFamily="18" charset="0"/>
              <a:ea typeface="Times New Roman" pitchFamily="18" charset="0"/>
              <a:cs typeface="Tahoma" pitchFamily="34" charset="0"/>
            </a:endParaRPr>
          </a:p>
          <a:p>
            <a:pPr algn="ctr" eaLnBrk="0" hangingPunct="0"/>
            <a:r>
              <a:rPr lang="en-US" sz="1600" b="1" dirty="0">
                <a:solidFill>
                  <a:schemeClr val="accent1"/>
                </a:solidFill>
                <a:latin typeface="Tahoma" pitchFamily="34" charset="0"/>
                <a:ea typeface="Times New Roman" pitchFamily="18" charset="0"/>
                <a:cs typeface="Tahoma" pitchFamily="34" charset="0"/>
              </a:rPr>
              <a:t>1st</a:t>
            </a:r>
            <a:endParaRPr lang="en-US" sz="1600" dirty="0">
              <a:solidFill>
                <a:schemeClr val="accent1"/>
              </a:solidFill>
              <a:latin typeface="Times New Roman" pitchFamily="18" charset="0"/>
              <a:ea typeface="Times New Roman" pitchFamily="18" charset="0"/>
              <a:cs typeface="Tahoma" pitchFamily="34" charset="0"/>
            </a:endParaRPr>
          </a:p>
          <a:p>
            <a:pPr algn="ctr" eaLnBrk="0" hangingPunct="0"/>
            <a:r>
              <a:rPr lang="en-US" sz="1600" b="1" dirty="0">
                <a:solidFill>
                  <a:schemeClr val="accent1"/>
                </a:solidFill>
                <a:latin typeface="Tahoma" pitchFamily="34" charset="0"/>
                <a:ea typeface="Times New Roman" pitchFamily="18" charset="0"/>
                <a:cs typeface="Tahoma" pitchFamily="34" charset="0"/>
              </a:rPr>
              <a:t>Trumpet</a:t>
            </a:r>
            <a:endParaRPr lang="en-US" sz="1600" dirty="0">
              <a:solidFill>
                <a:schemeClr val="accent1"/>
              </a:solidFill>
              <a:ea typeface="Times New Roman" pitchFamily="18" charset="0"/>
              <a:cs typeface="Tahoma" pitchFamily="34" charset="0"/>
            </a:endParaRPr>
          </a:p>
        </p:txBody>
      </p:sp>
      <p:sp>
        <p:nvSpPr>
          <p:cNvPr id="2067" name="Rectangle 19"/>
          <p:cNvSpPr>
            <a:spLocks noChangeArrowheads="1"/>
          </p:cNvSpPr>
          <p:nvPr/>
        </p:nvSpPr>
        <p:spPr bwMode="auto">
          <a:xfrm>
            <a:off x="838200" y="685800"/>
            <a:ext cx="7391400" cy="665163"/>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r>
              <a:rPr lang="en-US" sz="2000" b="1" dirty="0">
                <a:solidFill>
                  <a:srgbClr val="000000"/>
                </a:solidFill>
                <a:latin typeface="Tahoma" pitchFamily="34" charset="0"/>
              </a:rPr>
              <a:t>The Seven Trumpet </a:t>
            </a:r>
            <a:r>
              <a:rPr lang="en-US" sz="2000" b="1" dirty="0" smtClean="0">
                <a:solidFill>
                  <a:srgbClr val="000000"/>
                </a:solidFill>
                <a:latin typeface="Tahoma" pitchFamily="34" charset="0"/>
              </a:rPr>
              <a:t>Judgments</a:t>
            </a:r>
            <a:endParaRPr lang="en-US" sz="2000" dirty="0">
              <a:solidFill>
                <a:srgbClr val="000000"/>
              </a:solidFill>
              <a:latin typeface="Tahoma" pitchFamily="34" charset="0"/>
            </a:endParaRPr>
          </a:p>
        </p:txBody>
      </p:sp>
      <p:sp>
        <p:nvSpPr>
          <p:cNvPr id="2082" name="Line 34"/>
          <p:cNvSpPr>
            <a:spLocks noChangeShapeType="1"/>
          </p:cNvSpPr>
          <p:nvPr/>
        </p:nvSpPr>
        <p:spPr bwMode="auto">
          <a:xfrm>
            <a:off x="838200" y="685800"/>
            <a:ext cx="7391400" cy="0"/>
          </a:xfrm>
          <a:prstGeom prst="line">
            <a:avLst/>
          </a:prstGeom>
          <a:noFill/>
          <a:ln w="12700"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083" name="Line 35"/>
          <p:cNvSpPr>
            <a:spLocks noChangeShapeType="1"/>
          </p:cNvSpPr>
          <p:nvPr/>
        </p:nvSpPr>
        <p:spPr bwMode="auto">
          <a:xfrm>
            <a:off x="838200" y="6388100"/>
            <a:ext cx="7391400" cy="0"/>
          </a:xfrm>
          <a:prstGeom prst="line">
            <a:avLst/>
          </a:prstGeom>
          <a:noFill/>
          <a:ln w="12700"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084" name="Line 36"/>
          <p:cNvSpPr>
            <a:spLocks noChangeShapeType="1"/>
          </p:cNvSpPr>
          <p:nvPr/>
        </p:nvSpPr>
        <p:spPr bwMode="auto">
          <a:xfrm>
            <a:off x="838200" y="685800"/>
            <a:ext cx="0" cy="5702300"/>
          </a:xfrm>
          <a:prstGeom prst="line">
            <a:avLst/>
          </a:prstGeom>
          <a:noFill/>
          <a:ln w="12700"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085" name="Line 37"/>
          <p:cNvSpPr>
            <a:spLocks noChangeShapeType="1"/>
          </p:cNvSpPr>
          <p:nvPr/>
        </p:nvSpPr>
        <p:spPr bwMode="auto">
          <a:xfrm>
            <a:off x="8229600" y="685800"/>
            <a:ext cx="0" cy="5702300"/>
          </a:xfrm>
          <a:prstGeom prst="line">
            <a:avLst/>
          </a:prstGeom>
          <a:noFill/>
          <a:ln w="12700"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087" name="Line 39"/>
          <p:cNvSpPr>
            <a:spLocks noChangeShapeType="1"/>
          </p:cNvSpPr>
          <p:nvPr/>
        </p:nvSpPr>
        <p:spPr bwMode="auto">
          <a:xfrm>
            <a:off x="838200" y="1350963"/>
            <a:ext cx="7391400" cy="0"/>
          </a:xfrm>
          <a:prstGeom prst="line">
            <a:avLst/>
          </a:prstGeom>
          <a:noFill/>
          <a:ln w="12700"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093" name="Line 45"/>
          <p:cNvSpPr>
            <a:spLocks noChangeShapeType="1"/>
          </p:cNvSpPr>
          <p:nvPr/>
        </p:nvSpPr>
        <p:spPr bwMode="auto">
          <a:xfrm>
            <a:off x="838200" y="2557463"/>
            <a:ext cx="7391400" cy="0"/>
          </a:xfrm>
          <a:prstGeom prst="line">
            <a:avLst/>
          </a:prstGeom>
          <a:noFill/>
          <a:ln w="12700"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095" name="Line 47"/>
          <p:cNvSpPr>
            <a:spLocks noChangeShapeType="1"/>
          </p:cNvSpPr>
          <p:nvPr/>
        </p:nvSpPr>
        <p:spPr bwMode="auto">
          <a:xfrm>
            <a:off x="1905000" y="1350963"/>
            <a:ext cx="0" cy="5037137"/>
          </a:xfrm>
          <a:prstGeom prst="line">
            <a:avLst/>
          </a:prstGeom>
          <a:noFill/>
          <a:ln w="12700"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099" name="Line 51"/>
          <p:cNvSpPr>
            <a:spLocks noChangeShapeType="1"/>
          </p:cNvSpPr>
          <p:nvPr/>
        </p:nvSpPr>
        <p:spPr bwMode="auto">
          <a:xfrm>
            <a:off x="2667000" y="1350963"/>
            <a:ext cx="0" cy="5037137"/>
          </a:xfrm>
          <a:prstGeom prst="line">
            <a:avLst/>
          </a:prstGeom>
          <a:noFill/>
          <a:ln w="12700"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104" name="Line 56"/>
          <p:cNvSpPr>
            <a:spLocks noChangeShapeType="1"/>
          </p:cNvSpPr>
          <p:nvPr/>
        </p:nvSpPr>
        <p:spPr bwMode="auto">
          <a:xfrm>
            <a:off x="838200" y="3870325"/>
            <a:ext cx="7391400" cy="0"/>
          </a:xfrm>
          <a:prstGeom prst="line">
            <a:avLst/>
          </a:prstGeom>
          <a:noFill/>
          <a:ln w="12700"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117" name="Line 69"/>
          <p:cNvSpPr>
            <a:spLocks noChangeShapeType="1"/>
          </p:cNvSpPr>
          <p:nvPr/>
        </p:nvSpPr>
        <p:spPr bwMode="auto">
          <a:xfrm>
            <a:off x="838200" y="5183188"/>
            <a:ext cx="7391400" cy="0"/>
          </a:xfrm>
          <a:prstGeom prst="line">
            <a:avLst/>
          </a:prstGeom>
          <a:noFill/>
          <a:ln w="12700"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141" name="Rectangle 93"/>
          <p:cNvSpPr>
            <a:spLocks noChangeArrowheads="1"/>
          </p:cNvSpPr>
          <p:nvPr/>
        </p:nvSpPr>
        <p:spPr bwMode="auto">
          <a:xfrm>
            <a:off x="-674688" y="4678363"/>
            <a:ext cx="9144001"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sz="180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 presetClass="entr" presetSubtype="10" fill="hold" grpId="0" nodeType="afterEffect">
                                  <p:stCondLst>
                                    <p:cond delay="0"/>
                                  </p:stCondLst>
                                  <p:childTnLst>
                                    <p:set>
                                      <p:cBhvr>
                                        <p:cTn id="6" dur="1" fill="hold">
                                          <p:stCondLst>
                                            <p:cond delay="0"/>
                                          </p:stCondLst>
                                        </p:cTn>
                                        <p:tgtEl>
                                          <p:spTgt spid="2067"/>
                                        </p:tgtEl>
                                        <p:attrNameLst>
                                          <p:attrName>style.visibility</p:attrName>
                                        </p:attrNameLst>
                                      </p:cBhvr>
                                      <p:to>
                                        <p:strVal val="visible"/>
                                      </p:to>
                                    </p:set>
                                    <p:animEffect transition="in" filter="checkerboard(across)">
                                      <p:cBhvr>
                                        <p:cTn id="7" dur="1000"/>
                                        <p:tgtEl>
                                          <p:spTgt spid="206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2070"/>
                                        </p:tgtEl>
                                        <p:attrNameLst>
                                          <p:attrName>style.visibility</p:attrName>
                                        </p:attrNameLst>
                                      </p:cBhvr>
                                      <p:to>
                                        <p:strVal val="visible"/>
                                      </p:to>
                                    </p:set>
                                    <p:animEffect transition="in" filter="checkerboard(across)">
                                      <p:cBhvr>
                                        <p:cTn id="12" dur="1000"/>
                                        <p:tgtEl>
                                          <p:spTgt spid="2070"/>
                                        </p:tgtEl>
                                      </p:cBhvr>
                                    </p:animEffect>
                                  </p:childTnLst>
                                </p:cTn>
                              </p:par>
                              <p:par>
                                <p:cTn id="13" presetID="5" presetClass="entr" presetSubtype="10" fill="hold" grpId="0" nodeType="withEffect">
                                  <p:stCondLst>
                                    <p:cond delay="0"/>
                                  </p:stCondLst>
                                  <p:childTnLst>
                                    <p:set>
                                      <p:cBhvr>
                                        <p:cTn id="14" dur="1" fill="hold">
                                          <p:stCondLst>
                                            <p:cond delay="0"/>
                                          </p:stCondLst>
                                        </p:cTn>
                                        <p:tgtEl>
                                          <p:spTgt spid="2071"/>
                                        </p:tgtEl>
                                        <p:attrNameLst>
                                          <p:attrName>style.visibility</p:attrName>
                                        </p:attrNameLst>
                                      </p:cBhvr>
                                      <p:to>
                                        <p:strVal val="visible"/>
                                      </p:to>
                                    </p:set>
                                    <p:animEffect transition="in" filter="checkerboard(across)">
                                      <p:cBhvr>
                                        <p:cTn id="15" dur="1000"/>
                                        <p:tgtEl>
                                          <p:spTgt spid="2071"/>
                                        </p:tgtEl>
                                      </p:cBhvr>
                                    </p:animEffect>
                                  </p:childTnLst>
                                </p:cTn>
                              </p:par>
                              <p:par>
                                <p:cTn id="16" presetID="5" presetClass="entr" presetSubtype="10" fill="hold" grpId="0" nodeType="withEffect">
                                  <p:stCondLst>
                                    <p:cond delay="0"/>
                                  </p:stCondLst>
                                  <p:childTnLst>
                                    <p:set>
                                      <p:cBhvr>
                                        <p:cTn id="17" dur="1" fill="hold">
                                          <p:stCondLst>
                                            <p:cond delay="0"/>
                                          </p:stCondLst>
                                        </p:cTn>
                                        <p:tgtEl>
                                          <p:spTgt spid="2072"/>
                                        </p:tgtEl>
                                        <p:attrNameLst>
                                          <p:attrName>style.visibility</p:attrName>
                                        </p:attrNameLst>
                                      </p:cBhvr>
                                      <p:to>
                                        <p:strVal val="visible"/>
                                      </p:to>
                                    </p:set>
                                    <p:animEffect transition="in" filter="checkerboard(across)">
                                      <p:cBhvr>
                                        <p:cTn id="18" dur="1000"/>
                                        <p:tgtEl>
                                          <p:spTgt spid="2072"/>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5" presetClass="entr" presetSubtype="10" fill="hold" grpId="0" nodeType="clickEffect">
                                  <p:stCondLst>
                                    <p:cond delay="0"/>
                                  </p:stCondLst>
                                  <p:childTnLst>
                                    <p:set>
                                      <p:cBhvr>
                                        <p:cTn id="22" dur="1" fill="hold">
                                          <p:stCondLst>
                                            <p:cond delay="0"/>
                                          </p:stCondLst>
                                        </p:cTn>
                                        <p:tgtEl>
                                          <p:spTgt spid="2073"/>
                                        </p:tgtEl>
                                        <p:attrNameLst>
                                          <p:attrName>style.visibility</p:attrName>
                                        </p:attrNameLst>
                                      </p:cBhvr>
                                      <p:to>
                                        <p:strVal val="visible"/>
                                      </p:to>
                                    </p:set>
                                    <p:animEffect transition="in" filter="checkerboard(across)">
                                      <p:cBhvr>
                                        <p:cTn id="23" dur="1000"/>
                                        <p:tgtEl>
                                          <p:spTgt spid="2073"/>
                                        </p:tgtEl>
                                      </p:cBhvr>
                                    </p:animEffect>
                                  </p:childTnLst>
                                </p:cTn>
                              </p:par>
                              <p:par>
                                <p:cTn id="24" presetID="5" presetClass="entr" presetSubtype="10" fill="hold" grpId="0" nodeType="withEffect">
                                  <p:stCondLst>
                                    <p:cond delay="0"/>
                                  </p:stCondLst>
                                  <p:childTnLst>
                                    <p:set>
                                      <p:cBhvr>
                                        <p:cTn id="25" dur="1" fill="hold">
                                          <p:stCondLst>
                                            <p:cond delay="0"/>
                                          </p:stCondLst>
                                        </p:cTn>
                                        <p:tgtEl>
                                          <p:spTgt spid="2074"/>
                                        </p:tgtEl>
                                        <p:attrNameLst>
                                          <p:attrName>style.visibility</p:attrName>
                                        </p:attrNameLst>
                                      </p:cBhvr>
                                      <p:to>
                                        <p:strVal val="visible"/>
                                      </p:to>
                                    </p:set>
                                    <p:animEffect transition="in" filter="checkerboard(across)">
                                      <p:cBhvr>
                                        <p:cTn id="26" dur="1000"/>
                                        <p:tgtEl>
                                          <p:spTgt spid="2074"/>
                                        </p:tgtEl>
                                      </p:cBhvr>
                                    </p:animEffect>
                                  </p:childTnLst>
                                </p:cTn>
                              </p:par>
                              <p:par>
                                <p:cTn id="27" presetID="5" presetClass="entr" presetSubtype="10" fill="hold" grpId="0" nodeType="withEffect">
                                  <p:stCondLst>
                                    <p:cond delay="0"/>
                                  </p:stCondLst>
                                  <p:childTnLst>
                                    <p:set>
                                      <p:cBhvr>
                                        <p:cTn id="28" dur="1" fill="hold">
                                          <p:stCondLst>
                                            <p:cond delay="0"/>
                                          </p:stCondLst>
                                        </p:cTn>
                                        <p:tgtEl>
                                          <p:spTgt spid="2075"/>
                                        </p:tgtEl>
                                        <p:attrNameLst>
                                          <p:attrName>style.visibility</p:attrName>
                                        </p:attrNameLst>
                                      </p:cBhvr>
                                      <p:to>
                                        <p:strVal val="visible"/>
                                      </p:to>
                                    </p:set>
                                    <p:animEffect transition="in" filter="checkerboard(across)">
                                      <p:cBhvr>
                                        <p:cTn id="29" dur="1000"/>
                                        <p:tgtEl>
                                          <p:spTgt spid="2075"/>
                                        </p:tgtEl>
                                      </p:cBhvr>
                                    </p:animEffect>
                                  </p:childTnLst>
                                </p:cTn>
                              </p:par>
                            </p:childTnLst>
                          </p:cTn>
                        </p:par>
                      </p:childTnLst>
                    </p:cTn>
                  </p:par>
                  <p:par>
                    <p:cTn id="30" fill="hold" nodeType="clickPar">
                      <p:stCondLst>
                        <p:cond delay="indefinite"/>
                      </p:stCondLst>
                      <p:childTnLst>
                        <p:par>
                          <p:cTn id="31" fill="hold" nodeType="withGroup">
                            <p:stCondLst>
                              <p:cond delay="0"/>
                            </p:stCondLst>
                            <p:childTnLst>
                              <p:par>
                                <p:cTn id="32" presetID="5" presetClass="entr" presetSubtype="10" fill="hold" grpId="0" nodeType="clickEffect">
                                  <p:stCondLst>
                                    <p:cond delay="0"/>
                                  </p:stCondLst>
                                  <p:childTnLst>
                                    <p:set>
                                      <p:cBhvr>
                                        <p:cTn id="33" dur="1" fill="hold">
                                          <p:stCondLst>
                                            <p:cond delay="0"/>
                                          </p:stCondLst>
                                        </p:cTn>
                                        <p:tgtEl>
                                          <p:spTgt spid="2076"/>
                                        </p:tgtEl>
                                        <p:attrNameLst>
                                          <p:attrName>style.visibility</p:attrName>
                                        </p:attrNameLst>
                                      </p:cBhvr>
                                      <p:to>
                                        <p:strVal val="visible"/>
                                      </p:to>
                                    </p:set>
                                    <p:animEffect transition="in" filter="checkerboard(across)">
                                      <p:cBhvr>
                                        <p:cTn id="34" dur="1000"/>
                                        <p:tgtEl>
                                          <p:spTgt spid="2076"/>
                                        </p:tgtEl>
                                      </p:cBhvr>
                                    </p:animEffect>
                                  </p:childTnLst>
                                </p:cTn>
                              </p:par>
                              <p:par>
                                <p:cTn id="35" presetID="5" presetClass="entr" presetSubtype="10" fill="hold" grpId="0" nodeType="withEffect">
                                  <p:stCondLst>
                                    <p:cond delay="0"/>
                                  </p:stCondLst>
                                  <p:childTnLst>
                                    <p:set>
                                      <p:cBhvr>
                                        <p:cTn id="36" dur="1" fill="hold">
                                          <p:stCondLst>
                                            <p:cond delay="0"/>
                                          </p:stCondLst>
                                        </p:cTn>
                                        <p:tgtEl>
                                          <p:spTgt spid="2077"/>
                                        </p:tgtEl>
                                        <p:attrNameLst>
                                          <p:attrName>style.visibility</p:attrName>
                                        </p:attrNameLst>
                                      </p:cBhvr>
                                      <p:to>
                                        <p:strVal val="visible"/>
                                      </p:to>
                                    </p:set>
                                    <p:animEffect transition="in" filter="checkerboard(across)">
                                      <p:cBhvr>
                                        <p:cTn id="37" dur="1000"/>
                                        <p:tgtEl>
                                          <p:spTgt spid="2077"/>
                                        </p:tgtEl>
                                      </p:cBhvr>
                                    </p:animEffect>
                                  </p:childTnLst>
                                </p:cTn>
                              </p:par>
                              <p:par>
                                <p:cTn id="38" presetID="5" presetClass="entr" presetSubtype="10" fill="hold" grpId="0" nodeType="withEffect">
                                  <p:stCondLst>
                                    <p:cond delay="0"/>
                                  </p:stCondLst>
                                  <p:childTnLst>
                                    <p:set>
                                      <p:cBhvr>
                                        <p:cTn id="39" dur="1" fill="hold">
                                          <p:stCondLst>
                                            <p:cond delay="0"/>
                                          </p:stCondLst>
                                        </p:cTn>
                                        <p:tgtEl>
                                          <p:spTgt spid="2078"/>
                                        </p:tgtEl>
                                        <p:attrNameLst>
                                          <p:attrName>style.visibility</p:attrName>
                                        </p:attrNameLst>
                                      </p:cBhvr>
                                      <p:to>
                                        <p:strVal val="visible"/>
                                      </p:to>
                                    </p:set>
                                    <p:animEffect transition="in" filter="checkerboard(across)">
                                      <p:cBhvr>
                                        <p:cTn id="40" dur="1000"/>
                                        <p:tgtEl>
                                          <p:spTgt spid="2078"/>
                                        </p:tgtEl>
                                      </p:cBhvr>
                                    </p:animEffect>
                                  </p:childTnLst>
                                </p:cTn>
                              </p:par>
                            </p:childTnLst>
                          </p:cTn>
                        </p:par>
                      </p:childTnLst>
                    </p:cTn>
                  </p:par>
                  <p:par>
                    <p:cTn id="41" fill="hold" nodeType="clickPar">
                      <p:stCondLst>
                        <p:cond delay="indefinite"/>
                      </p:stCondLst>
                      <p:childTnLst>
                        <p:par>
                          <p:cTn id="42" fill="hold" nodeType="withGroup">
                            <p:stCondLst>
                              <p:cond delay="0"/>
                            </p:stCondLst>
                            <p:childTnLst>
                              <p:par>
                                <p:cTn id="43" presetID="5" presetClass="entr" presetSubtype="10" fill="hold" grpId="0" nodeType="clickEffect">
                                  <p:stCondLst>
                                    <p:cond delay="0"/>
                                  </p:stCondLst>
                                  <p:childTnLst>
                                    <p:set>
                                      <p:cBhvr>
                                        <p:cTn id="44" dur="1" fill="hold">
                                          <p:stCondLst>
                                            <p:cond delay="0"/>
                                          </p:stCondLst>
                                        </p:cTn>
                                        <p:tgtEl>
                                          <p:spTgt spid="2079"/>
                                        </p:tgtEl>
                                        <p:attrNameLst>
                                          <p:attrName>style.visibility</p:attrName>
                                        </p:attrNameLst>
                                      </p:cBhvr>
                                      <p:to>
                                        <p:strVal val="visible"/>
                                      </p:to>
                                    </p:set>
                                    <p:animEffect transition="in" filter="checkerboard(across)">
                                      <p:cBhvr>
                                        <p:cTn id="45" dur="1000"/>
                                        <p:tgtEl>
                                          <p:spTgt spid="2079"/>
                                        </p:tgtEl>
                                      </p:cBhvr>
                                    </p:animEffect>
                                  </p:childTnLst>
                                </p:cTn>
                              </p:par>
                              <p:par>
                                <p:cTn id="46" presetID="5" presetClass="entr" presetSubtype="10" fill="hold" grpId="0" nodeType="withEffect">
                                  <p:stCondLst>
                                    <p:cond delay="0"/>
                                  </p:stCondLst>
                                  <p:childTnLst>
                                    <p:set>
                                      <p:cBhvr>
                                        <p:cTn id="47" dur="1" fill="hold">
                                          <p:stCondLst>
                                            <p:cond delay="0"/>
                                          </p:stCondLst>
                                        </p:cTn>
                                        <p:tgtEl>
                                          <p:spTgt spid="2080"/>
                                        </p:tgtEl>
                                        <p:attrNameLst>
                                          <p:attrName>style.visibility</p:attrName>
                                        </p:attrNameLst>
                                      </p:cBhvr>
                                      <p:to>
                                        <p:strVal val="visible"/>
                                      </p:to>
                                    </p:set>
                                    <p:animEffect transition="in" filter="checkerboard(across)">
                                      <p:cBhvr>
                                        <p:cTn id="48" dur="1000"/>
                                        <p:tgtEl>
                                          <p:spTgt spid="2080"/>
                                        </p:tgtEl>
                                      </p:cBhvr>
                                    </p:animEffect>
                                  </p:childTnLst>
                                </p:cTn>
                              </p:par>
                              <p:par>
                                <p:cTn id="49" presetID="5" presetClass="entr" presetSubtype="10" fill="hold" grpId="0" nodeType="withEffect">
                                  <p:stCondLst>
                                    <p:cond delay="0"/>
                                  </p:stCondLst>
                                  <p:childTnLst>
                                    <p:set>
                                      <p:cBhvr>
                                        <p:cTn id="50" dur="1" fill="hold">
                                          <p:stCondLst>
                                            <p:cond delay="0"/>
                                          </p:stCondLst>
                                        </p:cTn>
                                        <p:tgtEl>
                                          <p:spTgt spid="2081"/>
                                        </p:tgtEl>
                                        <p:attrNameLst>
                                          <p:attrName>style.visibility</p:attrName>
                                        </p:attrNameLst>
                                      </p:cBhvr>
                                      <p:to>
                                        <p:strVal val="visible"/>
                                      </p:to>
                                    </p:set>
                                    <p:animEffect transition="in" filter="checkerboard(across)">
                                      <p:cBhvr>
                                        <p:cTn id="51" dur="1000"/>
                                        <p:tgtEl>
                                          <p:spTgt spid="20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81" grpId="0" animBg="1"/>
      <p:bldP spid="2080" grpId="0" animBg="1"/>
      <p:bldP spid="2079" grpId="0" animBg="1"/>
      <p:bldP spid="2078" grpId="0" animBg="1"/>
      <p:bldP spid="2077" grpId="0" animBg="1"/>
      <p:bldP spid="2076" grpId="0" animBg="1"/>
      <p:bldP spid="2075" grpId="0" animBg="1"/>
      <p:bldP spid="2074" grpId="0" animBg="1"/>
      <p:bldP spid="2073" grpId="0" animBg="1"/>
      <p:bldP spid="2072" grpId="0" animBg="1"/>
      <p:bldP spid="2071" grpId="0" animBg="1"/>
      <p:bldP spid="2070" grpId="0" animBg="1"/>
      <p:bldP spid="2067"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27" name="Rectangle 31"/>
          <p:cNvSpPr>
            <a:spLocks noChangeArrowheads="1"/>
          </p:cNvSpPr>
          <p:nvPr/>
        </p:nvSpPr>
        <p:spPr bwMode="auto">
          <a:xfrm>
            <a:off x="3276600" y="4486275"/>
            <a:ext cx="4953000" cy="1930400"/>
          </a:xfrm>
          <a:prstGeom prst="rect">
            <a:avLst/>
          </a:prstGeom>
          <a:solidFill>
            <a:schemeClr val="accent1">
              <a:lumMod val="25000"/>
            </a:schemeClr>
          </a:solidFill>
          <a:ln>
            <a:noFill/>
          </a:ln>
          <a:effectLst/>
        </p:spPr>
        <p:txBody>
          <a:bodyPr/>
          <a:lstStyle/>
          <a:p>
            <a:r>
              <a:rPr lang="en-US" sz="1600" b="1" dirty="0">
                <a:latin typeface="Tahoma" pitchFamily="34" charset="0"/>
              </a:rPr>
              <a:t>The Seven Bowls</a:t>
            </a:r>
          </a:p>
          <a:p>
            <a:pPr eaLnBrk="0" hangingPunct="0"/>
            <a:r>
              <a:rPr lang="en-US" sz="1600" dirty="0">
                <a:latin typeface="Tahoma" pitchFamily="34" charset="0"/>
                <a:ea typeface="Times New Roman" pitchFamily="18" charset="0"/>
                <a:cs typeface="Tahoma" pitchFamily="34" charset="0"/>
              </a:rPr>
              <a:t>These judgments are all part of the Seventh Trumpet.  They will come later, in the Great Tribulation, and will complete the wrath of God, which will be poured out upon the earth at that time.  During this period Satan Himself will be cast down to earth until Christ finally defeats him at His coming.</a:t>
            </a:r>
            <a:endParaRPr lang="en-US" sz="1600" dirty="0">
              <a:latin typeface="Times New Roman" pitchFamily="18" charset="0"/>
              <a:cs typeface="Times New Roman" pitchFamily="18" charset="0"/>
            </a:endParaRPr>
          </a:p>
        </p:txBody>
      </p:sp>
      <p:sp>
        <p:nvSpPr>
          <p:cNvPr id="4125" name="Rectangle 29"/>
          <p:cNvSpPr>
            <a:spLocks noChangeArrowheads="1"/>
          </p:cNvSpPr>
          <p:nvPr/>
        </p:nvSpPr>
        <p:spPr bwMode="auto">
          <a:xfrm>
            <a:off x="1905000" y="4486275"/>
            <a:ext cx="914400" cy="1930400"/>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marL="342900" indent="-342900" algn="ctr"/>
            <a:r>
              <a:rPr lang="en-US" sz="1600">
                <a:latin typeface="Tahoma" pitchFamily="34" charset="0"/>
                <a:ea typeface="Times New Roman" pitchFamily="18" charset="0"/>
                <a:cs typeface="Tahoma" pitchFamily="34" charset="0"/>
              </a:rPr>
              <a:t>Rev</a:t>
            </a:r>
            <a:endParaRPr lang="en-US" sz="1600">
              <a:latin typeface="Times New Roman" pitchFamily="18" charset="0"/>
              <a:ea typeface="Times New Roman" pitchFamily="18" charset="0"/>
              <a:cs typeface="Tahoma" pitchFamily="34" charset="0"/>
            </a:endParaRPr>
          </a:p>
          <a:p>
            <a:pPr marL="342900" indent="-342900" algn="ctr" eaLnBrk="0" hangingPunct="0"/>
            <a:r>
              <a:rPr lang="en-US" sz="1600">
                <a:latin typeface="Tahoma" pitchFamily="34" charset="0"/>
                <a:ea typeface="Times New Roman" pitchFamily="18" charset="0"/>
                <a:cs typeface="Tahoma" pitchFamily="34" charset="0"/>
              </a:rPr>
              <a:t>11:15,</a:t>
            </a:r>
            <a:endParaRPr lang="en-US" sz="1600">
              <a:latin typeface="Times New Roman" pitchFamily="18" charset="0"/>
              <a:ea typeface="Times New Roman" pitchFamily="18" charset="0"/>
              <a:cs typeface="Tahoma" pitchFamily="34" charset="0"/>
            </a:endParaRPr>
          </a:p>
          <a:p>
            <a:pPr marL="342900" indent="-342900" algn="ctr" eaLnBrk="0" hangingPunct="0"/>
            <a:r>
              <a:rPr lang="en-US" sz="1600">
                <a:latin typeface="Tahoma" pitchFamily="34" charset="0"/>
                <a:ea typeface="Times New Roman" pitchFamily="18" charset="0"/>
                <a:cs typeface="Tahoma" pitchFamily="34" charset="0"/>
              </a:rPr>
              <a:t>15:1,</a:t>
            </a:r>
            <a:endParaRPr lang="en-US" sz="1600">
              <a:latin typeface="Times New Roman" pitchFamily="18" charset="0"/>
              <a:ea typeface="Times New Roman" pitchFamily="18" charset="0"/>
              <a:cs typeface="Tahoma" pitchFamily="34" charset="0"/>
            </a:endParaRPr>
          </a:p>
          <a:p>
            <a:pPr marL="342900" indent="-342900" algn="ctr" eaLnBrk="0" hangingPunct="0"/>
            <a:r>
              <a:rPr lang="en-US" sz="1600">
                <a:latin typeface="Tahoma" pitchFamily="34" charset="0"/>
                <a:ea typeface="Times New Roman" pitchFamily="18" charset="0"/>
                <a:cs typeface="Tahoma" pitchFamily="34" charset="0"/>
              </a:rPr>
              <a:t>16:1-21</a:t>
            </a:r>
            <a:endParaRPr lang="en-US" sz="1600">
              <a:ea typeface="Times New Roman" pitchFamily="18" charset="0"/>
              <a:cs typeface="Tahoma" pitchFamily="34" charset="0"/>
            </a:endParaRPr>
          </a:p>
        </p:txBody>
      </p:sp>
      <p:sp>
        <p:nvSpPr>
          <p:cNvPr id="4124" name="Rectangle 28"/>
          <p:cNvSpPr>
            <a:spLocks noChangeArrowheads="1"/>
          </p:cNvSpPr>
          <p:nvPr/>
        </p:nvSpPr>
        <p:spPr bwMode="auto">
          <a:xfrm>
            <a:off x="838200" y="4486275"/>
            <a:ext cx="1066800" cy="1930400"/>
          </a:xfrm>
          <a:prstGeom prst="rect">
            <a:avLst/>
          </a:prstGeom>
          <a:solidFill>
            <a:schemeClr val="tx2">
              <a:lumMod val="50000"/>
            </a:schemeClr>
          </a:solidFill>
          <a:ln>
            <a:noFill/>
          </a:ln>
          <a:effectLst/>
        </p:spPr>
        <p:txBody>
          <a:bodyPr anchor="ctr"/>
          <a:lstStyle/>
          <a:p>
            <a:pPr algn="ctr" eaLnBrk="0" hangingPunct="0"/>
            <a:r>
              <a:rPr lang="en-US" sz="1600" b="1">
                <a:solidFill>
                  <a:schemeClr val="accent1"/>
                </a:solidFill>
                <a:latin typeface="Tahoma" pitchFamily="34" charset="0"/>
                <a:ea typeface="Times New Roman" pitchFamily="18" charset="0"/>
                <a:cs typeface="Tahoma" pitchFamily="34" charset="0"/>
              </a:rPr>
              <a:t>The</a:t>
            </a:r>
          </a:p>
          <a:p>
            <a:pPr algn="ctr" eaLnBrk="0" hangingPunct="0"/>
            <a:r>
              <a:rPr lang="en-US" sz="1600" b="1">
                <a:solidFill>
                  <a:schemeClr val="accent1"/>
                </a:solidFill>
                <a:latin typeface="Tahoma" pitchFamily="34" charset="0"/>
                <a:ea typeface="Times New Roman" pitchFamily="18" charset="0"/>
                <a:cs typeface="Tahoma" pitchFamily="34" charset="0"/>
              </a:rPr>
              <a:t>7th</a:t>
            </a:r>
          </a:p>
          <a:p>
            <a:pPr algn="ctr" eaLnBrk="0" hangingPunct="0"/>
            <a:r>
              <a:rPr lang="en-US" sz="1600" b="1">
                <a:solidFill>
                  <a:schemeClr val="accent1"/>
                </a:solidFill>
                <a:latin typeface="Tahoma" pitchFamily="34" charset="0"/>
                <a:ea typeface="Times New Roman" pitchFamily="18" charset="0"/>
                <a:cs typeface="Tahoma" pitchFamily="34" charset="0"/>
              </a:rPr>
              <a:t>Trumpet</a:t>
            </a:r>
          </a:p>
        </p:txBody>
      </p:sp>
      <p:sp>
        <p:nvSpPr>
          <p:cNvPr id="4123" name="Rectangle 27"/>
          <p:cNvSpPr>
            <a:spLocks noChangeArrowheads="1"/>
          </p:cNvSpPr>
          <p:nvPr/>
        </p:nvSpPr>
        <p:spPr bwMode="auto">
          <a:xfrm>
            <a:off x="3276600" y="2928938"/>
            <a:ext cx="4953000" cy="1557337"/>
          </a:xfrm>
          <a:prstGeom prst="rect">
            <a:avLst/>
          </a:prstGeom>
          <a:solidFill>
            <a:schemeClr val="accent1">
              <a:lumMod val="25000"/>
            </a:schemeClr>
          </a:solidFill>
          <a:ln>
            <a:noFill/>
          </a:ln>
          <a:effectLst/>
        </p:spPr>
        <p:txBody>
          <a:bodyPr anchor="ctr"/>
          <a:lstStyle/>
          <a:p>
            <a:r>
              <a:rPr lang="en-US" sz="1600" b="1" dirty="0">
                <a:latin typeface="Tahoma" pitchFamily="34" charset="0"/>
              </a:rPr>
              <a:t>Demonic Horsemen</a:t>
            </a:r>
          </a:p>
          <a:p>
            <a:pPr eaLnBrk="0" hangingPunct="0"/>
            <a:r>
              <a:rPr lang="en-US" sz="1600" dirty="0">
                <a:latin typeface="Tahoma" pitchFamily="34" charset="0"/>
                <a:ea typeface="Times New Roman" pitchFamily="18" charset="0"/>
                <a:cs typeface="Tahoma" pitchFamily="34" charset="0"/>
              </a:rPr>
              <a:t>Four angels, which have been bound up to this moment will be released and given authority to kill one third of mankind.  They will do so by means of 200,000,000 horsemen who inflict harm through fire, smoke and brimstone.</a:t>
            </a:r>
            <a:endParaRPr lang="en-US" sz="1600" dirty="0">
              <a:latin typeface="Times New Roman" pitchFamily="18" charset="0"/>
              <a:cs typeface="Times New Roman" pitchFamily="18" charset="0"/>
            </a:endParaRPr>
          </a:p>
        </p:txBody>
      </p:sp>
      <p:sp>
        <p:nvSpPr>
          <p:cNvPr id="4121" name="Rectangle 25"/>
          <p:cNvSpPr>
            <a:spLocks noChangeArrowheads="1"/>
          </p:cNvSpPr>
          <p:nvPr/>
        </p:nvSpPr>
        <p:spPr bwMode="auto">
          <a:xfrm>
            <a:off x="1905000" y="2928938"/>
            <a:ext cx="914400" cy="1557337"/>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marL="342900" indent="-342900" algn="ctr"/>
            <a:r>
              <a:rPr lang="en-US" sz="1600">
                <a:latin typeface="Tahoma" pitchFamily="34" charset="0"/>
                <a:ea typeface="Times New Roman" pitchFamily="18" charset="0"/>
                <a:cs typeface="Tahoma" pitchFamily="34" charset="0"/>
              </a:rPr>
              <a:t>Rev</a:t>
            </a:r>
            <a:endParaRPr lang="en-US" sz="1600">
              <a:latin typeface="Times New Roman" pitchFamily="18" charset="0"/>
              <a:ea typeface="Times New Roman" pitchFamily="18" charset="0"/>
              <a:cs typeface="Tahoma" pitchFamily="34" charset="0"/>
            </a:endParaRPr>
          </a:p>
          <a:p>
            <a:pPr marL="342900" indent="-342900" algn="ctr" eaLnBrk="0" hangingPunct="0"/>
            <a:r>
              <a:rPr lang="en-US" sz="1600">
                <a:latin typeface="Tahoma" pitchFamily="34" charset="0"/>
                <a:ea typeface="Times New Roman" pitchFamily="18" charset="0"/>
                <a:cs typeface="Tahoma" pitchFamily="34" charset="0"/>
              </a:rPr>
              <a:t>9:13-21</a:t>
            </a:r>
            <a:endParaRPr lang="en-US" sz="1600">
              <a:ea typeface="Times New Roman" pitchFamily="18" charset="0"/>
              <a:cs typeface="Tahoma" pitchFamily="34" charset="0"/>
            </a:endParaRPr>
          </a:p>
        </p:txBody>
      </p:sp>
      <p:sp>
        <p:nvSpPr>
          <p:cNvPr id="4120" name="Rectangle 24"/>
          <p:cNvSpPr>
            <a:spLocks noChangeArrowheads="1"/>
          </p:cNvSpPr>
          <p:nvPr/>
        </p:nvSpPr>
        <p:spPr bwMode="auto">
          <a:xfrm>
            <a:off x="838200" y="2928938"/>
            <a:ext cx="1066800" cy="1557337"/>
          </a:xfrm>
          <a:prstGeom prst="rect">
            <a:avLst/>
          </a:prstGeom>
          <a:solidFill>
            <a:schemeClr val="tx2">
              <a:lumMod val="50000"/>
            </a:schemeClr>
          </a:solidFill>
          <a:ln>
            <a:noFill/>
          </a:ln>
          <a:effectLst/>
        </p:spPr>
        <p:txBody>
          <a:bodyPr anchor="ctr"/>
          <a:lstStyle/>
          <a:p>
            <a:pPr algn="ctr" eaLnBrk="0" hangingPunct="0"/>
            <a:r>
              <a:rPr lang="en-US" sz="1600" b="1" dirty="0">
                <a:solidFill>
                  <a:schemeClr val="accent1"/>
                </a:solidFill>
                <a:latin typeface="Tahoma" pitchFamily="34" charset="0"/>
                <a:ea typeface="Times New Roman" pitchFamily="18" charset="0"/>
                <a:cs typeface="Tahoma" pitchFamily="34" charset="0"/>
              </a:rPr>
              <a:t>The</a:t>
            </a:r>
          </a:p>
          <a:p>
            <a:pPr algn="ctr" eaLnBrk="0" hangingPunct="0"/>
            <a:r>
              <a:rPr lang="en-US" sz="1600" b="1" dirty="0">
                <a:solidFill>
                  <a:schemeClr val="accent1"/>
                </a:solidFill>
                <a:latin typeface="Tahoma" pitchFamily="34" charset="0"/>
                <a:ea typeface="Times New Roman" pitchFamily="18" charset="0"/>
                <a:cs typeface="Tahoma" pitchFamily="34" charset="0"/>
              </a:rPr>
              <a:t>6th</a:t>
            </a:r>
          </a:p>
          <a:p>
            <a:pPr algn="ctr" eaLnBrk="0" hangingPunct="0"/>
            <a:r>
              <a:rPr lang="en-US" sz="1600" b="1" dirty="0">
                <a:solidFill>
                  <a:schemeClr val="accent1"/>
                </a:solidFill>
                <a:latin typeface="Tahoma" pitchFamily="34" charset="0"/>
                <a:ea typeface="Times New Roman" pitchFamily="18" charset="0"/>
                <a:cs typeface="Tahoma" pitchFamily="34" charset="0"/>
              </a:rPr>
              <a:t>Trumpet</a:t>
            </a:r>
          </a:p>
        </p:txBody>
      </p:sp>
      <p:sp>
        <p:nvSpPr>
          <p:cNvPr id="4119" name="Rectangle 23"/>
          <p:cNvSpPr>
            <a:spLocks noChangeArrowheads="1"/>
          </p:cNvSpPr>
          <p:nvPr/>
        </p:nvSpPr>
        <p:spPr bwMode="auto">
          <a:xfrm>
            <a:off x="3276600" y="1371600"/>
            <a:ext cx="4953000" cy="1557338"/>
          </a:xfrm>
          <a:prstGeom prst="rect">
            <a:avLst/>
          </a:prstGeom>
          <a:solidFill>
            <a:schemeClr val="accent1">
              <a:lumMod val="25000"/>
            </a:schemeClr>
          </a:solidFill>
          <a:ln>
            <a:noFill/>
          </a:ln>
          <a:effectLst/>
        </p:spPr>
        <p:txBody>
          <a:bodyPr anchor="ctr"/>
          <a:lstStyle/>
          <a:p>
            <a:r>
              <a:rPr lang="en-US" sz="1600" b="1" dirty="0">
                <a:latin typeface="Tahoma" pitchFamily="34" charset="0"/>
              </a:rPr>
              <a:t>Demonic Locusts  </a:t>
            </a:r>
          </a:p>
          <a:p>
            <a:r>
              <a:rPr lang="en-US" sz="1600" dirty="0">
                <a:latin typeface="Tahoma" pitchFamily="34" charset="0"/>
                <a:ea typeface="Times New Roman" pitchFamily="18" charset="0"/>
                <a:cs typeface="Tahoma" pitchFamily="34" charset="0"/>
              </a:rPr>
              <a:t>These locust-like demonic creatures will come out of the abyss.  They do nothing but torment people with scorpion-style stings.  No one will be allowed to die and the suffering will last for five months.</a:t>
            </a:r>
            <a:endParaRPr lang="en-US" sz="1600" dirty="0">
              <a:latin typeface="Tahoma" pitchFamily="34" charset="0"/>
            </a:endParaRPr>
          </a:p>
        </p:txBody>
      </p:sp>
      <p:sp>
        <p:nvSpPr>
          <p:cNvPr id="4118" name="Rectangle 22"/>
          <p:cNvSpPr>
            <a:spLocks noChangeArrowheads="1"/>
          </p:cNvSpPr>
          <p:nvPr/>
        </p:nvSpPr>
        <p:spPr bwMode="auto">
          <a:xfrm>
            <a:off x="2819400" y="1371600"/>
            <a:ext cx="457200" cy="5045075"/>
          </a:xfrm>
          <a:prstGeom prst="rect">
            <a:avLst/>
          </a:prstGeom>
          <a:solidFill>
            <a:srgbClr val="0000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marL="342900" indent="-342900" algn="ctr"/>
            <a:r>
              <a:rPr lang="en-US" sz="1800">
                <a:latin typeface="Tahoma" pitchFamily="34" charset="0"/>
                <a:ea typeface="Times New Roman" pitchFamily="18" charset="0"/>
                <a:cs typeface="Tahoma" pitchFamily="34" charset="0"/>
              </a:rPr>
              <a:t>T</a:t>
            </a:r>
          </a:p>
          <a:p>
            <a:pPr marL="342900" indent="-342900" algn="ctr"/>
            <a:r>
              <a:rPr lang="en-US" sz="1800">
                <a:latin typeface="Tahoma" pitchFamily="34" charset="0"/>
                <a:ea typeface="Times New Roman" pitchFamily="18" charset="0"/>
                <a:cs typeface="Tahoma" pitchFamily="34" charset="0"/>
              </a:rPr>
              <a:t>H</a:t>
            </a:r>
          </a:p>
          <a:p>
            <a:pPr marL="342900" indent="-342900" algn="ctr"/>
            <a:r>
              <a:rPr lang="en-US" sz="1800">
                <a:latin typeface="Tahoma" pitchFamily="34" charset="0"/>
                <a:ea typeface="Times New Roman" pitchFamily="18" charset="0"/>
                <a:cs typeface="Tahoma" pitchFamily="34" charset="0"/>
              </a:rPr>
              <a:t>E</a:t>
            </a:r>
          </a:p>
          <a:p>
            <a:pPr marL="342900" indent="-342900" algn="ctr"/>
            <a:r>
              <a:rPr lang="en-US" sz="1800">
                <a:latin typeface="Tahoma" pitchFamily="34" charset="0"/>
                <a:ea typeface="Times New Roman" pitchFamily="18" charset="0"/>
                <a:cs typeface="Tahoma" pitchFamily="34" charset="0"/>
              </a:rPr>
              <a:t> </a:t>
            </a:r>
          </a:p>
          <a:p>
            <a:pPr marL="342900" indent="-342900" algn="ctr"/>
            <a:r>
              <a:rPr lang="en-US" sz="1800">
                <a:latin typeface="Tahoma" pitchFamily="34" charset="0"/>
                <a:ea typeface="Times New Roman" pitchFamily="18" charset="0"/>
                <a:cs typeface="Tahoma" pitchFamily="34" charset="0"/>
              </a:rPr>
              <a:t>T</a:t>
            </a:r>
          </a:p>
          <a:p>
            <a:pPr marL="342900" indent="-342900" algn="ctr"/>
            <a:r>
              <a:rPr lang="en-US" sz="1800">
                <a:latin typeface="Tahoma" pitchFamily="34" charset="0"/>
                <a:ea typeface="Times New Roman" pitchFamily="18" charset="0"/>
                <a:cs typeface="Tahoma" pitchFamily="34" charset="0"/>
              </a:rPr>
              <a:t>H</a:t>
            </a:r>
          </a:p>
          <a:p>
            <a:pPr marL="342900" indent="-342900" algn="ctr"/>
            <a:r>
              <a:rPr lang="en-US" sz="1800">
                <a:latin typeface="Tahoma" pitchFamily="34" charset="0"/>
                <a:ea typeface="Times New Roman" pitchFamily="18" charset="0"/>
                <a:cs typeface="Tahoma" pitchFamily="34" charset="0"/>
              </a:rPr>
              <a:t>R</a:t>
            </a:r>
          </a:p>
          <a:p>
            <a:pPr marL="342900" indent="-342900" algn="ctr"/>
            <a:r>
              <a:rPr lang="en-US" sz="1800">
                <a:latin typeface="Tahoma" pitchFamily="34" charset="0"/>
                <a:ea typeface="Times New Roman" pitchFamily="18" charset="0"/>
                <a:cs typeface="Tahoma" pitchFamily="34" charset="0"/>
              </a:rPr>
              <a:t>E</a:t>
            </a:r>
          </a:p>
          <a:p>
            <a:pPr marL="342900" indent="-342900" algn="ctr"/>
            <a:r>
              <a:rPr lang="en-US" sz="1800">
                <a:latin typeface="Tahoma" pitchFamily="34" charset="0"/>
                <a:ea typeface="Times New Roman" pitchFamily="18" charset="0"/>
                <a:cs typeface="Tahoma" pitchFamily="34" charset="0"/>
              </a:rPr>
              <a:t>E</a:t>
            </a:r>
          </a:p>
          <a:p>
            <a:pPr marL="342900" indent="-342900" algn="ctr"/>
            <a:r>
              <a:rPr lang="en-US" sz="1800">
                <a:latin typeface="Tahoma" pitchFamily="34" charset="0"/>
                <a:ea typeface="Times New Roman" pitchFamily="18" charset="0"/>
                <a:cs typeface="Tahoma" pitchFamily="34" charset="0"/>
              </a:rPr>
              <a:t> </a:t>
            </a:r>
          </a:p>
          <a:p>
            <a:pPr marL="342900" indent="-342900" algn="ctr"/>
            <a:r>
              <a:rPr lang="en-US" sz="1800">
                <a:latin typeface="Tahoma" pitchFamily="34" charset="0"/>
                <a:ea typeface="Times New Roman" pitchFamily="18" charset="0"/>
                <a:cs typeface="Tahoma" pitchFamily="34" charset="0"/>
              </a:rPr>
              <a:t>W</a:t>
            </a:r>
          </a:p>
          <a:p>
            <a:pPr marL="342900" indent="-342900" algn="ctr"/>
            <a:r>
              <a:rPr lang="en-US" sz="1800">
                <a:latin typeface="Tahoma" pitchFamily="34" charset="0"/>
                <a:ea typeface="Times New Roman" pitchFamily="18" charset="0"/>
                <a:cs typeface="Tahoma" pitchFamily="34" charset="0"/>
              </a:rPr>
              <a:t>O</a:t>
            </a:r>
          </a:p>
          <a:p>
            <a:pPr marL="342900" indent="-342900" algn="ctr"/>
            <a:r>
              <a:rPr lang="en-US" sz="1800">
                <a:latin typeface="Tahoma" pitchFamily="34" charset="0"/>
                <a:ea typeface="Times New Roman" pitchFamily="18" charset="0"/>
                <a:cs typeface="Tahoma" pitchFamily="34" charset="0"/>
              </a:rPr>
              <a:t>E</a:t>
            </a:r>
          </a:p>
          <a:p>
            <a:pPr marL="342900" indent="-342900" algn="ctr"/>
            <a:r>
              <a:rPr lang="en-US" sz="1800">
                <a:latin typeface="Tahoma" pitchFamily="34" charset="0"/>
                <a:ea typeface="Times New Roman" pitchFamily="18" charset="0"/>
                <a:cs typeface="Tahoma" pitchFamily="34" charset="0"/>
              </a:rPr>
              <a:t>S</a:t>
            </a:r>
            <a:endParaRPr lang="en-US" sz="1800">
              <a:ea typeface="Times New Roman" pitchFamily="18" charset="0"/>
              <a:cs typeface="Tahoma" pitchFamily="34" charset="0"/>
            </a:endParaRPr>
          </a:p>
        </p:txBody>
      </p:sp>
      <p:sp>
        <p:nvSpPr>
          <p:cNvPr id="4117" name="Rectangle 21"/>
          <p:cNvSpPr>
            <a:spLocks noChangeArrowheads="1"/>
          </p:cNvSpPr>
          <p:nvPr/>
        </p:nvSpPr>
        <p:spPr bwMode="auto">
          <a:xfrm>
            <a:off x="1905000" y="1371600"/>
            <a:ext cx="914400" cy="1557338"/>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marL="342900" indent="-342900" algn="ctr"/>
            <a:r>
              <a:rPr lang="en-US" sz="1600">
                <a:latin typeface="Tahoma" pitchFamily="34" charset="0"/>
                <a:ea typeface="Times New Roman" pitchFamily="18" charset="0"/>
                <a:cs typeface="Tahoma" pitchFamily="34" charset="0"/>
              </a:rPr>
              <a:t>Rev</a:t>
            </a:r>
            <a:endParaRPr lang="en-US" sz="1600">
              <a:latin typeface="Times New Roman" pitchFamily="18" charset="0"/>
              <a:ea typeface="Times New Roman" pitchFamily="18" charset="0"/>
              <a:cs typeface="Tahoma" pitchFamily="34" charset="0"/>
            </a:endParaRPr>
          </a:p>
          <a:p>
            <a:pPr marL="342900" indent="-342900" algn="ctr" eaLnBrk="0" hangingPunct="0"/>
            <a:r>
              <a:rPr lang="en-US" sz="1600">
                <a:latin typeface="Tahoma" pitchFamily="34" charset="0"/>
                <a:ea typeface="Times New Roman" pitchFamily="18" charset="0"/>
                <a:cs typeface="Tahoma" pitchFamily="34" charset="0"/>
              </a:rPr>
              <a:t>9:1-12</a:t>
            </a:r>
            <a:endParaRPr lang="en-US" sz="1600">
              <a:ea typeface="Times New Roman" pitchFamily="18" charset="0"/>
              <a:cs typeface="Tahoma" pitchFamily="34" charset="0"/>
            </a:endParaRPr>
          </a:p>
        </p:txBody>
      </p:sp>
      <p:sp>
        <p:nvSpPr>
          <p:cNvPr id="4116" name="Rectangle 20"/>
          <p:cNvSpPr>
            <a:spLocks noChangeArrowheads="1"/>
          </p:cNvSpPr>
          <p:nvPr/>
        </p:nvSpPr>
        <p:spPr bwMode="auto">
          <a:xfrm>
            <a:off x="838200" y="1371600"/>
            <a:ext cx="1066800" cy="1557338"/>
          </a:xfrm>
          <a:prstGeom prst="rect">
            <a:avLst/>
          </a:prstGeom>
          <a:solidFill>
            <a:schemeClr val="tx2">
              <a:lumMod val="50000"/>
            </a:schemeClr>
          </a:solidFill>
          <a:ln>
            <a:noFill/>
          </a:ln>
          <a:effectLst/>
        </p:spPr>
        <p:txBody>
          <a:bodyPr anchor="ctr"/>
          <a:lstStyle/>
          <a:p>
            <a:pPr algn="ctr" eaLnBrk="0" hangingPunct="0"/>
            <a:r>
              <a:rPr lang="en-US" sz="1600" b="1" dirty="0">
                <a:solidFill>
                  <a:schemeClr val="accent1"/>
                </a:solidFill>
                <a:latin typeface="Tahoma" pitchFamily="34" charset="0"/>
                <a:ea typeface="Times New Roman" pitchFamily="18" charset="0"/>
                <a:cs typeface="Tahoma" pitchFamily="34" charset="0"/>
              </a:rPr>
              <a:t>The</a:t>
            </a:r>
          </a:p>
          <a:p>
            <a:pPr algn="ctr" eaLnBrk="0" hangingPunct="0"/>
            <a:r>
              <a:rPr lang="en-US" sz="1600" b="1" dirty="0">
                <a:solidFill>
                  <a:schemeClr val="accent1"/>
                </a:solidFill>
                <a:latin typeface="Tahoma" pitchFamily="34" charset="0"/>
                <a:ea typeface="Times New Roman" pitchFamily="18" charset="0"/>
                <a:cs typeface="Tahoma" pitchFamily="34" charset="0"/>
              </a:rPr>
              <a:t>5th</a:t>
            </a:r>
          </a:p>
          <a:p>
            <a:pPr algn="ctr" eaLnBrk="0" hangingPunct="0"/>
            <a:r>
              <a:rPr lang="en-US" sz="1600" b="1" dirty="0">
                <a:solidFill>
                  <a:schemeClr val="accent1"/>
                </a:solidFill>
                <a:latin typeface="Tahoma" pitchFamily="34" charset="0"/>
                <a:ea typeface="Times New Roman" pitchFamily="18" charset="0"/>
                <a:cs typeface="Tahoma" pitchFamily="34" charset="0"/>
              </a:rPr>
              <a:t>Trumpet</a:t>
            </a:r>
          </a:p>
        </p:txBody>
      </p:sp>
      <p:sp>
        <p:nvSpPr>
          <p:cNvPr id="4112" name="Rectangle 16"/>
          <p:cNvSpPr>
            <a:spLocks noChangeArrowheads="1"/>
          </p:cNvSpPr>
          <p:nvPr/>
        </p:nvSpPr>
        <p:spPr bwMode="auto">
          <a:xfrm>
            <a:off x="838200" y="685800"/>
            <a:ext cx="7391400" cy="685800"/>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lgn="ctr"/>
            <a:r>
              <a:rPr lang="en-US" sz="2000" b="1" dirty="0">
                <a:solidFill>
                  <a:srgbClr val="000000"/>
                </a:solidFill>
                <a:latin typeface="Tahoma" pitchFamily="34" charset="0"/>
              </a:rPr>
              <a:t>The Seven Trumpet </a:t>
            </a:r>
            <a:r>
              <a:rPr lang="en-US" sz="2000" b="1" dirty="0" smtClean="0">
                <a:solidFill>
                  <a:srgbClr val="000000"/>
                </a:solidFill>
                <a:latin typeface="Tahoma" pitchFamily="34" charset="0"/>
              </a:rPr>
              <a:t>Judgments</a:t>
            </a:r>
            <a:endParaRPr lang="en-US" sz="2000" dirty="0">
              <a:solidFill>
                <a:srgbClr val="000000"/>
              </a:solidFill>
              <a:latin typeface="Tahoma" pitchFamily="34" charset="0"/>
            </a:endParaRPr>
          </a:p>
        </p:txBody>
      </p:sp>
      <p:sp>
        <p:nvSpPr>
          <p:cNvPr id="4128" name="Line 32"/>
          <p:cNvSpPr>
            <a:spLocks noChangeShapeType="1"/>
          </p:cNvSpPr>
          <p:nvPr/>
        </p:nvSpPr>
        <p:spPr bwMode="auto">
          <a:xfrm>
            <a:off x="838200" y="685800"/>
            <a:ext cx="7391400" cy="0"/>
          </a:xfrm>
          <a:prstGeom prst="line">
            <a:avLst/>
          </a:prstGeom>
          <a:noFill/>
          <a:ln w="12700"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129" name="Line 33"/>
          <p:cNvSpPr>
            <a:spLocks noChangeShapeType="1"/>
          </p:cNvSpPr>
          <p:nvPr/>
        </p:nvSpPr>
        <p:spPr bwMode="auto">
          <a:xfrm>
            <a:off x="838200" y="6416675"/>
            <a:ext cx="7391400" cy="0"/>
          </a:xfrm>
          <a:prstGeom prst="line">
            <a:avLst/>
          </a:prstGeom>
          <a:noFill/>
          <a:ln w="12700"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130" name="Line 34"/>
          <p:cNvSpPr>
            <a:spLocks noChangeShapeType="1"/>
          </p:cNvSpPr>
          <p:nvPr/>
        </p:nvSpPr>
        <p:spPr bwMode="auto">
          <a:xfrm>
            <a:off x="838200" y="685800"/>
            <a:ext cx="0" cy="5730875"/>
          </a:xfrm>
          <a:prstGeom prst="line">
            <a:avLst/>
          </a:prstGeom>
          <a:noFill/>
          <a:ln w="12700"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131" name="Line 35"/>
          <p:cNvSpPr>
            <a:spLocks noChangeShapeType="1"/>
          </p:cNvSpPr>
          <p:nvPr/>
        </p:nvSpPr>
        <p:spPr bwMode="auto">
          <a:xfrm>
            <a:off x="8229600" y="685800"/>
            <a:ext cx="0" cy="5730875"/>
          </a:xfrm>
          <a:prstGeom prst="line">
            <a:avLst/>
          </a:prstGeom>
          <a:noFill/>
          <a:ln w="12700"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133" name="Line 37"/>
          <p:cNvSpPr>
            <a:spLocks noChangeShapeType="1"/>
          </p:cNvSpPr>
          <p:nvPr/>
        </p:nvSpPr>
        <p:spPr bwMode="auto">
          <a:xfrm>
            <a:off x="838200" y="1371600"/>
            <a:ext cx="7391400" cy="0"/>
          </a:xfrm>
          <a:prstGeom prst="line">
            <a:avLst/>
          </a:prstGeom>
          <a:noFill/>
          <a:ln w="12700"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140" name="Line 44"/>
          <p:cNvSpPr>
            <a:spLocks noChangeShapeType="1"/>
          </p:cNvSpPr>
          <p:nvPr/>
        </p:nvSpPr>
        <p:spPr bwMode="auto">
          <a:xfrm>
            <a:off x="838200" y="2928938"/>
            <a:ext cx="1981200" cy="0"/>
          </a:xfrm>
          <a:prstGeom prst="line">
            <a:avLst/>
          </a:prstGeom>
          <a:noFill/>
          <a:ln w="12700"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142" name="Line 46"/>
          <p:cNvSpPr>
            <a:spLocks noChangeShapeType="1"/>
          </p:cNvSpPr>
          <p:nvPr/>
        </p:nvSpPr>
        <p:spPr bwMode="auto">
          <a:xfrm>
            <a:off x="1905000" y="1371600"/>
            <a:ext cx="0" cy="5045075"/>
          </a:xfrm>
          <a:prstGeom prst="line">
            <a:avLst/>
          </a:prstGeom>
          <a:noFill/>
          <a:ln w="12700"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146" name="Line 50"/>
          <p:cNvSpPr>
            <a:spLocks noChangeShapeType="1"/>
          </p:cNvSpPr>
          <p:nvPr/>
        </p:nvSpPr>
        <p:spPr bwMode="auto">
          <a:xfrm>
            <a:off x="2819400" y="1371600"/>
            <a:ext cx="0" cy="5045075"/>
          </a:xfrm>
          <a:prstGeom prst="line">
            <a:avLst/>
          </a:prstGeom>
          <a:noFill/>
          <a:ln w="12700"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151" name="Line 55"/>
          <p:cNvSpPr>
            <a:spLocks noChangeShapeType="1"/>
          </p:cNvSpPr>
          <p:nvPr/>
        </p:nvSpPr>
        <p:spPr bwMode="auto">
          <a:xfrm>
            <a:off x="3276600" y="1371600"/>
            <a:ext cx="0" cy="5045075"/>
          </a:xfrm>
          <a:prstGeom prst="line">
            <a:avLst/>
          </a:prstGeom>
          <a:noFill/>
          <a:ln w="12700"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157" name="Line 61"/>
          <p:cNvSpPr>
            <a:spLocks noChangeShapeType="1"/>
          </p:cNvSpPr>
          <p:nvPr/>
        </p:nvSpPr>
        <p:spPr bwMode="auto">
          <a:xfrm>
            <a:off x="3276600" y="2928938"/>
            <a:ext cx="4953000" cy="0"/>
          </a:xfrm>
          <a:prstGeom prst="line">
            <a:avLst/>
          </a:prstGeom>
          <a:noFill/>
          <a:ln w="12700"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160" name="Line 64"/>
          <p:cNvSpPr>
            <a:spLocks noChangeShapeType="1"/>
          </p:cNvSpPr>
          <p:nvPr/>
        </p:nvSpPr>
        <p:spPr bwMode="auto">
          <a:xfrm>
            <a:off x="838200" y="4486275"/>
            <a:ext cx="1981200" cy="0"/>
          </a:xfrm>
          <a:prstGeom prst="line">
            <a:avLst/>
          </a:prstGeom>
          <a:noFill/>
          <a:ln w="12700"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167" name="Line 71"/>
          <p:cNvSpPr>
            <a:spLocks noChangeShapeType="1"/>
          </p:cNvSpPr>
          <p:nvPr/>
        </p:nvSpPr>
        <p:spPr bwMode="auto">
          <a:xfrm>
            <a:off x="3276600" y="4486275"/>
            <a:ext cx="4953000" cy="0"/>
          </a:xfrm>
          <a:prstGeom prst="line">
            <a:avLst/>
          </a:prstGeom>
          <a:noFill/>
          <a:ln w="12700"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 presetClass="entr" presetSubtype="5" fill="hold" grpId="0" nodeType="afterEffect">
                                  <p:stCondLst>
                                    <p:cond delay="0"/>
                                  </p:stCondLst>
                                  <p:childTnLst>
                                    <p:set>
                                      <p:cBhvr>
                                        <p:cTn id="6" dur="1" fill="hold">
                                          <p:stCondLst>
                                            <p:cond delay="0"/>
                                          </p:stCondLst>
                                        </p:cTn>
                                        <p:tgtEl>
                                          <p:spTgt spid="4118"/>
                                        </p:tgtEl>
                                        <p:attrNameLst>
                                          <p:attrName>style.visibility</p:attrName>
                                        </p:attrNameLst>
                                      </p:cBhvr>
                                      <p:to>
                                        <p:strVal val="visible"/>
                                      </p:to>
                                    </p:set>
                                    <p:animEffect transition="in" filter="checkerboard(down)">
                                      <p:cBhvr>
                                        <p:cTn id="7" dur="1000"/>
                                        <p:tgtEl>
                                          <p:spTgt spid="411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 presetClass="entr" presetSubtype="10" fill="hold" grpId="1" nodeType="clickEffect">
                                  <p:stCondLst>
                                    <p:cond delay="0"/>
                                  </p:stCondLst>
                                  <p:childTnLst>
                                    <p:set>
                                      <p:cBhvr>
                                        <p:cTn id="11" dur="1" fill="hold">
                                          <p:stCondLst>
                                            <p:cond delay="0"/>
                                          </p:stCondLst>
                                        </p:cTn>
                                        <p:tgtEl>
                                          <p:spTgt spid="4116"/>
                                        </p:tgtEl>
                                        <p:attrNameLst>
                                          <p:attrName>style.visibility</p:attrName>
                                        </p:attrNameLst>
                                      </p:cBhvr>
                                      <p:to>
                                        <p:strVal val="visible"/>
                                      </p:to>
                                    </p:set>
                                    <p:animEffect transition="in" filter="checkerboard(across)">
                                      <p:cBhvr>
                                        <p:cTn id="12" dur="1000"/>
                                        <p:tgtEl>
                                          <p:spTgt spid="4116"/>
                                        </p:tgtEl>
                                      </p:cBhvr>
                                    </p:animEffect>
                                  </p:childTnLst>
                                </p:cTn>
                              </p:par>
                              <p:par>
                                <p:cTn id="13" presetID="5" presetClass="entr" presetSubtype="10" fill="hold" grpId="1" nodeType="withEffect">
                                  <p:stCondLst>
                                    <p:cond delay="0"/>
                                  </p:stCondLst>
                                  <p:childTnLst>
                                    <p:set>
                                      <p:cBhvr>
                                        <p:cTn id="14" dur="1" fill="hold">
                                          <p:stCondLst>
                                            <p:cond delay="0"/>
                                          </p:stCondLst>
                                        </p:cTn>
                                        <p:tgtEl>
                                          <p:spTgt spid="4117"/>
                                        </p:tgtEl>
                                        <p:attrNameLst>
                                          <p:attrName>style.visibility</p:attrName>
                                        </p:attrNameLst>
                                      </p:cBhvr>
                                      <p:to>
                                        <p:strVal val="visible"/>
                                      </p:to>
                                    </p:set>
                                    <p:animEffect transition="in" filter="checkerboard(across)">
                                      <p:cBhvr>
                                        <p:cTn id="15" dur="1000"/>
                                        <p:tgtEl>
                                          <p:spTgt spid="4117"/>
                                        </p:tgtEl>
                                      </p:cBhvr>
                                    </p:animEffect>
                                  </p:childTnLst>
                                </p:cTn>
                              </p:par>
                              <p:par>
                                <p:cTn id="16" presetID="5" presetClass="entr" presetSubtype="10" fill="hold" grpId="1" nodeType="withEffect">
                                  <p:stCondLst>
                                    <p:cond delay="0"/>
                                  </p:stCondLst>
                                  <p:childTnLst>
                                    <p:set>
                                      <p:cBhvr>
                                        <p:cTn id="17" dur="1" fill="hold">
                                          <p:stCondLst>
                                            <p:cond delay="0"/>
                                          </p:stCondLst>
                                        </p:cTn>
                                        <p:tgtEl>
                                          <p:spTgt spid="4119"/>
                                        </p:tgtEl>
                                        <p:attrNameLst>
                                          <p:attrName>style.visibility</p:attrName>
                                        </p:attrNameLst>
                                      </p:cBhvr>
                                      <p:to>
                                        <p:strVal val="visible"/>
                                      </p:to>
                                    </p:set>
                                    <p:animEffect transition="in" filter="checkerboard(across)">
                                      <p:cBhvr>
                                        <p:cTn id="18" dur="1000"/>
                                        <p:tgtEl>
                                          <p:spTgt spid="4119"/>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5" presetClass="entr" presetSubtype="10" fill="hold" grpId="0" nodeType="clickEffect">
                                  <p:stCondLst>
                                    <p:cond delay="0"/>
                                  </p:stCondLst>
                                  <p:childTnLst>
                                    <p:set>
                                      <p:cBhvr>
                                        <p:cTn id="22" dur="1" fill="hold">
                                          <p:stCondLst>
                                            <p:cond delay="0"/>
                                          </p:stCondLst>
                                        </p:cTn>
                                        <p:tgtEl>
                                          <p:spTgt spid="4120"/>
                                        </p:tgtEl>
                                        <p:attrNameLst>
                                          <p:attrName>style.visibility</p:attrName>
                                        </p:attrNameLst>
                                      </p:cBhvr>
                                      <p:to>
                                        <p:strVal val="visible"/>
                                      </p:to>
                                    </p:set>
                                    <p:animEffect transition="in" filter="checkerboard(across)">
                                      <p:cBhvr>
                                        <p:cTn id="23" dur="1000"/>
                                        <p:tgtEl>
                                          <p:spTgt spid="4120"/>
                                        </p:tgtEl>
                                      </p:cBhvr>
                                    </p:animEffect>
                                  </p:childTnLst>
                                </p:cTn>
                              </p:par>
                              <p:par>
                                <p:cTn id="24" presetID="5" presetClass="entr" presetSubtype="10" fill="hold" grpId="0" nodeType="withEffect">
                                  <p:stCondLst>
                                    <p:cond delay="0"/>
                                  </p:stCondLst>
                                  <p:childTnLst>
                                    <p:set>
                                      <p:cBhvr>
                                        <p:cTn id="25" dur="1" fill="hold">
                                          <p:stCondLst>
                                            <p:cond delay="0"/>
                                          </p:stCondLst>
                                        </p:cTn>
                                        <p:tgtEl>
                                          <p:spTgt spid="4121"/>
                                        </p:tgtEl>
                                        <p:attrNameLst>
                                          <p:attrName>style.visibility</p:attrName>
                                        </p:attrNameLst>
                                      </p:cBhvr>
                                      <p:to>
                                        <p:strVal val="visible"/>
                                      </p:to>
                                    </p:set>
                                    <p:animEffect transition="in" filter="checkerboard(across)">
                                      <p:cBhvr>
                                        <p:cTn id="26" dur="1000"/>
                                        <p:tgtEl>
                                          <p:spTgt spid="4121"/>
                                        </p:tgtEl>
                                      </p:cBhvr>
                                    </p:animEffect>
                                  </p:childTnLst>
                                </p:cTn>
                              </p:par>
                              <p:par>
                                <p:cTn id="27" presetID="5" presetClass="entr" presetSubtype="10" fill="hold" grpId="0" nodeType="withEffect">
                                  <p:stCondLst>
                                    <p:cond delay="0"/>
                                  </p:stCondLst>
                                  <p:childTnLst>
                                    <p:set>
                                      <p:cBhvr>
                                        <p:cTn id="28" dur="1" fill="hold">
                                          <p:stCondLst>
                                            <p:cond delay="0"/>
                                          </p:stCondLst>
                                        </p:cTn>
                                        <p:tgtEl>
                                          <p:spTgt spid="4123"/>
                                        </p:tgtEl>
                                        <p:attrNameLst>
                                          <p:attrName>style.visibility</p:attrName>
                                        </p:attrNameLst>
                                      </p:cBhvr>
                                      <p:to>
                                        <p:strVal val="visible"/>
                                      </p:to>
                                    </p:set>
                                    <p:animEffect transition="in" filter="checkerboard(across)">
                                      <p:cBhvr>
                                        <p:cTn id="29" dur="1000"/>
                                        <p:tgtEl>
                                          <p:spTgt spid="4123"/>
                                        </p:tgtEl>
                                      </p:cBhvr>
                                    </p:animEffect>
                                  </p:childTnLst>
                                </p:cTn>
                              </p:par>
                            </p:childTnLst>
                          </p:cTn>
                        </p:par>
                      </p:childTnLst>
                    </p:cTn>
                  </p:par>
                  <p:par>
                    <p:cTn id="30" fill="hold" nodeType="clickPar">
                      <p:stCondLst>
                        <p:cond delay="indefinite"/>
                      </p:stCondLst>
                      <p:childTnLst>
                        <p:par>
                          <p:cTn id="31" fill="hold" nodeType="withGroup">
                            <p:stCondLst>
                              <p:cond delay="0"/>
                            </p:stCondLst>
                            <p:childTnLst>
                              <p:par>
                                <p:cTn id="32" presetID="5" presetClass="entr" presetSubtype="10" fill="hold" grpId="0" nodeType="clickEffect">
                                  <p:stCondLst>
                                    <p:cond delay="0"/>
                                  </p:stCondLst>
                                  <p:childTnLst>
                                    <p:set>
                                      <p:cBhvr>
                                        <p:cTn id="33" dur="1" fill="hold">
                                          <p:stCondLst>
                                            <p:cond delay="0"/>
                                          </p:stCondLst>
                                        </p:cTn>
                                        <p:tgtEl>
                                          <p:spTgt spid="4124"/>
                                        </p:tgtEl>
                                        <p:attrNameLst>
                                          <p:attrName>style.visibility</p:attrName>
                                        </p:attrNameLst>
                                      </p:cBhvr>
                                      <p:to>
                                        <p:strVal val="visible"/>
                                      </p:to>
                                    </p:set>
                                    <p:animEffect transition="in" filter="checkerboard(across)">
                                      <p:cBhvr>
                                        <p:cTn id="34" dur="1000"/>
                                        <p:tgtEl>
                                          <p:spTgt spid="4124"/>
                                        </p:tgtEl>
                                      </p:cBhvr>
                                    </p:animEffect>
                                  </p:childTnLst>
                                </p:cTn>
                              </p:par>
                              <p:par>
                                <p:cTn id="35" presetID="5" presetClass="entr" presetSubtype="10" fill="hold" grpId="0" nodeType="withEffect">
                                  <p:stCondLst>
                                    <p:cond delay="0"/>
                                  </p:stCondLst>
                                  <p:childTnLst>
                                    <p:set>
                                      <p:cBhvr>
                                        <p:cTn id="36" dur="1" fill="hold">
                                          <p:stCondLst>
                                            <p:cond delay="0"/>
                                          </p:stCondLst>
                                        </p:cTn>
                                        <p:tgtEl>
                                          <p:spTgt spid="4125"/>
                                        </p:tgtEl>
                                        <p:attrNameLst>
                                          <p:attrName>style.visibility</p:attrName>
                                        </p:attrNameLst>
                                      </p:cBhvr>
                                      <p:to>
                                        <p:strVal val="visible"/>
                                      </p:to>
                                    </p:set>
                                    <p:animEffect transition="in" filter="checkerboard(across)">
                                      <p:cBhvr>
                                        <p:cTn id="37" dur="1000"/>
                                        <p:tgtEl>
                                          <p:spTgt spid="4125"/>
                                        </p:tgtEl>
                                      </p:cBhvr>
                                    </p:animEffect>
                                  </p:childTnLst>
                                </p:cTn>
                              </p:par>
                              <p:par>
                                <p:cTn id="38" presetID="5" presetClass="entr" presetSubtype="10" fill="hold" grpId="0" nodeType="withEffect">
                                  <p:stCondLst>
                                    <p:cond delay="0"/>
                                  </p:stCondLst>
                                  <p:childTnLst>
                                    <p:set>
                                      <p:cBhvr>
                                        <p:cTn id="39" dur="1" fill="hold">
                                          <p:stCondLst>
                                            <p:cond delay="0"/>
                                          </p:stCondLst>
                                        </p:cTn>
                                        <p:tgtEl>
                                          <p:spTgt spid="4127"/>
                                        </p:tgtEl>
                                        <p:attrNameLst>
                                          <p:attrName>style.visibility</p:attrName>
                                        </p:attrNameLst>
                                      </p:cBhvr>
                                      <p:to>
                                        <p:strVal val="visible"/>
                                      </p:to>
                                    </p:set>
                                    <p:animEffect transition="in" filter="checkerboard(across)">
                                      <p:cBhvr>
                                        <p:cTn id="40" dur="1000"/>
                                        <p:tgtEl>
                                          <p:spTgt spid="41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27" grpId="0" animBg="1"/>
      <p:bldP spid="4125" grpId="0" animBg="1"/>
      <p:bldP spid="4124" grpId="0" animBg="1"/>
      <p:bldP spid="4123" grpId="0" animBg="1"/>
      <p:bldP spid="4121" grpId="0" animBg="1"/>
      <p:bldP spid="4120" grpId="0" animBg="1"/>
      <p:bldP spid="4119" grpId="1" animBg="1"/>
      <p:bldP spid="4118" grpId="0" animBg="1"/>
      <p:bldP spid="4117" grpId="1" animBg="1"/>
      <p:bldP spid="4116" grpId="1"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solidFill>
                  <a:schemeClr val="tx1"/>
                </a:solidFill>
              </a:rPr>
              <a:t>Response to the Trumpets     </a:t>
            </a:r>
            <a:r>
              <a:rPr lang="en-US" sz="3600" dirty="0" smtClean="0">
                <a:solidFill>
                  <a:srgbClr val="FFFF00"/>
                </a:solidFill>
              </a:rPr>
              <a:t>9:20-21</a:t>
            </a:r>
            <a:endParaRPr lang="en-US" sz="3600" dirty="0">
              <a:solidFill>
                <a:srgbClr val="FFFF00"/>
              </a:solidFill>
            </a:endParaRPr>
          </a:p>
        </p:txBody>
      </p:sp>
      <p:sp>
        <p:nvSpPr>
          <p:cNvPr id="3" name="Content Placeholder 2"/>
          <p:cNvSpPr>
            <a:spLocks noGrp="1"/>
          </p:cNvSpPr>
          <p:nvPr>
            <p:ph idx="1"/>
          </p:nvPr>
        </p:nvSpPr>
        <p:spPr/>
        <p:txBody>
          <a:bodyPr/>
          <a:lstStyle/>
          <a:p>
            <a:endParaRPr lang="en-US" i="1" dirty="0">
              <a:solidFill>
                <a:srgbClr val="00CC00"/>
              </a:solidFill>
            </a:endParaRPr>
          </a:p>
        </p:txBody>
      </p:sp>
    </p:spTree>
    <p:extLst>
      <p:ext uri="{BB962C8B-B14F-4D97-AF65-F5344CB8AC3E}">
        <p14:creationId xmlns:p14="http://schemas.microsoft.com/office/powerpoint/2010/main" val="303622034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solidFill>
                  <a:schemeClr val="tx1"/>
                </a:solidFill>
              </a:rPr>
              <a:t>Response to the Trumpets     </a:t>
            </a:r>
            <a:r>
              <a:rPr lang="en-US" sz="3600" dirty="0" smtClean="0">
                <a:solidFill>
                  <a:srgbClr val="FFFF00"/>
                </a:solidFill>
              </a:rPr>
              <a:t>9:20-21</a:t>
            </a:r>
            <a:endParaRPr lang="en-US" sz="3600" dirty="0">
              <a:solidFill>
                <a:srgbClr val="FFFF00"/>
              </a:solidFill>
            </a:endParaRPr>
          </a:p>
        </p:txBody>
      </p:sp>
      <p:sp>
        <p:nvSpPr>
          <p:cNvPr id="3" name="Content Placeholder 2"/>
          <p:cNvSpPr>
            <a:spLocks noGrp="1"/>
          </p:cNvSpPr>
          <p:nvPr>
            <p:ph idx="1"/>
          </p:nvPr>
        </p:nvSpPr>
        <p:spPr/>
        <p:txBody>
          <a:bodyPr/>
          <a:lstStyle/>
          <a:p>
            <a:r>
              <a:rPr lang="en-US" dirty="0" smtClean="0"/>
              <a:t>History shows that when God continuously shows His mercy, people do not generally turn to Him in thanks.</a:t>
            </a:r>
          </a:p>
          <a:p>
            <a:r>
              <a:rPr lang="en-US" dirty="0" smtClean="0"/>
              <a:t>They typically go on in their evil ways and assume that God approves.</a:t>
            </a:r>
          </a:p>
          <a:p>
            <a:r>
              <a:rPr lang="en-US" dirty="0" smtClean="0">
                <a:solidFill>
                  <a:srgbClr val="FFFF00"/>
                </a:solidFill>
              </a:rPr>
              <a:t>Psalm 50:16-23 </a:t>
            </a:r>
            <a:r>
              <a:rPr lang="en-US" dirty="0" smtClean="0"/>
              <a:t>is instructive here.</a:t>
            </a:r>
          </a:p>
        </p:txBody>
      </p:sp>
    </p:spTree>
    <p:extLst>
      <p:ext uri="{BB962C8B-B14F-4D97-AF65-F5344CB8AC3E}">
        <p14:creationId xmlns:p14="http://schemas.microsoft.com/office/powerpoint/2010/main" val="401856470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solidFill>
                  <a:schemeClr val="tx1"/>
                </a:solidFill>
              </a:rPr>
              <a:t>Response to the Trumpets     </a:t>
            </a:r>
            <a:r>
              <a:rPr lang="en-US" sz="3600" dirty="0" smtClean="0">
                <a:solidFill>
                  <a:srgbClr val="FFFF00"/>
                </a:solidFill>
              </a:rPr>
              <a:t>9:20-21</a:t>
            </a:r>
            <a:endParaRPr lang="en-US" sz="3600" dirty="0">
              <a:solidFill>
                <a:srgbClr val="FFFF00"/>
              </a:solidFill>
            </a:endParaRPr>
          </a:p>
        </p:txBody>
      </p:sp>
      <p:sp>
        <p:nvSpPr>
          <p:cNvPr id="3" name="Content Placeholder 2"/>
          <p:cNvSpPr>
            <a:spLocks noGrp="1"/>
          </p:cNvSpPr>
          <p:nvPr>
            <p:ph idx="1"/>
          </p:nvPr>
        </p:nvSpPr>
        <p:spPr/>
        <p:txBody>
          <a:bodyPr/>
          <a:lstStyle/>
          <a:p>
            <a:r>
              <a:rPr lang="en-US" dirty="0" smtClean="0"/>
              <a:t>In allowing us true freedom, God has allowed the human race the freedom to rebel against Him.</a:t>
            </a:r>
          </a:p>
          <a:p>
            <a:r>
              <a:rPr lang="en-US" dirty="0" smtClean="0"/>
              <a:t>For thousands of years we have been in rebellion against the infinitely good, wise, holy and loving God who created us.</a:t>
            </a:r>
          </a:p>
          <a:p>
            <a:r>
              <a:rPr lang="en-US" dirty="0" smtClean="0"/>
              <a:t>For thousands of years, the world has had the opportunity to plead for His mercy.</a:t>
            </a:r>
            <a:endParaRPr lang="en-US" dirty="0"/>
          </a:p>
        </p:txBody>
      </p:sp>
    </p:spTree>
    <p:extLst>
      <p:ext uri="{BB962C8B-B14F-4D97-AF65-F5344CB8AC3E}">
        <p14:creationId xmlns:p14="http://schemas.microsoft.com/office/powerpoint/2010/main" val="132980430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solidFill>
                  <a:schemeClr val="tx1"/>
                </a:solidFill>
              </a:rPr>
              <a:t>Response to the Trumpets     </a:t>
            </a:r>
            <a:r>
              <a:rPr lang="en-US" sz="3600" dirty="0" smtClean="0">
                <a:solidFill>
                  <a:srgbClr val="FFFF00"/>
                </a:solidFill>
              </a:rPr>
              <a:t>9:20-21</a:t>
            </a:r>
            <a:endParaRPr lang="en-US" sz="3600" dirty="0">
              <a:solidFill>
                <a:srgbClr val="FFFF00"/>
              </a:solidFill>
            </a:endParaRPr>
          </a:p>
        </p:txBody>
      </p:sp>
      <p:sp>
        <p:nvSpPr>
          <p:cNvPr id="3" name="Content Placeholder 2"/>
          <p:cNvSpPr>
            <a:spLocks noGrp="1"/>
          </p:cNvSpPr>
          <p:nvPr>
            <p:ph idx="1"/>
          </p:nvPr>
        </p:nvSpPr>
        <p:spPr/>
        <p:txBody>
          <a:bodyPr/>
          <a:lstStyle/>
          <a:p>
            <a:r>
              <a:rPr lang="en-US" dirty="0" smtClean="0"/>
              <a:t>Since Christ’s death and resurrection, the love of God toward us has been clearer than ever before.</a:t>
            </a:r>
          </a:p>
          <a:p>
            <a:r>
              <a:rPr lang="en-US" dirty="0" smtClean="0"/>
              <a:t>At the end of the present age, God will systematically judge this rebellious world before a new age begins.</a:t>
            </a:r>
          </a:p>
          <a:p>
            <a:r>
              <a:rPr lang="en-US" dirty="0" smtClean="0"/>
              <a:t>The response He desires is repentance and faith – a turning toward Christ.</a:t>
            </a:r>
          </a:p>
        </p:txBody>
      </p:sp>
    </p:spTree>
    <p:extLst>
      <p:ext uri="{BB962C8B-B14F-4D97-AF65-F5344CB8AC3E}">
        <p14:creationId xmlns:p14="http://schemas.microsoft.com/office/powerpoint/2010/main" val="108657304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solidFill>
                  <a:schemeClr val="tx1"/>
                </a:solidFill>
              </a:rPr>
              <a:t>Response to the Trumpets     </a:t>
            </a:r>
            <a:r>
              <a:rPr lang="en-US" sz="3600" dirty="0">
                <a:solidFill>
                  <a:srgbClr val="FFFF00"/>
                </a:solidFill>
              </a:rPr>
              <a:t>9:20-21</a:t>
            </a:r>
          </a:p>
        </p:txBody>
      </p:sp>
      <p:sp>
        <p:nvSpPr>
          <p:cNvPr id="3" name="Content Placeholder 2"/>
          <p:cNvSpPr>
            <a:spLocks noGrp="1"/>
          </p:cNvSpPr>
          <p:nvPr>
            <p:ph idx="1"/>
          </p:nvPr>
        </p:nvSpPr>
        <p:spPr/>
        <p:txBody>
          <a:bodyPr/>
          <a:lstStyle/>
          <a:p>
            <a:r>
              <a:rPr lang="en-US" dirty="0" smtClean="0">
                <a:latin typeface="+mn-lt"/>
                <a:ea typeface="+mn-ea"/>
                <a:cs typeface="+mn-cs"/>
              </a:rPr>
              <a:t>John </a:t>
            </a:r>
            <a:r>
              <a:rPr lang="en-US" dirty="0" err="1" smtClean="0">
                <a:latin typeface="+mn-lt"/>
                <a:ea typeface="+mn-ea"/>
                <a:cs typeface="+mn-cs"/>
              </a:rPr>
              <a:t>Walvoord</a:t>
            </a:r>
            <a:r>
              <a:rPr lang="en-US" dirty="0" smtClean="0">
                <a:latin typeface="+mn-lt"/>
                <a:ea typeface="+mn-ea"/>
                <a:cs typeface="+mn-cs"/>
              </a:rPr>
              <a:t> comments,</a:t>
            </a:r>
            <a:endParaRPr lang="en-US" b="1" dirty="0" smtClean="0">
              <a:solidFill>
                <a:schemeClr val="tx1"/>
              </a:solidFill>
              <a:latin typeface="+mn-lt"/>
              <a:ea typeface="+mn-ea"/>
              <a:cs typeface="+mn-cs"/>
            </a:endParaRPr>
          </a:p>
          <a:p>
            <a:r>
              <a:rPr lang="en-US" i="1" dirty="0" smtClean="0">
                <a:solidFill>
                  <a:srgbClr val="00CC00"/>
                </a:solidFill>
              </a:rPr>
              <a:t>“In spite of the dramatic judgment inflicted … those who survive are declared to be unrepentant.  Such is the hardness of the human heart even though faced by worldwide destruction and divine judgment from God and a clear testimony of God’s power to deal summarily with every human soul.”</a:t>
            </a:r>
          </a:p>
          <a:p>
            <a:endParaRPr lang="en-US" i="1" dirty="0">
              <a:solidFill>
                <a:srgbClr val="00CC00"/>
              </a:solidFill>
            </a:endParaRPr>
          </a:p>
        </p:txBody>
      </p:sp>
    </p:spTree>
    <p:extLst>
      <p:ext uri="{BB962C8B-B14F-4D97-AF65-F5344CB8AC3E}">
        <p14:creationId xmlns:p14="http://schemas.microsoft.com/office/powerpoint/2010/main" val="2721809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solidFill>
                  <a:srgbClr val="FFFFFF"/>
                </a:solidFill>
              </a:rPr>
              <a:t>Response to the Trumpets     </a:t>
            </a:r>
            <a:r>
              <a:rPr lang="en-US" sz="3600" dirty="0">
                <a:solidFill>
                  <a:srgbClr val="FFFF00"/>
                </a:solidFill>
              </a:rPr>
              <a:t>9:20-21</a:t>
            </a:r>
            <a:endParaRPr lang="en-US" dirty="0"/>
          </a:p>
        </p:txBody>
      </p:sp>
      <p:sp>
        <p:nvSpPr>
          <p:cNvPr id="3" name="Content Placeholder 2"/>
          <p:cNvSpPr>
            <a:spLocks noGrp="1"/>
          </p:cNvSpPr>
          <p:nvPr>
            <p:ph idx="1"/>
          </p:nvPr>
        </p:nvSpPr>
        <p:spPr/>
        <p:txBody>
          <a:bodyPr/>
          <a:lstStyle/>
          <a:p>
            <a:r>
              <a:rPr lang="en-US" dirty="0" smtClean="0">
                <a:latin typeface="+mn-lt"/>
                <a:ea typeface="+mn-ea"/>
                <a:cs typeface="+mn-cs"/>
              </a:rPr>
              <a:t>Robert L. Thomas points out,</a:t>
            </a:r>
            <a:endParaRPr lang="en-US" b="1" dirty="0" smtClean="0">
              <a:solidFill>
                <a:schemeClr val="tx1"/>
              </a:solidFill>
              <a:latin typeface="+mn-lt"/>
              <a:ea typeface="+mn-ea"/>
              <a:cs typeface="+mn-cs"/>
            </a:endParaRPr>
          </a:p>
          <a:p>
            <a:r>
              <a:rPr lang="en-US" i="1" dirty="0" smtClean="0">
                <a:solidFill>
                  <a:srgbClr val="00CC00"/>
                </a:solidFill>
              </a:rPr>
              <a:t>“The survivors shunned repentance. … They absolutely failed to change their conduct, their creed, or their attitudes toward God, which would have appeared to be the least they could do in light of what the world had just experienced.”</a:t>
            </a:r>
          </a:p>
          <a:p>
            <a:endParaRPr lang="en-US" i="1" dirty="0">
              <a:solidFill>
                <a:srgbClr val="00CC00"/>
              </a:solidFill>
            </a:endParaRPr>
          </a:p>
        </p:txBody>
      </p:sp>
    </p:spTree>
    <p:extLst>
      <p:ext uri="{BB962C8B-B14F-4D97-AF65-F5344CB8AC3E}">
        <p14:creationId xmlns:p14="http://schemas.microsoft.com/office/powerpoint/2010/main" val="310125729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solidFill>
                  <a:srgbClr val="FFFFFF"/>
                </a:solidFill>
              </a:rPr>
              <a:t>Response to the Trumpets     </a:t>
            </a:r>
            <a:r>
              <a:rPr lang="en-US" sz="3600" dirty="0">
                <a:solidFill>
                  <a:srgbClr val="FFFF00"/>
                </a:solidFill>
              </a:rPr>
              <a:t>9:21-22</a:t>
            </a:r>
            <a:endParaRPr lang="en-US" dirty="0"/>
          </a:p>
        </p:txBody>
      </p:sp>
      <p:sp>
        <p:nvSpPr>
          <p:cNvPr id="3" name="Content Placeholder 2"/>
          <p:cNvSpPr>
            <a:spLocks noGrp="1"/>
          </p:cNvSpPr>
          <p:nvPr>
            <p:ph idx="1"/>
          </p:nvPr>
        </p:nvSpPr>
        <p:spPr/>
        <p:txBody>
          <a:bodyPr/>
          <a:lstStyle/>
          <a:p>
            <a:r>
              <a:rPr lang="en-US" dirty="0" smtClean="0">
                <a:latin typeface="+mn-lt"/>
                <a:ea typeface="+mn-ea"/>
                <a:cs typeface="+mn-cs"/>
              </a:rPr>
              <a:t>F. F. Bruce observed,</a:t>
            </a:r>
            <a:endParaRPr lang="en-US" b="1" dirty="0" smtClean="0">
              <a:solidFill>
                <a:schemeClr val="tx1"/>
              </a:solidFill>
              <a:latin typeface="+mn-lt"/>
              <a:ea typeface="+mn-ea"/>
              <a:cs typeface="+mn-cs"/>
            </a:endParaRPr>
          </a:p>
          <a:p>
            <a:r>
              <a:rPr lang="en-US" i="1" dirty="0" smtClean="0">
                <a:solidFill>
                  <a:srgbClr val="00CC00"/>
                </a:solidFill>
              </a:rPr>
              <a:t>“Plague and similar disasters, which bring out the best qualities in some people bring out the worst in many others. …</a:t>
            </a:r>
          </a:p>
          <a:p>
            <a:r>
              <a:rPr lang="en-US" i="1" dirty="0" smtClean="0">
                <a:solidFill>
                  <a:srgbClr val="00CC00"/>
                </a:solidFill>
              </a:rPr>
              <a:t>“God has pledged His ready pardon wherever a glimmer of repentance is shown, but what it men persist in impenitence?”</a:t>
            </a:r>
          </a:p>
          <a:p>
            <a:endParaRPr lang="en-US" i="1" dirty="0">
              <a:solidFill>
                <a:srgbClr val="00CC00"/>
              </a:solidFill>
            </a:endParaRPr>
          </a:p>
        </p:txBody>
      </p:sp>
    </p:spTree>
    <p:extLst>
      <p:ext uri="{BB962C8B-B14F-4D97-AF65-F5344CB8AC3E}">
        <p14:creationId xmlns:p14="http://schemas.microsoft.com/office/powerpoint/2010/main" val="371985110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tx1"/>
                </a:solidFill>
              </a:rPr>
              <a:t>Revelation 8 &amp; 9     </a:t>
            </a:r>
            <a:r>
              <a:rPr lang="en-US" dirty="0" smtClean="0">
                <a:solidFill>
                  <a:srgbClr val="00CC00"/>
                </a:solidFill>
              </a:rPr>
              <a:t>Conclusions</a:t>
            </a:r>
            <a:endParaRPr lang="en-US" dirty="0">
              <a:solidFill>
                <a:srgbClr val="00CC00"/>
              </a:solidFill>
            </a:endParaRPr>
          </a:p>
        </p:txBody>
      </p:sp>
      <p:sp>
        <p:nvSpPr>
          <p:cNvPr id="3" name="Content Placeholder 2"/>
          <p:cNvSpPr>
            <a:spLocks noGrp="1"/>
          </p:cNvSpPr>
          <p:nvPr>
            <p:ph idx="1"/>
          </p:nvPr>
        </p:nvSpPr>
        <p:spPr/>
        <p:txBody>
          <a:bodyPr/>
          <a:lstStyle/>
          <a:p>
            <a:pPr marL="514350" indent="-514350">
              <a:buFont typeface="+mj-lt"/>
              <a:buAutoNum type="arabicPeriod"/>
            </a:pPr>
            <a:r>
              <a:rPr lang="en-US" sz="3000" dirty="0" smtClean="0"/>
              <a:t>God wants to hear your prayers, which are like a pleasant aroma to Him.</a:t>
            </a:r>
          </a:p>
          <a:p>
            <a:pPr marL="514350" indent="-514350">
              <a:buFont typeface="+mj-lt"/>
              <a:buAutoNum type="arabicPeriod"/>
            </a:pPr>
            <a:r>
              <a:rPr lang="en-US" sz="3000" dirty="0" smtClean="0"/>
              <a:t>God’s love and His justice must both be considered in order to clearly see Him.</a:t>
            </a:r>
          </a:p>
          <a:p>
            <a:pPr marL="514350" indent="-514350">
              <a:buFont typeface="+mj-lt"/>
              <a:buAutoNum type="arabicPeriod"/>
            </a:pPr>
            <a:r>
              <a:rPr lang="en-US" sz="3000" dirty="0" smtClean="0"/>
              <a:t>God’s love and His justice were equally made clear at the cross of Christ.</a:t>
            </a:r>
          </a:p>
          <a:p>
            <a:pPr marL="514350" indent="-514350">
              <a:buFont typeface="+mj-lt"/>
              <a:buAutoNum type="arabicPeriod"/>
            </a:pPr>
            <a:r>
              <a:rPr lang="en-US" sz="3000" dirty="0" smtClean="0"/>
              <a:t>The appropriate response for people like us – who have rebelled against God – is  repentance and faith in Jesus.</a:t>
            </a:r>
            <a:endParaRPr lang="en-US" sz="3000" dirty="0"/>
          </a:p>
        </p:txBody>
      </p:sp>
    </p:spTree>
    <p:extLst>
      <p:ext uri="{BB962C8B-B14F-4D97-AF65-F5344CB8AC3E}">
        <p14:creationId xmlns:p14="http://schemas.microsoft.com/office/powerpoint/2010/main" val="19416719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339</TotalTime>
  <Words>1338</Words>
  <Application>Microsoft Office PowerPoint</Application>
  <PresentationFormat>On-screen Show (4:3)</PresentationFormat>
  <Paragraphs>165</Paragraphs>
  <Slides>23</Slides>
  <Notes>23</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Default Design</vt:lpstr>
      <vt:lpstr>The Seven Trumpets</vt:lpstr>
      <vt:lpstr>Revelation 8 &amp; 9    Introduction</vt:lpstr>
      <vt:lpstr>Revelation 8 &amp; 9    Introduction</vt:lpstr>
      <vt:lpstr>Revelation 8 &amp; 9    Introduction</vt:lpstr>
      <vt:lpstr>Revelation 8 &amp; 9    Introduction</vt:lpstr>
      <vt:lpstr>Revelation 8 &amp; 9    Introduction</vt:lpstr>
      <vt:lpstr>Revelation 8 &amp; 9    Outline</vt:lpstr>
      <vt:lpstr>Prelude to the Trumpets     8:1-6</vt:lpstr>
      <vt:lpstr>Prelude to the Trumpets     8:1-6</vt:lpstr>
      <vt:lpstr>Prelude to the Trumpets     8:1-6</vt:lpstr>
      <vt:lpstr>Prelude to the Trumpets     8:1-6</vt:lpstr>
      <vt:lpstr>Prelude to the Trumpets     8:1-6</vt:lpstr>
      <vt:lpstr>Prelude to the Trumpets     8:1-6</vt:lpstr>
      <vt:lpstr>PowerPoint Presentation</vt:lpstr>
      <vt:lpstr>PowerPoint Presentation</vt:lpstr>
      <vt:lpstr>Response to the Trumpets     9:20-21</vt:lpstr>
      <vt:lpstr>Response to the Trumpets     9:20-21</vt:lpstr>
      <vt:lpstr>Response to the Trumpets     9:20-21</vt:lpstr>
      <vt:lpstr>Response to the Trumpets     9:20-21</vt:lpstr>
      <vt:lpstr>Response to the Trumpets     9:20-21</vt:lpstr>
      <vt:lpstr>Response to the Trumpets     9:20-21</vt:lpstr>
      <vt:lpstr>Response to the Trumpets     9:21-22</vt:lpstr>
      <vt:lpstr>Revelation 8 &amp; 9     Conclusions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uc</dc:creator>
  <cp:lastModifiedBy>David Kosobucki</cp:lastModifiedBy>
  <cp:revision>33</cp:revision>
  <dcterms:created xsi:type="dcterms:W3CDTF">2006-10-10T22:28:37Z</dcterms:created>
  <dcterms:modified xsi:type="dcterms:W3CDTF">2013-09-08T19:17:53Z</dcterms:modified>
</cp:coreProperties>
</file>