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45"/>
  </p:notesMasterIdLst>
  <p:handoutMasterIdLst>
    <p:handoutMasterId r:id="rId46"/>
  </p:handoutMasterIdLst>
  <p:sldIdLst>
    <p:sldId id="256" r:id="rId3"/>
    <p:sldId id="257" r:id="rId4"/>
    <p:sldId id="283" r:id="rId5"/>
    <p:sldId id="266" r:id="rId6"/>
    <p:sldId id="272" r:id="rId7"/>
    <p:sldId id="271" r:id="rId8"/>
    <p:sldId id="270" r:id="rId9"/>
    <p:sldId id="269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60" r:id="rId18"/>
    <p:sldId id="285" r:id="rId19"/>
    <p:sldId id="284" r:id="rId20"/>
    <p:sldId id="268" r:id="rId21"/>
    <p:sldId id="267" r:id="rId22"/>
    <p:sldId id="280" r:id="rId23"/>
    <p:sldId id="281" r:id="rId24"/>
    <p:sldId id="297" r:id="rId25"/>
    <p:sldId id="301" r:id="rId26"/>
    <p:sldId id="298" r:id="rId27"/>
    <p:sldId id="299" r:id="rId28"/>
    <p:sldId id="300" r:id="rId29"/>
    <p:sldId id="286" r:id="rId30"/>
    <p:sldId id="265" r:id="rId31"/>
    <p:sldId id="282" r:id="rId32"/>
    <p:sldId id="287" r:id="rId33"/>
    <p:sldId id="288" r:id="rId34"/>
    <p:sldId id="289" r:id="rId35"/>
    <p:sldId id="290" r:id="rId36"/>
    <p:sldId id="291" r:id="rId37"/>
    <p:sldId id="292" r:id="rId38"/>
    <p:sldId id="264" r:id="rId39"/>
    <p:sldId id="263" r:id="rId40"/>
    <p:sldId id="293" r:id="rId41"/>
    <p:sldId id="294" r:id="rId42"/>
    <p:sldId id="295" r:id="rId43"/>
    <p:sldId id="296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10" autoAdjust="0"/>
  </p:normalViewPr>
  <p:slideViewPr>
    <p:cSldViewPr>
      <p:cViewPr varScale="1">
        <p:scale>
          <a:sx n="84" d="100"/>
          <a:sy n="84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42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76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E3C64-8D3A-4FF9-B612-E3BCD9790E0E}" type="datetimeFigureOut">
              <a:rPr lang="en-US" smtClean="0"/>
              <a:t>9/1/2013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FC77E-80DB-4C6E-9A71-777B9FE65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7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8A2A2-7E41-4F17-95C1-86DDD3BBCE97}" type="datetimeFigureOut">
              <a:rPr lang="en-US" smtClean="0"/>
              <a:t>9/1/2013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F3E45-1AFB-4FA8-9E0D-FE6B1F060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54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37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3B3CC-0D78-4B8D-8730-15035D1421A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813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F3E45-1AFB-4FA8-9E0D-FE6B1F0607D5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2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492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809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557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190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192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734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681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031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1770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090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3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7864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Servants of Our God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Revelation </a:t>
            </a:r>
            <a:r>
              <a:rPr lang="en-US" dirty="0" smtClean="0">
                <a:solidFill>
                  <a:srgbClr val="FFFF00"/>
                </a:solidFill>
              </a:rPr>
              <a:t>7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26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7: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5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7: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left off at the end of </a:t>
            </a:r>
            <a:r>
              <a:rPr lang="en-US" dirty="0" smtClean="0">
                <a:solidFill>
                  <a:srgbClr val="FFFF00"/>
                </a:solidFill>
              </a:rPr>
              <a:t>Revelation 6</a:t>
            </a:r>
            <a:r>
              <a:rPr lang="en-US" dirty="0" smtClean="0"/>
              <a:t> with a question, namely,</a:t>
            </a:r>
          </a:p>
          <a:p>
            <a:r>
              <a:rPr lang="en-US" i="1" dirty="0" smtClean="0">
                <a:solidFill>
                  <a:srgbClr val="00B0F0"/>
                </a:solidFill>
              </a:rPr>
              <a:t>“For </a:t>
            </a:r>
            <a:r>
              <a:rPr lang="en-US" i="1" dirty="0">
                <a:solidFill>
                  <a:srgbClr val="00B0F0"/>
                </a:solidFill>
              </a:rPr>
              <a:t>the great day of His wrath has come, and who is able to stand?” </a:t>
            </a:r>
            <a:r>
              <a:rPr lang="en-US" i="1" dirty="0" smtClean="0">
                <a:solidFill>
                  <a:srgbClr val="00B0F0"/>
                </a:solidFill>
              </a:rPr>
              <a:t> (Rev 6:17 NKJV)</a:t>
            </a:r>
          </a:p>
          <a:p>
            <a:r>
              <a:rPr lang="en-US" dirty="0"/>
              <a:t>Today’s chapter will answer that question.</a:t>
            </a:r>
          </a:p>
          <a:p>
            <a:endParaRPr lang="en-US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98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Seven Seals 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         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15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Seven Seals :</a:t>
            </a:r>
          </a:p>
          <a:p>
            <a:pPr marL="0" indent="0">
              <a:buNone/>
            </a:pPr>
            <a:r>
              <a:rPr lang="en-US" dirty="0" smtClean="0"/>
              <a:t>1, 2, 3, 4, 5, 6 in </a:t>
            </a:r>
            <a:r>
              <a:rPr lang="en-US" dirty="0" smtClean="0">
                <a:solidFill>
                  <a:srgbClr val="FFFF00"/>
                </a:solidFill>
              </a:rPr>
              <a:t>Rev 6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B0F0"/>
                </a:solidFill>
              </a:rPr>
              <a:t>                                                        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84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Seven Seals :</a:t>
            </a:r>
          </a:p>
          <a:p>
            <a:pPr marL="0" indent="0">
              <a:buNone/>
            </a:pPr>
            <a:r>
              <a:rPr lang="en-US" dirty="0" smtClean="0"/>
              <a:t>1, 2, 3, 4, 5, 6 in </a:t>
            </a:r>
            <a:r>
              <a:rPr lang="en-US" dirty="0" smtClean="0">
                <a:solidFill>
                  <a:srgbClr val="FFFF00"/>
                </a:solidFill>
              </a:rPr>
              <a:t>Rev 6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(Interlude in </a:t>
            </a:r>
            <a:r>
              <a:rPr lang="en-US" dirty="0" smtClean="0">
                <a:solidFill>
                  <a:srgbClr val="FFFF00"/>
                </a:solidFill>
              </a:rPr>
              <a:t>Rev 7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                                                        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67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Seven Seals :</a:t>
            </a:r>
          </a:p>
          <a:p>
            <a:pPr marL="0" indent="0">
              <a:buNone/>
            </a:pPr>
            <a:r>
              <a:rPr lang="en-US" dirty="0" smtClean="0"/>
              <a:t>1, 2, 3, 4, 5, 6 in </a:t>
            </a:r>
            <a:r>
              <a:rPr lang="en-US" dirty="0" smtClean="0">
                <a:solidFill>
                  <a:srgbClr val="FFFF00"/>
                </a:solidFill>
              </a:rPr>
              <a:t>Rev 6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(Interlude in </a:t>
            </a:r>
            <a:r>
              <a:rPr lang="en-US" dirty="0" smtClean="0">
                <a:solidFill>
                  <a:srgbClr val="FFFF00"/>
                </a:solidFill>
              </a:rPr>
              <a:t>Rev 7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                                          </a:t>
            </a:r>
            <a:r>
              <a:rPr lang="en-US" dirty="0" smtClean="0"/>
              <a:t>Seventh Seal in </a:t>
            </a:r>
            <a:r>
              <a:rPr lang="en-US" dirty="0" smtClean="0">
                <a:solidFill>
                  <a:srgbClr val="FFFF00"/>
                </a:solidFill>
              </a:rPr>
              <a:t>Rev 8:1-2</a:t>
            </a:r>
          </a:p>
        </p:txBody>
      </p:sp>
    </p:spTree>
    <p:extLst>
      <p:ext uri="{BB962C8B-B14F-4D97-AF65-F5344CB8AC3E}">
        <p14:creationId xmlns:p14="http://schemas.microsoft.com/office/powerpoint/2010/main" val="34831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Seven Seals :</a:t>
            </a:r>
          </a:p>
          <a:p>
            <a:pPr marL="0" indent="0">
              <a:buNone/>
            </a:pPr>
            <a:r>
              <a:rPr lang="en-US" dirty="0" smtClean="0"/>
              <a:t>1, 2, 3, 4, 5, 6 in </a:t>
            </a:r>
            <a:r>
              <a:rPr lang="en-US" dirty="0" smtClean="0">
                <a:solidFill>
                  <a:srgbClr val="FFFF00"/>
                </a:solidFill>
              </a:rPr>
              <a:t>Rev 6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(Interlude in </a:t>
            </a:r>
            <a:r>
              <a:rPr lang="en-US" dirty="0" smtClean="0">
                <a:solidFill>
                  <a:srgbClr val="FFFF00"/>
                </a:solidFill>
              </a:rPr>
              <a:t>Rev 7</a:t>
            </a:r>
            <a:r>
              <a:rPr lang="en-US" dirty="0" smtClean="0"/>
              <a:t>)</a:t>
            </a:r>
          </a:p>
          <a:p>
            <a:pPr marL="0" indent="0" algn="r">
              <a:buNone/>
            </a:pPr>
            <a:r>
              <a:rPr lang="en-US" dirty="0" smtClean="0"/>
              <a:t>Seventh </a:t>
            </a:r>
            <a:r>
              <a:rPr lang="en-US" dirty="0"/>
              <a:t>Seal in </a:t>
            </a:r>
            <a:r>
              <a:rPr lang="en-US" dirty="0">
                <a:solidFill>
                  <a:srgbClr val="FFFF00"/>
                </a:solidFill>
              </a:rPr>
              <a:t>Rev 8:1-2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        </a:t>
            </a:r>
          </a:p>
          <a:p>
            <a:pPr marL="0" indent="0" algn="ctr">
              <a:buNone/>
            </a:pPr>
            <a:endParaRPr lang="en-US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00B0F0"/>
              </a:solidFill>
            </a:endParaRPr>
          </a:p>
          <a:p>
            <a:pPr marL="0" indent="0" algn="r">
              <a:buNone/>
            </a:pPr>
            <a:r>
              <a:rPr lang="en-US" dirty="0" smtClean="0"/>
              <a:t>Seven Trumpets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838950" y="3810000"/>
            <a:ext cx="114300" cy="15240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6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dirty="0" smtClean="0"/>
          </a:p>
          <a:p>
            <a:pPr marL="0" indent="0" algn="ctr">
              <a:buNone/>
            </a:pPr>
            <a:r>
              <a:rPr lang="en-US" sz="4400" dirty="0" smtClean="0"/>
              <a:t>(Interlude in </a:t>
            </a:r>
            <a:r>
              <a:rPr lang="en-US" sz="4400" dirty="0" smtClean="0">
                <a:solidFill>
                  <a:srgbClr val="FFFF00"/>
                </a:solidFill>
              </a:rPr>
              <a:t>Revelation 7</a:t>
            </a:r>
            <a:r>
              <a:rPr lang="en-US" sz="4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3944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u="sng" dirty="0" smtClean="0"/>
              <a:t>Interlude in </a:t>
            </a:r>
            <a:r>
              <a:rPr lang="en-US" sz="4000" u="sng" dirty="0" smtClean="0">
                <a:solidFill>
                  <a:srgbClr val="FFFF00"/>
                </a:solidFill>
              </a:rPr>
              <a:t>Revelation 7</a:t>
            </a:r>
          </a:p>
        </p:txBody>
      </p:sp>
    </p:spTree>
    <p:extLst>
      <p:ext uri="{BB962C8B-B14F-4D97-AF65-F5344CB8AC3E}">
        <p14:creationId xmlns:p14="http://schemas.microsoft.com/office/powerpoint/2010/main" val="222607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u="sng" dirty="0" smtClean="0"/>
              <a:t>Interlude in </a:t>
            </a:r>
            <a:r>
              <a:rPr lang="en-US" sz="4000" u="sng" dirty="0" smtClean="0">
                <a:solidFill>
                  <a:srgbClr val="FFFF00"/>
                </a:solidFill>
              </a:rPr>
              <a:t>Revelation 7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3600" dirty="0" smtClean="0"/>
              <a:t>The 144,000     </a:t>
            </a:r>
            <a:r>
              <a:rPr lang="en-US" sz="3600" dirty="0" smtClean="0">
                <a:solidFill>
                  <a:srgbClr val="FFFF00"/>
                </a:solidFill>
              </a:rPr>
              <a:t>7:1-8</a:t>
            </a:r>
          </a:p>
        </p:txBody>
      </p:sp>
    </p:spTree>
    <p:extLst>
      <p:ext uri="{BB962C8B-B14F-4D97-AF65-F5344CB8AC3E}">
        <p14:creationId xmlns:p14="http://schemas.microsoft.com/office/powerpoint/2010/main" val="323780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u="sng" dirty="0" smtClean="0"/>
              <a:t>Interlude in </a:t>
            </a:r>
            <a:r>
              <a:rPr lang="en-US" sz="4000" u="sng" dirty="0" smtClean="0">
                <a:solidFill>
                  <a:srgbClr val="FFFF00"/>
                </a:solidFill>
              </a:rPr>
              <a:t>Revelation 7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3600" dirty="0" smtClean="0"/>
              <a:t>The 144,000     </a:t>
            </a:r>
            <a:r>
              <a:rPr lang="en-US" sz="3600" dirty="0" smtClean="0">
                <a:solidFill>
                  <a:srgbClr val="FFFF00"/>
                </a:solidFill>
              </a:rPr>
              <a:t>7:1-8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3600" dirty="0"/>
              <a:t>The Innumerable </a:t>
            </a:r>
            <a:r>
              <a:rPr lang="en-US" sz="3600" dirty="0" smtClean="0"/>
              <a:t>Multitude     </a:t>
            </a:r>
            <a:r>
              <a:rPr lang="en-US" sz="3600" dirty="0" smtClean="0">
                <a:solidFill>
                  <a:srgbClr val="FFFF00"/>
                </a:solidFill>
              </a:rPr>
              <a:t>7:9-17</a:t>
            </a:r>
          </a:p>
        </p:txBody>
      </p:sp>
    </p:spTree>
    <p:extLst>
      <p:ext uri="{BB962C8B-B14F-4D97-AF65-F5344CB8AC3E}">
        <p14:creationId xmlns:p14="http://schemas.microsoft.com/office/powerpoint/2010/main" val="68114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u="sng" dirty="0" smtClean="0"/>
              <a:t>Interlude in </a:t>
            </a:r>
            <a:r>
              <a:rPr lang="en-US" sz="4000" u="sng" dirty="0" smtClean="0">
                <a:solidFill>
                  <a:srgbClr val="FFFF00"/>
                </a:solidFill>
              </a:rPr>
              <a:t>Revelation 7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3600" dirty="0" smtClean="0"/>
              <a:t>The 144,000     </a:t>
            </a:r>
            <a:r>
              <a:rPr lang="en-US" sz="3600" dirty="0" smtClean="0">
                <a:solidFill>
                  <a:srgbClr val="FFFF00"/>
                </a:solidFill>
              </a:rPr>
              <a:t>7:1-8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3600" dirty="0"/>
              <a:t>The Innumerable </a:t>
            </a:r>
            <a:r>
              <a:rPr lang="en-US" sz="3600" dirty="0" smtClean="0"/>
              <a:t>Multitude     </a:t>
            </a:r>
            <a:r>
              <a:rPr lang="en-US" sz="3600" dirty="0" smtClean="0">
                <a:solidFill>
                  <a:srgbClr val="FFFF00"/>
                </a:solidFill>
              </a:rPr>
              <a:t>7:9-17</a:t>
            </a:r>
          </a:p>
          <a:p>
            <a:pPr marL="857250" indent="-857250">
              <a:buFont typeface="+mj-lt"/>
              <a:buAutoNum type="romanUcPeriod"/>
            </a:pPr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dirty="0" smtClean="0">
                <a:solidFill>
                  <a:srgbClr val="FFFF00"/>
                </a:solidFill>
              </a:rPr>
              <a:t>Revelation 7 </a:t>
            </a:r>
            <a:r>
              <a:rPr lang="en-US" sz="3600" dirty="0" smtClean="0"/>
              <a:t>answers the question that was asked in </a:t>
            </a:r>
            <a:r>
              <a:rPr lang="en-US" sz="3600" dirty="0" smtClean="0">
                <a:solidFill>
                  <a:srgbClr val="FFFF00"/>
                </a:solidFill>
              </a:rPr>
              <a:t>6:17</a:t>
            </a:r>
            <a:r>
              <a:rPr lang="en-US" sz="3600" dirty="0" smtClean="0"/>
              <a:t>.  </a:t>
            </a:r>
            <a:endParaRPr lang="en-US" sz="3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74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u="sng" dirty="0" smtClean="0"/>
              <a:t>Interlude in </a:t>
            </a:r>
            <a:r>
              <a:rPr lang="en-US" sz="4000" u="sng" dirty="0" smtClean="0">
                <a:solidFill>
                  <a:srgbClr val="FFFF00"/>
                </a:solidFill>
              </a:rPr>
              <a:t>Revelation 7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3600" dirty="0" smtClean="0"/>
              <a:t>The 144,000     </a:t>
            </a:r>
            <a:r>
              <a:rPr lang="en-US" sz="3600" dirty="0" smtClean="0">
                <a:solidFill>
                  <a:srgbClr val="FFFF00"/>
                </a:solidFill>
              </a:rPr>
              <a:t>7:1-8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3600" dirty="0"/>
              <a:t>The Innumerable </a:t>
            </a:r>
            <a:r>
              <a:rPr lang="en-US" sz="3600" dirty="0" smtClean="0"/>
              <a:t>Multitude     </a:t>
            </a:r>
            <a:r>
              <a:rPr lang="en-US" sz="3600" dirty="0" smtClean="0">
                <a:solidFill>
                  <a:srgbClr val="FFFF00"/>
                </a:solidFill>
              </a:rPr>
              <a:t>7:9-17</a:t>
            </a:r>
          </a:p>
          <a:p>
            <a:pPr marL="857250" indent="-857250">
              <a:buFont typeface="+mj-lt"/>
              <a:buAutoNum type="romanUcPeriod"/>
            </a:pPr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dirty="0">
                <a:solidFill>
                  <a:srgbClr val="FFFF00"/>
                </a:solidFill>
              </a:rPr>
              <a:t>Revelation 7 </a:t>
            </a:r>
            <a:r>
              <a:rPr lang="en-US" sz="3600" dirty="0"/>
              <a:t>answers the question that was asked in </a:t>
            </a:r>
            <a:r>
              <a:rPr lang="en-US" sz="3600" dirty="0">
                <a:solidFill>
                  <a:srgbClr val="FFFF00"/>
                </a:solidFill>
              </a:rPr>
              <a:t>6:17</a:t>
            </a:r>
            <a:r>
              <a:rPr lang="en-US" sz="3600" dirty="0"/>
              <a:t>.  </a:t>
            </a:r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dirty="0" smtClean="0"/>
              <a:t>The answer is, “The servants of our God.”</a:t>
            </a:r>
          </a:p>
        </p:txBody>
      </p:sp>
    </p:spTree>
    <p:extLst>
      <p:ext uri="{BB962C8B-B14F-4D97-AF65-F5344CB8AC3E}">
        <p14:creationId xmlns:p14="http://schemas.microsoft.com/office/powerpoint/2010/main" val="402148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Revelation 7: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Chuck Smith makes the comment,</a:t>
            </a:r>
          </a:p>
          <a:p>
            <a:r>
              <a:rPr lang="en-US" sz="3600" i="1" dirty="0" smtClean="0">
                <a:solidFill>
                  <a:srgbClr val="00CC00"/>
                </a:solidFill>
              </a:rPr>
              <a:t>“I believe the greatest period of revival the world has ever known will take place … after the Rapture.</a:t>
            </a:r>
          </a:p>
          <a:p>
            <a:r>
              <a:rPr lang="en-US" sz="3600" i="1" dirty="0" smtClean="0">
                <a:solidFill>
                  <a:srgbClr val="00CC00"/>
                </a:solidFill>
              </a:rPr>
              <a:t>“so many … have heard the gospel but haven’t responded to it … </a:t>
            </a:r>
          </a:p>
          <a:p>
            <a:r>
              <a:rPr lang="en-US" sz="3600" i="1" dirty="0" smtClean="0">
                <a:solidFill>
                  <a:srgbClr val="00CC00"/>
                </a:solidFill>
              </a:rPr>
              <a:t>“I believe this will bring many to their knees, crying out to God for salvation.”</a:t>
            </a:r>
          </a:p>
        </p:txBody>
      </p:sp>
    </p:spTree>
    <p:extLst>
      <p:ext uri="{BB962C8B-B14F-4D97-AF65-F5344CB8AC3E}">
        <p14:creationId xmlns:p14="http://schemas.microsoft.com/office/powerpoint/2010/main" val="88515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8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7:1-4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seal</a:t>
            </a:r>
            <a:r>
              <a:rPr lang="en-US" dirty="0"/>
              <a:t>     </a:t>
            </a:r>
            <a:r>
              <a:rPr lang="en-US" dirty="0" smtClean="0"/>
              <a:t>implies ownership and security </a:t>
            </a:r>
          </a:p>
          <a:p>
            <a:r>
              <a:rPr lang="en-US" dirty="0" smtClean="0"/>
              <a:t>Today</a:t>
            </a:r>
            <a:r>
              <a:rPr lang="en-US" dirty="0"/>
              <a:t>, God’s people are sealed by the Holy Spirit (</a:t>
            </a:r>
            <a:r>
              <a:rPr lang="en-US" dirty="0" smtClean="0">
                <a:solidFill>
                  <a:srgbClr val="FFFF00"/>
                </a:solidFill>
              </a:rPr>
              <a:t>Ephesians </a:t>
            </a:r>
            <a:r>
              <a:rPr lang="en-US" dirty="0">
                <a:solidFill>
                  <a:srgbClr val="FFFF00"/>
                </a:solidFill>
              </a:rPr>
              <a:t>1:13-14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God’s guarantee that we are </a:t>
            </a:r>
            <a:r>
              <a:rPr lang="en-US" dirty="0" smtClean="0"/>
              <a:t>saved and </a:t>
            </a:r>
            <a:r>
              <a:rPr lang="en-US" dirty="0"/>
              <a:t>that He </a:t>
            </a:r>
            <a:r>
              <a:rPr lang="en-US" dirty="0" smtClean="0"/>
              <a:t>has given us eternal life. </a:t>
            </a:r>
          </a:p>
        </p:txBody>
      </p:sp>
    </p:spTree>
    <p:extLst>
      <p:ext uri="{BB962C8B-B14F-4D97-AF65-F5344CB8AC3E}">
        <p14:creationId xmlns:p14="http://schemas.microsoft.com/office/powerpoint/2010/main" val="402000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7:1-4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seal</a:t>
            </a:r>
            <a:r>
              <a:rPr lang="en-US" dirty="0"/>
              <a:t>     </a:t>
            </a:r>
            <a:r>
              <a:rPr lang="en-US" dirty="0" smtClean="0"/>
              <a:t>implies ownership and security </a:t>
            </a:r>
          </a:p>
          <a:p>
            <a:r>
              <a:rPr lang="en-US" dirty="0" smtClean="0"/>
              <a:t>These </a:t>
            </a:r>
            <a:r>
              <a:rPr lang="en-US" dirty="0"/>
              <a:t>144,000 </a:t>
            </a:r>
            <a:r>
              <a:rPr lang="en-US" dirty="0" smtClean="0"/>
              <a:t>Israelites </a:t>
            </a:r>
            <a:r>
              <a:rPr lang="en-US" dirty="0"/>
              <a:t>will receive the Father’s name as their seal (</a:t>
            </a:r>
            <a:r>
              <a:rPr lang="en-US" dirty="0" smtClean="0">
                <a:solidFill>
                  <a:srgbClr val="FFFF00"/>
                </a:solidFill>
              </a:rPr>
              <a:t>Revelation </a:t>
            </a:r>
            <a:r>
              <a:rPr lang="en-US" dirty="0">
                <a:solidFill>
                  <a:srgbClr val="FFFF00"/>
                </a:solidFill>
              </a:rPr>
              <a:t>14:1</a:t>
            </a:r>
            <a:r>
              <a:rPr lang="en-US" dirty="0"/>
              <a:t>), </a:t>
            </a:r>
            <a:r>
              <a:rPr lang="en-US" dirty="0" smtClean="0"/>
              <a:t>and it will </a:t>
            </a:r>
            <a:r>
              <a:rPr lang="en-US" dirty="0"/>
              <a:t>protect </a:t>
            </a:r>
            <a:r>
              <a:rPr lang="en-US" dirty="0" smtClean="0"/>
              <a:t>them from </a:t>
            </a:r>
            <a:r>
              <a:rPr lang="en-US" dirty="0"/>
              <a:t>the </a:t>
            </a:r>
            <a:r>
              <a:rPr lang="en-US" dirty="0" smtClean="0"/>
              <a:t>coming judgments.</a:t>
            </a:r>
          </a:p>
          <a:p>
            <a:r>
              <a:rPr lang="en-US" dirty="0" smtClean="0"/>
              <a:t>Thus protected, the </a:t>
            </a:r>
            <a:r>
              <a:rPr lang="en-US" dirty="0"/>
              <a:t>144,000 will be able to do their work and glorify the </a:t>
            </a:r>
            <a:r>
              <a:rPr lang="en-US" dirty="0" smtClean="0"/>
              <a:t>Lord through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4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7:5-8</a:t>
            </a:r>
            <a:r>
              <a:rPr lang="en-US" dirty="0" smtClean="0"/>
              <a:t>     I </a:t>
            </a:r>
            <a:r>
              <a:rPr lang="en-US" dirty="0"/>
              <a:t>agree with </a:t>
            </a:r>
            <a:r>
              <a:rPr lang="en-US" dirty="0" smtClean="0"/>
              <a:t>Chuck Smith here when he says,</a:t>
            </a:r>
          </a:p>
          <a:p>
            <a:r>
              <a:rPr lang="en-US" i="1" dirty="0" smtClean="0">
                <a:solidFill>
                  <a:srgbClr val="00CC00"/>
                </a:solidFill>
              </a:rPr>
              <a:t>“There should be no mystery as to the identity of the 144,000 … It couldn’t be stated any clearer.  And yet so many groups have attempted to identify themselves as the 144,000 who are sealed by God.”</a:t>
            </a:r>
          </a:p>
          <a:p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7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7:5-8</a:t>
            </a:r>
            <a:r>
              <a:rPr lang="en-US" dirty="0" smtClean="0"/>
              <a:t>     Or with Norman </a:t>
            </a:r>
            <a:r>
              <a:rPr lang="en-US" dirty="0" err="1"/>
              <a:t>Geisler</a:t>
            </a:r>
            <a:r>
              <a:rPr lang="en-US" dirty="0" smtClean="0"/>
              <a:t>,</a:t>
            </a:r>
          </a:p>
          <a:p>
            <a:r>
              <a:rPr lang="en-US" i="1" dirty="0" smtClean="0">
                <a:solidFill>
                  <a:srgbClr val="00CC00"/>
                </a:solidFill>
              </a:rPr>
              <a:t>“</a:t>
            </a:r>
            <a:r>
              <a:rPr lang="en-US" i="1" dirty="0">
                <a:solidFill>
                  <a:srgbClr val="00CC00"/>
                </a:solidFill>
              </a:rPr>
              <a:t>There is no reason not to take this as a reference to 12 literal tribes of Israelites.”</a:t>
            </a:r>
          </a:p>
          <a:p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79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7:5-8</a:t>
            </a:r>
            <a:r>
              <a:rPr lang="en-US" dirty="0"/>
              <a:t> </a:t>
            </a:r>
            <a:r>
              <a:rPr lang="en-US" dirty="0" smtClean="0"/>
              <a:t>    And Robert L. Thomas,</a:t>
            </a:r>
          </a:p>
          <a:p>
            <a:r>
              <a:rPr lang="en-US" i="1" dirty="0" smtClean="0">
                <a:solidFill>
                  <a:srgbClr val="00CC00"/>
                </a:solidFill>
              </a:rPr>
              <a:t>“Though admittedly ingenious, the case for symbolism is exegetically weak.  … If it is taken symbolically, no number in the book can be taken literally.  As God reserved 7,000 in the days of Ahab (1 Kings 19:18; Rom. 11:4), He will reserve 144,000 for Himself during the future Great Tribulation.”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40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7:5-8</a:t>
            </a:r>
            <a:r>
              <a:rPr lang="en-US" dirty="0"/>
              <a:t> </a:t>
            </a:r>
            <a:r>
              <a:rPr lang="en-US" dirty="0" smtClean="0"/>
              <a:t>    Robert L. Thomas goes on,</a:t>
            </a:r>
          </a:p>
          <a:p>
            <a:r>
              <a:rPr lang="en-US" i="1" dirty="0" smtClean="0">
                <a:solidFill>
                  <a:srgbClr val="00CC00"/>
                </a:solidFill>
              </a:rPr>
              <a:t>“… support for a literal understanding of the names in this paragraph [that is, the names of the tribes] is the outgrowth of interpreting the Bible in its natural sense.  Any other interpretation has to struggle for supporting evidence.”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40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7:5-8     </a:t>
            </a:r>
            <a:r>
              <a:rPr lang="en-US" dirty="0" smtClean="0"/>
              <a:t>A few Common objections to the literal view:</a:t>
            </a:r>
          </a:p>
        </p:txBody>
      </p:sp>
    </p:spTree>
    <p:extLst>
      <p:ext uri="{BB962C8B-B14F-4D97-AF65-F5344CB8AC3E}">
        <p14:creationId xmlns:p14="http://schemas.microsoft.com/office/powerpoint/2010/main" val="58564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7:5-8     </a:t>
            </a:r>
            <a:r>
              <a:rPr lang="en-US" dirty="0" smtClean="0"/>
              <a:t>A few Common objections to the literal view:</a:t>
            </a:r>
          </a:p>
          <a:p>
            <a:pPr lvl="1"/>
            <a:r>
              <a:rPr lang="en-US" dirty="0" smtClean="0"/>
              <a:t>The number 144,000 is symbolic.</a:t>
            </a:r>
          </a:p>
        </p:txBody>
      </p:sp>
    </p:spTree>
    <p:extLst>
      <p:ext uri="{BB962C8B-B14F-4D97-AF65-F5344CB8AC3E}">
        <p14:creationId xmlns:p14="http://schemas.microsoft.com/office/powerpoint/2010/main" val="398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7:5-8     </a:t>
            </a:r>
            <a:r>
              <a:rPr lang="en-US" dirty="0" smtClean="0"/>
              <a:t>A few Common objections to the literal view:</a:t>
            </a:r>
          </a:p>
          <a:p>
            <a:pPr lvl="1"/>
            <a:r>
              <a:rPr lang="en-US" dirty="0" smtClean="0"/>
              <a:t>The number 144,000 is symbolic.</a:t>
            </a:r>
          </a:p>
          <a:p>
            <a:pPr lvl="1"/>
            <a:r>
              <a:rPr lang="en-US" dirty="0" smtClean="0"/>
              <a:t>God is no longer working through national Israel, but rather through the multi-ethnic church.</a:t>
            </a:r>
          </a:p>
        </p:txBody>
      </p:sp>
    </p:spTree>
    <p:extLst>
      <p:ext uri="{BB962C8B-B14F-4D97-AF65-F5344CB8AC3E}">
        <p14:creationId xmlns:p14="http://schemas.microsoft.com/office/powerpoint/2010/main" val="118917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7:5-8     </a:t>
            </a:r>
            <a:r>
              <a:rPr lang="en-US" dirty="0" smtClean="0"/>
              <a:t>A few Common objections to the literal view:</a:t>
            </a:r>
          </a:p>
          <a:p>
            <a:pPr lvl="1"/>
            <a:r>
              <a:rPr lang="en-US" dirty="0" smtClean="0"/>
              <a:t>The number 144,000 is symbolic.</a:t>
            </a:r>
          </a:p>
          <a:p>
            <a:pPr lvl="1"/>
            <a:r>
              <a:rPr lang="en-US" dirty="0" smtClean="0"/>
              <a:t>God is no longer working through national Israel, but rather through the multi-ethnic church.</a:t>
            </a:r>
          </a:p>
          <a:p>
            <a:pPr lvl="1"/>
            <a:r>
              <a:rPr lang="en-US" dirty="0" smtClean="0"/>
              <a:t>Today’s Jewish people do not really know which tribe they come from.</a:t>
            </a:r>
          </a:p>
        </p:txBody>
      </p:sp>
    </p:spTree>
    <p:extLst>
      <p:ext uri="{BB962C8B-B14F-4D97-AF65-F5344CB8AC3E}">
        <p14:creationId xmlns:p14="http://schemas.microsoft.com/office/powerpoint/2010/main" val="138014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7:5-8     </a:t>
            </a:r>
            <a:r>
              <a:rPr lang="en-US" dirty="0" smtClean="0"/>
              <a:t>A few Common objections to the literal view:</a:t>
            </a:r>
          </a:p>
          <a:p>
            <a:pPr lvl="1"/>
            <a:r>
              <a:rPr lang="en-US" dirty="0" smtClean="0"/>
              <a:t>The number 144,000 is symbolic.</a:t>
            </a:r>
          </a:p>
          <a:p>
            <a:pPr lvl="1"/>
            <a:r>
              <a:rPr lang="en-US" dirty="0" smtClean="0"/>
              <a:t>God is no longer working through national Israel, but rather through the multi-ethnic church.</a:t>
            </a:r>
          </a:p>
          <a:p>
            <a:pPr lvl="1"/>
            <a:r>
              <a:rPr lang="en-US" dirty="0" smtClean="0"/>
              <a:t>Today’s Jewish people do not really know which tribe they come from.</a:t>
            </a:r>
          </a:p>
          <a:p>
            <a:r>
              <a:rPr lang="en-US" dirty="0" smtClean="0"/>
              <a:t>We still have to consider </a:t>
            </a:r>
            <a:r>
              <a:rPr lang="en-US" dirty="0" smtClean="0">
                <a:solidFill>
                  <a:srgbClr val="FFFF00"/>
                </a:solidFill>
              </a:rPr>
              <a:t>Romans 11:25-29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144,000     </a:t>
            </a:r>
            <a:r>
              <a:rPr lang="en-US" dirty="0" smtClean="0">
                <a:solidFill>
                  <a:srgbClr val="FFFF00"/>
                </a:solidFill>
              </a:rPr>
              <a:t>7:1-8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7:5-8</a:t>
            </a:r>
            <a:r>
              <a:rPr lang="en-US" dirty="0"/>
              <a:t> </a:t>
            </a:r>
            <a:r>
              <a:rPr lang="en-US" dirty="0" smtClean="0"/>
              <a:t>    Is the role of the 144,000 similar to the role of the 12 apostles at the beginning of the church age – initiating the worldwide spread of the gospel?</a:t>
            </a:r>
          </a:p>
          <a:p>
            <a:r>
              <a:rPr lang="en-US" dirty="0" smtClean="0"/>
              <a:t>Is the great multitude in the next section one of the primary results of their ministry?</a:t>
            </a:r>
          </a:p>
          <a:p>
            <a:r>
              <a:rPr lang="en-US" dirty="0" smtClean="0"/>
              <a:t>Consider </a:t>
            </a:r>
            <a:r>
              <a:rPr lang="en-US" dirty="0" smtClean="0">
                <a:solidFill>
                  <a:srgbClr val="FFFF00"/>
                </a:solidFill>
              </a:rPr>
              <a:t>Matthew 24:14 </a:t>
            </a:r>
            <a:r>
              <a:rPr lang="en-US" dirty="0" smtClean="0"/>
              <a:t>coming right after </a:t>
            </a:r>
            <a:r>
              <a:rPr lang="en-US" dirty="0" smtClean="0">
                <a:solidFill>
                  <a:srgbClr val="FFFF00"/>
                </a:solidFill>
              </a:rPr>
              <a:t>Matthew 24:4-13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518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Innumerable Multitude     </a:t>
            </a:r>
            <a:r>
              <a:rPr lang="en-US" dirty="0" smtClean="0">
                <a:solidFill>
                  <a:srgbClr val="FFFF00"/>
                </a:solidFill>
              </a:rPr>
              <a:t>7:9-17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71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Innumerable Multitude     </a:t>
            </a:r>
            <a:r>
              <a:rPr lang="en-US" dirty="0" smtClean="0">
                <a:solidFill>
                  <a:srgbClr val="FFFF00"/>
                </a:solidFill>
              </a:rPr>
              <a:t>7:9-17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7:9-10     </a:t>
            </a:r>
            <a:r>
              <a:rPr lang="en-US" dirty="0" smtClean="0">
                <a:solidFill>
                  <a:srgbClr val="00B0F0"/>
                </a:solidFill>
              </a:rPr>
              <a:t>a great multitude     </a:t>
            </a:r>
            <a:r>
              <a:rPr lang="en-US" dirty="0" smtClean="0"/>
              <a:t>I would quote Charles Ryrie at this point:</a:t>
            </a:r>
          </a:p>
          <a:p>
            <a:r>
              <a:rPr lang="en-US" i="1" dirty="0" smtClean="0">
                <a:solidFill>
                  <a:srgbClr val="00CC00"/>
                </a:solidFill>
              </a:rPr>
              <a:t>“This multitude is composed of many racial and geographic groups who will be redeemed during the Tribulation (v.14).  In these difficult days, many will find Christ as Savior.”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crying out </a:t>
            </a:r>
            <a:r>
              <a:rPr lang="en-US" dirty="0" smtClean="0"/>
              <a:t>= “keep on crying out”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26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Innumerable Multitude     </a:t>
            </a:r>
            <a:r>
              <a:rPr lang="en-US" dirty="0" smtClean="0">
                <a:solidFill>
                  <a:srgbClr val="FFFF00"/>
                </a:solidFill>
              </a:rPr>
              <a:t>7:9-17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7:9-10     </a:t>
            </a:r>
            <a:r>
              <a:rPr lang="en-US" dirty="0" smtClean="0">
                <a:solidFill>
                  <a:srgbClr val="00B0F0"/>
                </a:solidFill>
              </a:rPr>
              <a:t>a great multitude     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 smtClean="0"/>
              <a:t>Think back on these earlier Bible verses: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Genesis 12:3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Psalm 117:1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Matthew 28:19</a:t>
            </a:r>
          </a:p>
        </p:txBody>
      </p:sp>
    </p:spTree>
    <p:extLst>
      <p:ext uri="{BB962C8B-B14F-4D97-AF65-F5344CB8AC3E}">
        <p14:creationId xmlns:p14="http://schemas.microsoft.com/office/powerpoint/2010/main" val="278323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Innumerable Multitude     </a:t>
            </a:r>
            <a:r>
              <a:rPr lang="en-US" dirty="0" smtClean="0">
                <a:solidFill>
                  <a:srgbClr val="FFFF00"/>
                </a:solidFill>
              </a:rPr>
              <a:t>7:9-17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7:9-10     </a:t>
            </a:r>
            <a:r>
              <a:rPr lang="en-US" dirty="0" smtClean="0">
                <a:solidFill>
                  <a:srgbClr val="00B0F0"/>
                </a:solidFill>
              </a:rPr>
              <a:t>a great multitude     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 smtClean="0"/>
              <a:t>Think back on these earlier Bible verses: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Genesis 12:1-3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Psalm 17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Matthew 28:19</a:t>
            </a:r>
          </a:p>
          <a:p>
            <a:r>
              <a:rPr lang="en-US" dirty="0" smtClean="0"/>
              <a:t>Imagine how Abram, the ancient Israelites or the apostles must have felt in the face of an unbelieving world.  Then consider these verses in </a:t>
            </a:r>
            <a:r>
              <a:rPr lang="en-US" dirty="0" smtClean="0">
                <a:solidFill>
                  <a:srgbClr val="FFFF00"/>
                </a:solidFill>
              </a:rPr>
              <a:t>Revelation 7 </a:t>
            </a:r>
            <a:r>
              <a:rPr lang="en-US" dirty="0" smtClean="0"/>
              <a:t>again.</a:t>
            </a:r>
          </a:p>
        </p:txBody>
      </p:sp>
    </p:spTree>
    <p:extLst>
      <p:ext uri="{BB962C8B-B14F-4D97-AF65-F5344CB8AC3E}">
        <p14:creationId xmlns:p14="http://schemas.microsoft.com/office/powerpoint/2010/main" val="328531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Innumerable Multitude     </a:t>
            </a:r>
            <a:r>
              <a:rPr lang="en-US" dirty="0" smtClean="0">
                <a:solidFill>
                  <a:srgbClr val="FFFF00"/>
                </a:solidFill>
              </a:rPr>
              <a:t>7:9-17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7:11-12     </a:t>
            </a:r>
            <a:r>
              <a:rPr lang="en-US" dirty="0" smtClean="0"/>
              <a:t>More worship.</a:t>
            </a:r>
          </a:p>
        </p:txBody>
      </p:sp>
    </p:spTree>
    <p:extLst>
      <p:ext uri="{BB962C8B-B14F-4D97-AF65-F5344CB8AC3E}">
        <p14:creationId xmlns:p14="http://schemas.microsoft.com/office/powerpoint/2010/main" val="309621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Innumerable Multitude     </a:t>
            </a:r>
            <a:r>
              <a:rPr lang="en-US" dirty="0" smtClean="0">
                <a:solidFill>
                  <a:srgbClr val="FFFF00"/>
                </a:solidFill>
              </a:rPr>
              <a:t>7:9-17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7:11-12     </a:t>
            </a:r>
            <a:r>
              <a:rPr lang="en-US" dirty="0" smtClean="0"/>
              <a:t>More worship.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7:13-14</a:t>
            </a:r>
            <a:r>
              <a:rPr lang="en-US" dirty="0" smtClean="0"/>
              <a:t>     John wasn’t sure who these people could possibly be.  </a:t>
            </a:r>
          </a:p>
          <a:p>
            <a:r>
              <a:rPr lang="en-US" dirty="0" smtClean="0"/>
              <a:t>The first century church didn’t yet look anything like this.</a:t>
            </a:r>
          </a:p>
          <a:p>
            <a:r>
              <a:rPr lang="en-US" dirty="0" smtClean="0"/>
              <a:t>We might have an easier time grasping this vision since the church is now a much more worldwide and multi-ethnic phenomenon.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80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Innumerable Multitude     </a:t>
            </a:r>
            <a:r>
              <a:rPr lang="en-US" dirty="0" smtClean="0">
                <a:solidFill>
                  <a:srgbClr val="FFFF00"/>
                </a:solidFill>
              </a:rPr>
              <a:t>7:9-17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7:15-17     </a:t>
            </a:r>
            <a:r>
              <a:rPr lang="en-US" dirty="0" smtClean="0"/>
              <a:t>Again Charles Ryrie:</a:t>
            </a:r>
          </a:p>
          <a:p>
            <a:r>
              <a:rPr lang="en-US" i="1" dirty="0" smtClean="0">
                <a:solidFill>
                  <a:srgbClr val="00CC00"/>
                </a:solidFill>
              </a:rPr>
              <a:t>“Having died or been martyred during the Tribulation, this great multitude is seen in heaven enjoying its blessings.”</a:t>
            </a:r>
          </a:p>
        </p:txBody>
      </p:sp>
    </p:spTree>
    <p:extLst>
      <p:ext uri="{BB962C8B-B14F-4D97-AF65-F5344CB8AC3E}">
        <p14:creationId xmlns:p14="http://schemas.microsoft.com/office/powerpoint/2010/main" val="396322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Innumerable Multitude     </a:t>
            </a:r>
            <a:r>
              <a:rPr lang="en-US" dirty="0" smtClean="0">
                <a:solidFill>
                  <a:srgbClr val="FFFF00"/>
                </a:solidFill>
              </a:rPr>
              <a:t>7:9-17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7:15-17     </a:t>
            </a:r>
            <a:r>
              <a:rPr lang="en-US" dirty="0" smtClean="0"/>
              <a:t>Again Charles Ryrie:</a:t>
            </a:r>
          </a:p>
          <a:p>
            <a:r>
              <a:rPr lang="en-US" i="1" dirty="0" smtClean="0">
                <a:solidFill>
                  <a:srgbClr val="00CC00"/>
                </a:solidFill>
              </a:rPr>
              <a:t>“Having died or been martyred during the Tribulation, this great multitude is seen in heaven enjoying its blessings.”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7:17     </a:t>
            </a:r>
            <a:r>
              <a:rPr lang="en-US" dirty="0" smtClean="0">
                <a:solidFill>
                  <a:srgbClr val="00B0F0"/>
                </a:solidFill>
              </a:rPr>
              <a:t>And God will wipe away every tear from their eyes.  </a:t>
            </a:r>
            <a:r>
              <a:rPr lang="en-US" dirty="0" smtClean="0"/>
              <a:t>That sentence needs very little commentary.  If God will do that for all of them, He will do exactly the same for you.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90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Two Groups </a:t>
            </a:r>
            <a:r>
              <a:rPr lang="en-US" dirty="0" smtClean="0">
                <a:solidFill>
                  <a:srgbClr val="00B0F0"/>
                </a:solidFill>
              </a:rPr>
              <a:t>of Redeemed Servants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en-US" u="sng" dirty="0" smtClean="0">
                <a:solidFill>
                  <a:srgbClr val="00B0F0"/>
                </a:solidFill>
              </a:rPr>
              <a:t>Israelites</a:t>
            </a:r>
            <a:endParaRPr lang="en-US" u="sng" dirty="0">
              <a:solidFill>
                <a:srgbClr val="00B0F0"/>
              </a:solidFill>
            </a:endParaRP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A group adding up to 144,000.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Sealed and protected through the Tribulation.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Servants of God on Earth.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en-US" u="sng" dirty="0" smtClean="0">
                <a:solidFill>
                  <a:srgbClr val="00B0F0"/>
                </a:solidFill>
              </a:rPr>
              <a:t>All Nations</a:t>
            </a:r>
            <a:endParaRPr lang="en-US" u="sng" dirty="0">
              <a:solidFill>
                <a:srgbClr val="00B0F0"/>
              </a:solidFill>
            </a:endParaRP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A multitude that no one could number.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Not </a:t>
            </a:r>
            <a:r>
              <a:rPr lang="en-US" dirty="0" smtClean="0"/>
              <a:t>sealed.  Killed </a:t>
            </a:r>
            <a:r>
              <a:rPr lang="en-US" dirty="0"/>
              <a:t>or </a:t>
            </a:r>
            <a:r>
              <a:rPr lang="en-US" dirty="0" smtClean="0"/>
              <a:t>martyred.  They “come </a:t>
            </a:r>
            <a:r>
              <a:rPr lang="en-US" dirty="0"/>
              <a:t>out </a:t>
            </a:r>
            <a:r>
              <a:rPr lang="en-US" dirty="0" smtClean="0"/>
              <a:t>of” </a:t>
            </a:r>
            <a:r>
              <a:rPr lang="en-US" dirty="0"/>
              <a:t>the Great Tribulation. 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Servants of God in Heaven </a:t>
            </a:r>
          </a:p>
        </p:txBody>
      </p:sp>
    </p:spTree>
    <p:extLst>
      <p:ext uri="{BB962C8B-B14F-4D97-AF65-F5344CB8AC3E}">
        <p14:creationId xmlns:p14="http://schemas.microsoft.com/office/powerpoint/2010/main" val="405727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7: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1885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7: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 are sealed with the Spirit of God.</a:t>
            </a:r>
          </a:p>
        </p:txBody>
      </p:sp>
    </p:spTree>
    <p:extLst>
      <p:ext uri="{BB962C8B-B14F-4D97-AF65-F5344CB8AC3E}">
        <p14:creationId xmlns:p14="http://schemas.microsoft.com/office/powerpoint/2010/main" val="122133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7: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 are sealed with the Spirit of God.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Lord always saves a remnant of godly people for Himself.</a:t>
            </a:r>
          </a:p>
        </p:txBody>
      </p:sp>
    </p:spTree>
    <p:extLst>
      <p:ext uri="{BB962C8B-B14F-4D97-AF65-F5344CB8AC3E}">
        <p14:creationId xmlns:p14="http://schemas.microsoft.com/office/powerpoint/2010/main" val="8330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7: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 are sealed with the Spirit of God.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Lord always saves a remnant of godly people for Himself.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number of the redeemed that will ultimately enter into eternal life will truly be enormous.</a:t>
            </a:r>
          </a:p>
        </p:txBody>
      </p:sp>
    </p:spTree>
    <p:extLst>
      <p:ext uri="{BB962C8B-B14F-4D97-AF65-F5344CB8AC3E}">
        <p14:creationId xmlns:p14="http://schemas.microsoft.com/office/powerpoint/2010/main" val="315278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7: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 are sealed with the Spirit of God.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Lord always saves a remnant of godly people for Himself.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number of the redeemed that will ultimately enter into eternal life will truly be enormous.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Sorrow and crying will one day be a thing of the past.  See also </a:t>
            </a:r>
            <a:r>
              <a:rPr lang="en-US" dirty="0" smtClean="0">
                <a:solidFill>
                  <a:srgbClr val="FFFF00"/>
                </a:solidFill>
              </a:rPr>
              <a:t>Revelation 21:3-5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366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1435</Words>
  <Application>Microsoft Office PowerPoint</Application>
  <PresentationFormat>On-screen Show (4:3)</PresentationFormat>
  <Paragraphs>205</Paragraphs>
  <Slides>42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1_Office Theme</vt:lpstr>
      <vt:lpstr>The Servants of Our God</vt:lpstr>
      <vt:lpstr>Revelation 7:     Introduction</vt:lpstr>
      <vt:lpstr>Revelation 7:     Introduction</vt:lpstr>
      <vt:lpstr>Revelation 7:     Introduction</vt:lpstr>
      <vt:lpstr>Revelation 7:     Introduction</vt:lpstr>
      <vt:lpstr>Revelation 7:     Introduction</vt:lpstr>
      <vt:lpstr>Revelation 7:     Introduction</vt:lpstr>
      <vt:lpstr>Revelation 7:     Introduction</vt:lpstr>
      <vt:lpstr>Revelation 7:     Introduction</vt:lpstr>
      <vt:lpstr>Revelation 7:     Introduction</vt:lpstr>
      <vt:lpstr>Revelation 7:     Introduction</vt:lpstr>
      <vt:lpstr>Revelation 7:     Introduction</vt:lpstr>
      <vt:lpstr>Revelation 7:     Introduction</vt:lpstr>
      <vt:lpstr>Revelation 7:     Introduction</vt:lpstr>
      <vt:lpstr>Revelation 7:     Introduction</vt:lpstr>
      <vt:lpstr>The 144,000     7:1-8  </vt:lpstr>
      <vt:lpstr>The 144,000     7:1-8  </vt:lpstr>
      <vt:lpstr>The 144,000     7:1-8  </vt:lpstr>
      <vt:lpstr>The 144,000     7:1-8  </vt:lpstr>
      <vt:lpstr>The 144,000     7:1-8  </vt:lpstr>
      <vt:lpstr>The 144,000     7:1-8  </vt:lpstr>
      <vt:lpstr>The 144,000     7:1-8  </vt:lpstr>
      <vt:lpstr>The 144,000     7:1-8  </vt:lpstr>
      <vt:lpstr>The 144,000     7:1-8  </vt:lpstr>
      <vt:lpstr>The 144,000     7:1-8  </vt:lpstr>
      <vt:lpstr>The 144,000     7:1-8  </vt:lpstr>
      <vt:lpstr>The 144,000     7:1-8  </vt:lpstr>
      <vt:lpstr>The 144,000     7:1-8  </vt:lpstr>
      <vt:lpstr>The Innumerable Multitude     7:9-17</vt:lpstr>
      <vt:lpstr>The Innumerable Multitude     7:9-17</vt:lpstr>
      <vt:lpstr>The Innumerable Multitude     7:9-17</vt:lpstr>
      <vt:lpstr>The Innumerable Multitude     7:9-17</vt:lpstr>
      <vt:lpstr>The Innumerable Multitude     7:9-17</vt:lpstr>
      <vt:lpstr>The Innumerable Multitude     7:9-17</vt:lpstr>
      <vt:lpstr>The Innumerable Multitude     7:9-17</vt:lpstr>
      <vt:lpstr>The Innumerable Multitude     7:9-17</vt:lpstr>
      <vt:lpstr>Two Groups of Redeemed Servants</vt:lpstr>
      <vt:lpstr>Revelation 7:     Conclusions</vt:lpstr>
      <vt:lpstr>Revelation 7:     Conclusions</vt:lpstr>
      <vt:lpstr>Revelation 7:     Conclusions</vt:lpstr>
      <vt:lpstr>Revelation 7:     Conclusions</vt:lpstr>
      <vt:lpstr>Revelation 7:     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Seven Seals: Judgment Begins</dc:title>
  <dc:creator>Dave</dc:creator>
  <cp:lastModifiedBy>David Kosobucki</cp:lastModifiedBy>
  <cp:revision>37</cp:revision>
  <dcterms:created xsi:type="dcterms:W3CDTF">2006-08-16T00:00:00Z</dcterms:created>
  <dcterms:modified xsi:type="dcterms:W3CDTF">2013-09-01T21:58:20Z</dcterms:modified>
</cp:coreProperties>
</file>