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6"/>
  </p:notesMasterIdLst>
  <p:handoutMasterIdLst>
    <p:handoutMasterId r:id="rId17"/>
  </p:handoutMasterIdLst>
  <p:sldIdLst>
    <p:sldId id="256" r:id="rId4"/>
    <p:sldId id="257" r:id="rId5"/>
    <p:sldId id="262" r:id="rId6"/>
    <p:sldId id="261" r:id="rId7"/>
    <p:sldId id="258" r:id="rId8"/>
    <p:sldId id="260" r:id="rId9"/>
    <p:sldId id="259" r:id="rId10"/>
    <p:sldId id="263" r:id="rId11"/>
    <p:sldId id="268" r:id="rId12"/>
    <p:sldId id="269" r:id="rId13"/>
    <p:sldId id="265"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56" y="-90"/>
      </p:cViewPr>
      <p:guideLst>
        <p:guide orient="horz" pos="2160"/>
        <p:guide pos="2880"/>
      </p:guideLst>
    </p:cSldViewPr>
  </p:slideViewPr>
  <p:notesTextViewPr>
    <p:cViewPr>
      <p:scale>
        <a:sx n="100" d="100"/>
        <a:sy n="100" d="100"/>
      </p:scale>
      <p:origin x="0" y="0"/>
    </p:cViewPr>
  </p:notesTextViewPr>
  <p:notesViewPr>
    <p:cSldViewPr>
      <p:cViewPr varScale="1">
        <p:scale>
          <a:sx n="68" d="100"/>
          <a:sy n="68" d="100"/>
        </p:scale>
        <p:origin x="-27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1E3C64-8D3A-4FF9-B612-E3BCD9790E0E}" type="datetimeFigureOut">
              <a:rPr lang="en-US" smtClean="0"/>
              <a:t>8/24/2013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1FC77E-80DB-4C6E-9A71-777B9FE655C1}" type="slidenum">
              <a:rPr lang="en-US" smtClean="0"/>
              <a:t>‹#›</a:t>
            </a:fld>
            <a:endParaRPr lang="en-US"/>
          </a:p>
        </p:txBody>
      </p:sp>
    </p:spTree>
    <p:extLst>
      <p:ext uri="{BB962C8B-B14F-4D97-AF65-F5344CB8AC3E}">
        <p14:creationId xmlns:p14="http://schemas.microsoft.com/office/powerpoint/2010/main" val="1060977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F8A2A2-7E41-4F17-95C1-86DDD3BBCE97}" type="datetimeFigureOut">
              <a:rPr lang="en-US" smtClean="0"/>
              <a:t>8/24/2013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EF3E45-1AFB-4FA8-9E0D-FE6B1F0607D5}" type="slidenum">
              <a:rPr lang="en-US" smtClean="0"/>
              <a:t>‹#›</a:t>
            </a:fld>
            <a:endParaRPr lang="en-US"/>
          </a:p>
        </p:txBody>
      </p:sp>
    </p:spTree>
    <p:extLst>
      <p:ext uri="{BB962C8B-B14F-4D97-AF65-F5344CB8AC3E}">
        <p14:creationId xmlns:p14="http://schemas.microsoft.com/office/powerpoint/2010/main" val="1457254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t>1</a:t>
            </a:fld>
            <a:endParaRPr lang="en-US"/>
          </a:p>
        </p:txBody>
      </p:sp>
    </p:spTree>
    <p:extLst>
      <p:ext uri="{BB962C8B-B14F-4D97-AF65-F5344CB8AC3E}">
        <p14:creationId xmlns:p14="http://schemas.microsoft.com/office/powerpoint/2010/main" val="305183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t>2</a:t>
            </a:fld>
            <a:endParaRPr lang="en-US"/>
          </a:p>
        </p:txBody>
      </p:sp>
    </p:spTree>
    <p:extLst>
      <p:ext uri="{BB962C8B-B14F-4D97-AF65-F5344CB8AC3E}">
        <p14:creationId xmlns:p14="http://schemas.microsoft.com/office/powerpoint/2010/main" val="390462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t>3</a:t>
            </a:fld>
            <a:endParaRPr lang="en-US"/>
          </a:p>
        </p:txBody>
      </p:sp>
    </p:spTree>
    <p:extLst>
      <p:ext uri="{BB962C8B-B14F-4D97-AF65-F5344CB8AC3E}">
        <p14:creationId xmlns:p14="http://schemas.microsoft.com/office/powerpoint/2010/main" val="3904620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t>4</a:t>
            </a:fld>
            <a:endParaRPr lang="en-US"/>
          </a:p>
        </p:txBody>
      </p:sp>
    </p:spTree>
    <p:extLst>
      <p:ext uri="{BB962C8B-B14F-4D97-AF65-F5344CB8AC3E}">
        <p14:creationId xmlns:p14="http://schemas.microsoft.com/office/powerpoint/2010/main" val="390462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8E659B-D2FE-41C5-85B4-40EC266B6C0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1876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8E659B-D2FE-41C5-85B4-40EC266B6C0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15199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EF3E45-1AFB-4FA8-9E0D-FE6B1F0607D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90462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22BB228-569C-4DB5-8CE5-00DACD39874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7766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597436-6E95-4D54-BA37-F271973DBB0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3407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2EBACD-7848-48D5-8895-B2838B89844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21356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F5A7678-991E-47CE-ACFE-9A56F4A6AC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3625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6B5637D-C759-4394-A637-7404F6365C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1926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023BA44-B9E3-4190-9A73-A2B3B62910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41975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9061D9E-2C17-400F-A968-BD8AB7500D0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1178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9E093A7-796B-4D3F-B9AF-1EBE8C65A34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0477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183AA8C-956D-493F-B2EC-B1E531AE1B6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1293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3882D6-B112-4FB8-91B2-7218C1BED43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337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AB6FDF-69A4-43F6-9324-E8D5C30627C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01826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38492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5809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97557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10190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33192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10734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47681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79031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571770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110903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53939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2C86DA7-6F75-48E3-B337-8BDED7401C7B}"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556964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8/24/2013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267864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Seven Seals:</a:t>
            </a:r>
            <a:br>
              <a:rPr lang="en-US" dirty="0" smtClean="0"/>
            </a:br>
            <a:r>
              <a:rPr lang="en-US" dirty="0" smtClean="0"/>
              <a:t>Judgment Begins</a:t>
            </a:r>
            <a:endParaRPr lang="en-US" dirty="0"/>
          </a:p>
        </p:txBody>
      </p:sp>
      <p:sp>
        <p:nvSpPr>
          <p:cNvPr id="3" name="Subtitle 2"/>
          <p:cNvSpPr>
            <a:spLocks noGrp="1"/>
          </p:cNvSpPr>
          <p:nvPr>
            <p:ph type="subTitle" idx="1"/>
          </p:nvPr>
        </p:nvSpPr>
        <p:spPr/>
        <p:txBody>
          <a:bodyPr/>
          <a:lstStyle/>
          <a:p>
            <a:r>
              <a:rPr lang="en-US" dirty="0">
                <a:solidFill>
                  <a:srgbClr val="FFFF00"/>
                </a:solidFill>
              </a:rPr>
              <a:t>Revelation 6</a:t>
            </a:r>
          </a:p>
        </p:txBody>
      </p:sp>
    </p:spTree>
    <p:extLst>
      <p:ext uri="{BB962C8B-B14F-4D97-AF65-F5344CB8AC3E}">
        <p14:creationId xmlns:p14="http://schemas.microsoft.com/office/powerpoint/2010/main" val="1787269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7758504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The book of Revelation brings together themes from all over the Bible.</a:t>
            </a:r>
          </a:p>
          <a:p>
            <a:r>
              <a:rPr lang="en-US" dirty="0" smtClean="0"/>
              <a:t>One passage that will be important from this point in </a:t>
            </a:r>
            <a:r>
              <a:rPr lang="en-US" dirty="0" smtClean="0">
                <a:solidFill>
                  <a:srgbClr val="FFFF00"/>
                </a:solidFill>
              </a:rPr>
              <a:t>Revelation 6</a:t>
            </a:r>
            <a:r>
              <a:rPr lang="en-US" dirty="0" smtClean="0"/>
              <a:t> through </a:t>
            </a:r>
            <a:r>
              <a:rPr lang="en-US" dirty="0" smtClean="0">
                <a:solidFill>
                  <a:srgbClr val="FFFF00"/>
                </a:solidFill>
              </a:rPr>
              <a:t>Revelation 19 </a:t>
            </a:r>
            <a:r>
              <a:rPr lang="en-US" dirty="0" smtClean="0"/>
              <a:t>is </a:t>
            </a:r>
            <a:r>
              <a:rPr lang="en-US" dirty="0" smtClean="0">
                <a:solidFill>
                  <a:srgbClr val="FFFF00"/>
                </a:solidFill>
              </a:rPr>
              <a:t>Daniel 9:24-27</a:t>
            </a:r>
            <a:r>
              <a:rPr lang="en-US" dirty="0" smtClean="0"/>
              <a:t>.</a:t>
            </a:r>
          </a:p>
          <a:p>
            <a:r>
              <a:rPr lang="en-US" dirty="0" smtClean="0"/>
              <a:t>Another passage important for today is Matthew </a:t>
            </a:r>
            <a:r>
              <a:rPr lang="en-US" dirty="0" smtClean="0">
                <a:solidFill>
                  <a:srgbClr val="FFFF00"/>
                </a:solidFill>
              </a:rPr>
              <a:t>24:4-13</a:t>
            </a:r>
          </a:p>
          <a:p>
            <a:endParaRPr lang="en-US" dirty="0" smtClean="0"/>
          </a:p>
          <a:p>
            <a:endParaRPr lang="en-US" dirty="0"/>
          </a:p>
        </p:txBody>
      </p:sp>
    </p:spTree>
    <p:extLst>
      <p:ext uri="{BB962C8B-B14F-4D97-AF65-F5344CB8AC3E}">
        <p14:creationId xmlns:p14="http://schemas.microsoft.com/office/powerpoint/2010/main" val="1152972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r>
              <a:rPr lang="en-US" i="1" dirty="0" smtClean="0">
                <a:solidFill>
                  <a:srgbClr val="00CC00"/>
                </a:solidFill>
              </a:rPr>
              <a:t>“The </a:t>
            </a:r>
            <a:r>
              <a:rPr lang="en-US" i="1" dirty="0">
                <a:solidFill>
                  <a:srgbClr val="00CC00"/>
                </a:solidFill>
              </a:rPr>
              <a:t>worship described in Revelation 4-5 is preparation for the wrath described in Revelation 6-19. It seems strange to us that worship and judgment should go together, but this is because we do not fully understand either the holiness of God or the sinfulness of man. Nor do we grasp the total picture of what God wants to accomplish and how the forces of evil have opposed Him. God is long-suffering, but eventually He must judge sin and vindicate His servants</a:t>
            </a:r>
            <a:r>
              <a:rPr lang="en-US" i="1" dirty="0" smtClean="0">
                <a:solidFill>
                  <a:srgbClr val="00CC00"/>
                </a:solidFill>
              </a:rPr>
              <a:t>.”  </a:t>
            </a:r>
            <a:r>
              <a:rPr lang="en-US" i="1" dirty="0">
                <a:solidFill>
                  <a:srgbClr val="00CC00"/>
                </a:solidFill>
              </a:rPr>
              <a:t>(</a:t>
            </a:r>
            <a:r>
              <a:rPr lang="en-US" i="1" dirty="0" err="1">
                <a:solidFill>
                  <a:srgbClr val="00CC00"/>
                </a:solidFill>
              </a:rPr>
              <a:t>Wiersbe</a:t>
            </a:r>
            <a:r>
              <a:rPr lang="en-US" i="1" dirty="0">
                <a:solidFill>
                  <a:srgbClr val="00CC00"/>
                </a:solidFill>
              </a:rPr>
              <a:t>)</a:t>
            </a:r>
            <a:endParaRPr lang="en-US" dirty="0">
              <a:solidFill>
                <a:srgbClr val="00CC00"/>
              </a:solidFill>
            </a:endParaRPr>
          </a:p>
        </p:txBody>
      </p:sp>
    </p:spTree>
    <p:extLst>
      <p:ext uri="{BB962C8B-B14F-4D97-AF65-F5344CB8AC3E}">
        <p14:creationId xmlns:p14="http://schemas.microsoft.com/office/powerpoint/2010/main" val="2060186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2" name="Rectangle 44"/>
          <p:cNvSpPr>
            <a:spLocks noChangeArrowheads="1"/>
          </p:cNvSpPr>
          <p:nvPr/>
        </p:nvSpPr>
        <p:spPr bwMode="auto">
          <a:xfrm>
            <a:off x="1752600" y="5103813"/>
            <a:ext cx="698500" cy="1220787"/>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6:7-8</a:t>
            </a:r>
            <a:endParaRPr lang="en-US" sz="1400" b="1" dirty="0">
              <a:solidFill>
                <a:srgbClr val="000000"/>
              </a:solidFill>
              <a:ea typeface="Times New Roman" pitchFamily="18" charset="0"/>
              <a:cs typeface="Tahoma" pitchFamily="34" charset="0"/>
            </a:endParaRPr>
          </a:p>
        </p:txBody>
      </p:sp>
      <p:sp>
        <p:nvSpPr>
          <p:cNvPr id="2091" name="Rectangle 43"/>
          <p:cNvSpPr>
            <a:spLocks noChangeArrowheads="1"/>
          </p:cNvSpPr>
          <p:nvPr/>
        </p:nvSpPr>
        <p:spPr bwMode="auto">
          <a:xfrm>
            <a:off x="609600" y="5103813"/>
            <a:ext cx="1143000" cy="1220787"/>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4</a:t>
            </a:r>
            <a:r>
              <a:rPr lang="en-US" sz="2000" b="1" baseline="30000" dirty="0">
                <a:solidFill>
                  <a:srgbClr val="000000"/>
                </a:solidFill>
                <a:latin typeface="Tahoma" pitchFamily="34" charset="0"/>
                <a:ea typeface="Times New Roman" pitchFamily="18" charset="0"/>
                <a:cs typeface="Tahoma" pitchFamily="34" charset="0"/>
              </a:rPr>
              <a:t>th</a:t>
            </a:r>
            <a:r>
              <a:rPr lang="en-US" sz="2000" b="1" dirty="0">
                <a:solidFill>
                  <a:srgbClr val="000000"/>
                </a:solidFill>
                <a:latin typeface="Tahoma" pitchFamily="34" charset="0"/>
                <a:ea typeface="Times New Roman" pitchFamily="18" charset="0"/>
                <a:cs typeface="Tahoma" pitchFamily="34" charset="0"/>
              </a:rPr>
              <a:t> Seal</a:t>
            </a:r>
            <a:endParaRPr lang="en-US" sz="2000" dirty="0">
              <a:solidFill>
                <a:srgbClr val="000000"/>
              </a:solidFill>
              <a:ea typeface="Times New Roman" pitchFamily="18" charset="0"/>
              <a:cs typeface="Tahoma" pitchFamily="34" charset="0"/>
            </a:endParaRPr>
          </a:p>
        </p:txBody>
      </p:sp>
      <p:sp>
        <p:nvSpPr>
          <p:cNvPr id="2087" name="Rectangle 39"/>
          <p:cNvSpPr>
            <a:spLocks noChangeArrowheads="1"/>
          </p:cNvSpPr>
          <p:nvPr/>
        </p:nvSpPr>
        <p:spPr bwMode="auto">
          <a:xfrm>
            <a:off x="1752600" y="3617913"/>
            <a:ext cx="698500" cy="14859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FFFFFF"/>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FFFFFF"/>
                </a:solidFill>
                <a:latin typeface="Tahoma" pitchFamily="34" charset="0"/>
                <a:ea typeface="Times New Roman" pitchFamily="18" charset="0"/>
                <a:cs typeface="Tahoma" pitchFamily="34" charset="0"/>
              </a:rPr>
              <a:t>6:5-6</a:t>
            </a:r>
            <a:endParaRPr lang="en-US" sz="1400" b="1" dirty="0">
              <a:solidFill>
                <a:srgbClr val="FFFFFF"/>
              </a:solidFill>
              <a:ea typeface="Times New Roman" pitchFamily="18" charset="0"/>
              <a:cs typeface="Tahoma" pitchFamily="34" charset="0"/>
            </a:endParaRPr>
          </a:p>
        </p:txBody>
      </p:sp>
      <p:sp>
        <p:nvSpPr>
          <p:cNvPr id="2086" name="Rectangle 38"/>
          <p:cNvSpPr>
            <a:spLocks noChangeArrowheads="1"/>
          </p:cNvSpPr>
          <p:nvPr/>
        </p:nvSpPr>
        <p:spPr bwMode="auto">
          <a:xfrm>
            <a:off x="609600" y="3617913"/>
            <a:ext cx="1143000" cy="14859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FFFFFF"/>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b="1" dirty="0" smtClean="0">
                <a:solidFill>
                  <a:srgbClr val="FFFFFF"/>
                </a:solidFill>
                <a:latin typeface="Tahoma" pitchFamily="34" charset="0"/>
                <a:ea typeface="Times New Roman" pitchFamily="18" charset="0"/>
                <a:cs typeface="Tahoma" pitchFamily="34" charset="0"/>
              </a:rPr>
              <a:t>3</a:t>
            </a:r>
            <a:r>
              <a:rPr lang="en-US" sz="2000" b="1" baseline="30000" dirty="0" smtClean="0">
                <a:solidFill>
                  <a:srgbClr val="FFFFFF"/>
                </a:solidFill>
                <a:latin typeface="Tahoma" pitchFamily="34" charset="0"/>
                <a:ea typeface="Times New Roman" pitchFamily="18" charset="0"/>
                <a:cs typeface="Tahoma" pitchFamily="34" charset="0"/>
              </a:rPr>
              <a:t>rd </a:t>
            </a:r>
            <a:r>
              <a:rPr lang="en-US" sz="2000" b="1" dirty="0" smtClean="0">
                <a:solidFill>
                  <a:srgbClr val="FFFFFF"/>
                </a:solidFill>
                <a:latin typeface="Tahoma" pitchFamily="34" charset="0"/>
                <a:ea typeface="Times New Roman" pitchFamily="18" charset="0"/>
                <a:cs typeface="Tahoma" pitchFamily="34" charset="0"/>
              </a:rPr>
              <a:t>Seal</a:t>
            </a:r>
            <a:endParaRPr lang="en-US" sz="2000" dirty="0">
              <a:solidFill>
                <a:srgbClr val="FFFFFF"/>
              </a:solidFill>
              <a:ea typeface="Times New Roman" pitchFamily="18" charset="0"/>
              <a:cs typeface="Tahoma" pitchFamily="34" charset="0"/>
            </a:endParaRPr>
          </a:p>
        </p:txBody>
      </p:sp>
      <p:sp>
        <p:nvSpPr>
          <p:cNvPr id="2082" name="Rectangle 34"/>
          <p:cNvSpPr>
            <a:spLocks noChangeArrowheads="1"/>
          </p:cNvSpPr>
          <p:nvPr/>
        </p:nvSpPr>
        <p:spPr bwMode="auto">
          <a:xfrm>
            <a:off x="1752600" y="2397125"/>
            <a:ext cx="698500" cy="122078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FFFFFF"/>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FFFFFF"/>
                </a:solidFill>
                <a:latin typeface="Tahoma" pitchFamily="34" charset="0"/>
                <a:ea typeface="Times New Roman" pitchFamily="18" charset="0"/>
                <a:cs typeface="Tahoma" pitchFamily="34" charset="0"/>
              </a:rPr>
              <a:t>6:3-4</a:t>
            </a:r>
            <a:endParaRPr lang="en-US" sz="1400" b="1" dirty="0">
              <a:solidFill>
                <a:srgbClr val="FFFFFF"/>
              </a:solidFill>
              <a:ea typeface="Times New Roman" pitchFamily="18" charset="0"/>
              <a:cs typeface="Tahoma" pitchFamily="34" charset="0"/>
            </a:endParaRPr>
          </a:p>
        </p:txBody>
      </p:sp>
      <p:sp>
        <p:nvSpPr>
          <p:cNvPr id="2081" name="Rectangle 33"/>
          <p:cNvSpPr>
            <a:spLocks noChangeArrowheads="1"/>
          </p:cNvSpPr>
          <p:nvPr/>
        </p:nvSpPr>
        <p:spPr bwMode="auto">
          <a:xfrm>
            <a:off x="609600" y="2397125"/>
            <a:ext cx="1143000" cy="1220788"/>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FFFFFF"/>
                </a:solidFill>
                <a:latin typeface="Tahoma" pitchFamily="34" charset="0"/>
                <a:ea typeface="Times New Roman" pitchFamily="18" charset="0"/>
                <a:cs typeface="Tahoma" pitchFamily="34" charset="0"/>
              </a:rPr>
              <a:t>The </a:t>
            </a:r>
            <a:endParaRPr lang="en-US" sz="2000" b="1" dirty="0" smtClean="0">
              <a:solidFill>
                <a:srgbClr val="FFFFFF"/>
              </a:solidFill>
              <a:latin typeface="Tahoma" pitchFamily="34" charset="0"/>
              <a:ea typeface="Times New Roman" pitchFamily="18" charset="0"/>
              <a:cs typeface="Tahoma" pitchFamily="34" charset="0"/>
            </a:endParaRPr>
          </a:p>
          <a:p>
            <a:pPr algn="ctr" fontAlgn="base">
              <a:spcBef>
                <a:spcPct val="0"/>
              </a:spcBef>
              <a:spcAft>
                <a:spcPct val="0"/>
              </a:spcAft>
            </a:pPr>
            <a:r>
              <a:rPr lang="en-US" sz="2000" b="1" dirty="0" smtClean="0">
                <a:solidFill>
                  <a:srgbClr val="FFFFFF"/>
                </a:solidFill>
                <a:latin typeface="Tahoma" pitchFamily="34" charset="0"/>
                <a:ea typeface="Times New Roman" pitchFamily="18" charset="0"/>
                <a:cs typeface="Tahoma" pitchFamily="34" charset="0"/>
              </a:rPr>
              <a:t>2</a:t>
            </a:r>
            <a:r>
              <a:rPr lang="en-US" sz="2000" b="1" baseline="30000" dirty="0" smtClean="0">
                <a:solidFill>
                  <a:srgbClr val="FFFFFF"/>
                </a:solidFill>
                <a:latin typeface="Tahoma" pitchFamily="34" charset="0"/>
                <a:ea typeface="Times New Roman" pitchFamily="18" charset="0"/>
                <a:cs typeface="Tahoma" pitchFamily="34" charset="0"/>
              </a:rPr>
              <a:t>nd </a:t>
            </a:r>
            <a:r>
              <a:rPr lang="en-US" sz="2000" b="1" dirty="0" smtClean="0">
                <a:solidFill>
                  <a:srgbClr val="FFFFFF"/>
                </a:solidFill>
                <a:latin typeface="Tahoma" pitchFamily="34" charset="0"/>
                <a:ea typeface="Times New Roman" pitchFamily="18" charset="0"/>
                <a:cs typeface="Tahoma" pitchFamily="34" charset="0"/>
              </a:rPr>
              <a:t>Seal</a:t>
            </a:r>
            <a:endParaRPr lang="en-US" sz="2000" dirty="0">
              <a:solidFill>
                <a:srgbClr val="FFFFFF"/>
              </a:solidFill>
              <a:ea typeface="Times New Roman" pitchFamily="18" charset="0"/>
              <a:cs typeface="Tahoma" pitchFamily="34" charset="0"/>
            </a:endParaRPr>
          </a:p>
        </p:txBody>
      </p:sp>
      <p:sp>
        <p:nvSpPr>
          <p:cNvPr id="2095" name="Rectangle 47"/>
          <p:cNvSpPr>
            <a:spLocks noChangeArrowheads="1"/>
          </p:cNvSpPr>
          <p:nvPr/>
        </p:nvSpPr>
        <p:spPr bwMode="auto">
          <a:xfrm>
            <a:off x="4114797" y="5108575"/>
            <a:ext cx="4392616" cy="1220788"/>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Death, Deadly </a:t>
            </a:r>
            <a:r>
              <a:rPr lang="en-US" sz="2000" b="1" dirty="0" smtClean="0">
                <a:solidFill>
                  <a:srgbClr val="000000"/>
                </a:solidFill>
                <a:latin typeface="Tahoma" pitchFamily="34" charset="0"/>
                <a:ea typeface="Times New Roman" pitchFamily="18" charset="0"/>
                <a:cs typeface="Tahoma" pitchFamily="34" charset="0"/>
              </a:rPr>
              <a:t>Disease</a:t>
            </a:r>
            <a:endParaRPr lang="en-US" sz="2000" dirty="0">
              <a:solidFill>
                <a:srgbClr val="000000"/>
              </a:solidFill>
              <a:latin typeface="Times New Roman" pitchFamily="18" charset="0"/>
              <a:ea typeface="Times New Roman" pitchFamily="18" charset="0"/>
              <a:cs typeface="Tahoma" pitchFamily="34" charset="0"/>
            </a:endParaRPr>
          </a:p>
        </p:txBody>
      </p:sp>
      <p:sp>
        <p:nvSpPr>
          <p:cNvPr id="2094" name="Rectangle 46"/>
          <p:cNvSpPr>
            <a:spLocks noChangeArrowheads="1"/>
          </p:cNvSpPr>
          <p:nvPr/>
        </p:nvSpPr>
        <p:spPr bwMode="auto">
          <a:xfrm>
            <a:off x="2895600" y="5108575"/>
            <a:ext cx="1219198" cy="1220788"/>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dirty="0" smtClean="0">
                <a:solidFill>
                  <a:srgbClr val="000000"/>
                </a:solidFill>
                <a:latin typeface="Tahoma" pitchFamily="34" charset="0"/>
                <a:ea typeface="Times New Roman" pitchFamily="18" charset="0"/>
                <a:cs typeface="Tahoma" pitchFamily="34" charset="0"/>
              </a:rPr>
              <a:t>The</a:t>
            </a:r>
            <a:endParaRPr lang="en-US" sz="2000" dirty="0">
              <a:solidFill>
                <a:srgbClr val="000000"/>
              </a:solidFill>
              <a:latin typeface="Tahoma" pitchFamily="34" charset="0"/>
              <a:ea typeface="Times New Roman" pitchFamily="18" charset="0"/>
              <a:cs typeface="Tahoma" pitchFamily="34" charset="0"/>
            </a:endParaRPr>
          </a:p>
          <a:p>
            <a:pPr algn="ctr" fontAlgn="base">
              <a:spcBef>
                <a:spcPct val="0"/>
              </a:spcBef>
              <a:spcAft>
                <a:spcPct val="0"/>
              </a:spcAft>
            </a:pPr>
            <a:r>
              <a:rPr lang="en-US" sz="2000" dirty="0">
                <a:solidFill>
                  <a:srgbClr val="000000"/>
                </a:solidFill>
                <a:latin typeface="Tahoma" pitchFamily="34" charset="0"/>
                <a:ea typeface="Times New Roman" pitchFamily="18" charset="0"/>
                <a:cs typeface="Tahoma" pitchFamily="34" charset="0"/>
              </a:rPr>
              <a:t>Pale Horse</a:t>
            </a:r>
            <a:endParaRPr lang="en-US" sz="2000" dirty="0">
              <a:solidFill>
                <a:srgbClr val="000000"/>
              </a:solidFill>
              <a:ea typeface="Times New Roman" pitchFamily="18" charset="0"/>
              <a:cs typeface="Tahoma" pitchFamily="34" charset="0"/>
            </a:endParaRPr>
          </a:p>
        </p:txBody>
      </p:sp>
      <p:sp>
        <p:nvSpPr>
          <p:cNvPr id="2090" name="Rectangle 42"/>
          <p:cNvSpPr>
            <a:spLocks noChangeArrowheads="1"/>
          </p:cNvSpPr>
          <p:nvPr/>
        </p:nvSpPr>
        <p:spPr bwMode="auto">
          <a:xfrm>
            <a:off x="4114797" y="3622675"/>
            <a:ext cx="4392615" cy="14859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smtClean="0">
                <a:solidFill>
                  <a:srgbClr val="FFFFFF"/>
                </a:solidFill>
                <a:latin typeface="Tahoma" pitchFamily="34" charset="0"/>
                <a:ea typeface="Times New Roman" pitchFamily="18" charset="0"/>
                <a:cs typeface="Tahoma" pitchFamily="34" charset="0"/>
              </a:rPr>
              <a:t>Famine</a:t>
            </a:r>
            <a:endParaRPr lang="en-US" sz="2000" dirty="0">
              <a:solidFill>
                <a:srgbClr val="FFFFFF"/>
              </a:solidFill>
              <a:latin typeface="Times New Roman" pitchFamily="18" charset="0"/>
              <a:ea typeface="Times New Roman" pitchFamily="18" charset="0"/>
              <a:cs typeface="Tahoma" pitchFamily="34" charset="0"/>
            </a:endParaRPr>
          </a:p>
        </p:txBody>
      </p:sp>
      <p:sp>
        <p:nvSpPr>
          <p:cNvPr id="2089" name="Rectangle 41"/>
          <p:cNvSpPr>
            <a:spLocks noChangeArrowheads="1"/>
          </p:cNvSpPr>
          <p:nvPr/>
        </p:nvSpPr>
        <p:spPr bwMode="auto">
          <a:xfrm>
            <a:off x="2895600" y="3622675"/>
            <a:ext cx="1219198" cy="14859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dirty="0" smtClean="0">
                <a:solidFill>
                  <a:srgbClr val="FFFFFF"/>
                </a:solidFill>
                <a:latin typeface="Tahoma" pitchFamily="34" charset="0"/>
                <a:ea typeface="Times New Roman" pitchFamily="18" charset="0"/>
                <a:cs typeface="Tahoma" pitchFamily="34" charset="0"/>
              </a:rPr>
              <a:t>The Black </a:t>
            </a:r>
            <a:r>
              <a:rPr lang="en-US" sz="2000" dirty="0">
                <a:solidFill>
                  <a:srgbClr val="FFFFFF"/>
                </a:solidFill>
                <a:latin typeface="Tahoma" pitchFamily="34" charset="0"/>
                <a:ea typeface="Times New Roman" pitchFamily="18" charset="0"/>
                <a:cs typeface="Tahoma" pitchFamily="34" charset="0"/>
              </a:rPr>
              <a:t>Horse</a:t>
            </a:r>
          </a:p>
        </p:txBody>
      </p:sp>
      <p:sp>
        <p:nvSpPr>
          <p:cNvPr id="2085" name="Rectangle 37"/>
          <p:cNvSpPr>
            <a:spLocks noChangeArrowheads="1"/>
          </p:cNvSpPr>
          <p:nvPr/>
        </p:nvSpPr>
        <p:spPr bwMode="auto">
          <a:xfrm>
            <a:off x="4114797" y="2401888"/>
            <a:ext cx="4392616" cy="122078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smtClean="0">
                <a:solidFill>
                  <a:srgbClr val="FFFFFF"/>
                </a:solidFill>
                <a:latin typeface="Tahoma" pitchFamily="34" charset="0"/>
                <a:ea typeface="Times New Roman" pitchFamily="18" charset="0"/>
                <a:cs typeface="Tahoma" pitchFamily="34" charset="0"/>
              </a:rPr>
              <a:t>War</a:t>
            </a:r>
            <a:endParaRPr lang="en-US" sz="2000" dirty="0">
              <a:solidFill>
                <a:srgbClr val="FFFFFF"/>
              </a:solidFill>
              <a:latin typeface="Times New Roman" pitchFamily="18" charset="0"/>
              <a:ea typeface="Times New Roman" pitchFamily="18" charset="0"/>
              <a:cs typeface="Tahoma" pitchFamily="34" charset="0"/>
            </a:endParaRPr>
          </a:p>
        </p:txBody>
      </p:sp>
      <p:sp>
        <p:nvSpPr>
          <p:cNvPr id="2084" name="Rectangle 36"/>
          <p:cNvSpPr>
            <a:spLocks noChangeArrowheads="1"/>
          </p:cNvSpPr>
          <p:nvPr/>
        </p:nvSpPr>
        <p:spPr bwMode="auto">
          <a:xfrm>
            <a:off x="2895600" y="2401888"/>
            <a:ext cx="1219198" cy="122078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dirty="0" smtClean="0">
                <a:solidFill>
                  <a:srgbClr val="FFFFFF"/>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dirty="0" smtClean="0">
                <a:solidFill>
                  <a:srgbClr val="FFFFFF"/>
                </a:solidFill>
                <a:latin typeface="Tahoma" pitchFamily="34" charset="0"/>
                <a:ea typeface="Times New Roman" pitchFamily="18" charset="0"/>
                <a:cs typeface="Tahoma" pitchFamily="34" charset="0"/>
              </a:rPr>
              <a:t>Red </a:t>
            </a:r>
            <a:r>
              <a:rPr lang="en-US" sz="2000" dirty="0">
                <a:solidFill>
                  <a:srgbClr val="FFFFFF"/>
                </a:solidFill>
                <a:latin typeface="Tahoma" pitchFamily="34" charset="0"/>
                <a:ea typeface="Times New Roman" pitchFamily="18" charset="0"/>
                <a:cs typeface="Tahoma" pitchFamily="34" charset="0"/>
              </a:rPr>
              <a:t>Horse</a:t>
            </a:r>
            <a:endParaRPr lang="en-US" sz="2000" dirty="0">
              <a:solidFill>
                <a:srgbClr val="FFFFFF"/>
              </a:solidFill>
              <a:ea typeface="Times New Roman" pitchFamily="18" charset="0"/>
              <a:cs typeface="Tahoma" pitchFamily="34" charset="0"/>
            </a:endParaRPr>
          </a:p>
        </p:txBody>
      </p:sp>
      <p:sp>
        <p:nvSpPr>
          <p:cNvPr id="2080" name="Rectangle 32"/>
          <p:cNvSpPr>
            <a:spLocks noChangeArrowheads="1"/>
          </p:cNvSpPr>
          <p:nvPr/>
        </p:nvSpPr>
        <p:spPr bwMode="auto">
          <a:xfrm>
            <a:off x="4114797" y="914400"/>
            <a:ext cx="4392615" cy="148748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cs typeface="Tahoma" pitchFamily="34" charset="0"/>
              </a:rPr>
              <a:t>The Man of Sin is </a:t>
            </a:r>
            <a:r>
              <a:rPr lang="en-US" sz="2000" b="1" dirty="0" smtClean="0">
                <a:solidFill>
                  <a:srgbClr val="000000"/>
                </a:solidFill>
                <a:latin typeface="Tahoma" pitchFamily="34" charset="0"/>
                <a:cs typeface="Tahoma" pitchFamily="34" charset="0"/>
              </a:rPr>
              <a:t>Revealed</a:t>
            </a:r>
            <a:endParaRPr lang="en-US" sz="2000" b="1" dirty="0">
              <a:solidFill>
                <a:srgbClr val="000000"/>
              </a:solidFill>
              <a:latin typeface="Tahoma" pitchFamily="34" charset="0"/>
              <a:cs typeface="Tahoma" pitchFamily="34" charset="0"/>
            </a:endParaRPr>
          </a:p>
        </p:txBody>
      </p:sp>
      <p:sp>
        <p:nvSpPr>
          <p:cNvPr id="2079" name="Rectangle 31"/>
          <p:cNvSpPr>
            <a:spLocks noChangeArrowheads="1"/>
          </p:cNvSpPr>
          <p:nvPr/>
        </p:nvSpPr>
        <p:spPr bwMode="auto">
          <a:xfrm>
            <a:off x="2895600" y="914400"/>
            <a:ext cx="1219198" cy="148748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dirty="0" smtClean="0">
                <a:solidFill>
                  <a:srgbClr val="000000"/>
                </a:solidFill>
                <a:latin typeface="Tahoma" pitchFamily="34" charset="0"/>
                <a:ea typeface="Times New Roman" pitchFamily="18" charset="0"/>
                <a:cs typeface="Tahoma" pitchFamily="34" charset="0"/>
              </a:rPr>
              <a:t>The </a:t>
            </a:r>
            <a:r>
              <a:rPr lang="en-US" sz="2000" dirty="0">
                <a:solidFill>
                  <a:srgbClr val="000000"/>
                </a:solidFill>
                <a:latin typeface="Tahoma" pitchFamily="34" charset="0"/>
                <a:ea typeface="Times New Roman" pitchFamily="18" charset="0"/>
                <a:cs typeface="Tahoma" pitchFamily="34" charset="0"/>
              </a:rPr>
              <a:t>White Horse</a:t>
            </a:r>
          </a:p>
        </p:txBody>
      </p:sp>
      <p:sp>
        <p:nvSpPr>
          <p:cNvPr id="2078" name="Rectangle 30"/>
          <p:cNvSpPr>
            <a:spLocks noChangeArrowheads="1"/>
          </p:cNvSpPr>
          <p:nvPr/>
        </p:nvSpPr>
        <p:spPr bwMode="auto">
          <a:xfrm>
            <a:off x="2451100" y="909638"/>
            <a:ext cx="471488" cy="541496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US">
              <a:solidFill>
                <a:srgbClr val="DEF6F1"/>
              </a:solidFill>
            </a:endParaRPr>
          </a:p>
          <a:p>
            <a:pPr algn="ctr" fontAlgn="base">
              <a:spcBef>
                <a:spcPct val="0"/>
              </a:spcBef>
              <a:spcAft>
                <a:spcPct val="0"/>
              </a:spcAft>
            </a:pPr>
            <a:r>
              <a:rPr lang="en-US">
                <a:solidFill>
                  <a:srgbClr val="DEF6F1"/>
                </a:solidFill>
              </a:rPr>
              <a:t>T</a:t>
            </a:r>
          </a:p>
          <a:p>
            <a:pPr algn="ctr" fontAlgn="base">
              <a:spcBef>
                <a:spcPct val="0"/>
              </a:spcBef>
              <a:spcAft>
                <a:spcPct val="0"/>
              </a:spcAft>
            </a:pPr>
            <a:r>
              <a:rPr lang="en-US">
                <a:solidFill>
                  <a:srgbClr val="DEF6F1"/>
                </a:solidFill>
              </a:rPr>
              <a:t>H</a:t>
            </a:r>
          </a:p>
          <a:p>
            <a:pPr algn="ctr" fontAlgn="base">
              <a:spcBef>
                <a:spcPct val="0"/>
              </a:spcBef>
              <a:spcAft>
                <a:spcPct val="0"/>
              </a:spcAft>
            </a:pPr>
            <a:r>
              <a:rPr lang="en-US">
                <a:solidFill>
                  <a:srgbClr val="DEF6F1"/>
                </a:solidFill>
              </a:rPr>
              <a:t>E</a:t>
            </a:r>
          </a:p>
          <a:p>
            <a:pPr algn="ctr" fontAlgn="base">
              <a:spcBef>
                <a:spcPct val="0"/>
              </a:spcBef>
              <a:spcAft>
                <a:spcPct val="0"/>
              </a:spcAft>
            </a:pPr>
            <a:r>
              <a:rPr lang="en-US">
                <a:solidFill>
                  <a:srgbClr val="DEF6F1"/>
                </a:solidFill>
              </a:rPr>
              <a:t> </a:t>
            </a:r>
          </a:p>
          <a:p>
            <a:pPr algn="ctr" fontAlgn="base">
              <a:spcBef>
                <a:spcPct val="0"/>
              </a:spcBef>
              <a:spcAft>
                <a:spcPct val="0"/>
              </a:spcAft>
            </a:pPr>
            <a:r>
              <a:rPr lang="en-US">
                <a:solidFill>
                  <a:srgbClr val="DEF6F1"/>
                </a:solidFill>
              </a:rPr>
              <a:t>F</a:t>
            </a:r>
          </a:p>
          <a:p>
            <a:pPr algn="ctr" fontAlgn="base">
              <a:spcBef>
                <a:spcPct val="0"/>
              </a:spcBef>
              <a:spcAft>
                <a:spcPct val="0"/>
              </a:spcAft>
            </a:pPr>
            <a:r>
              <a:rPr lang="en-US">
                <a:solidFill>
                  <a:srgbClr val="DEF6F1"/>
                </a:solidFill>
              </a:rPr>
              <a:t>O</a:t>
            </a:r>
          </a:p>
          <a:p>
            <a:pPr algn="ctr" fontAlgn="base">
              <a:spcBef>
                <a:spcPct val="0"/>
              </a:spcBef>
              <a:spcAft>
                <a:spcPct val="0"/>
              </a:spcAft>
            </a:pPr>
            <a:r>
              <a:rPr lang="en-US">
                <a:solidFill>
                  <a:srgbClr val="DEF6F1"/>
                </a:solidFill>
              </a:rPr>
              <a:t>U</a:t>
            </a:r>
          </a:p>
          <a:p>
            <a:pPr algn="ctr" fontAlgn="base">
              <a:spcBef>
                <a:spcPct val="0"/>
              </a:spcBef>
              <a:spcAft>
                <a:spcPct val="0"/>
              </a:spcAft>
            </a:pPr>
            <a:r>
              <a:rPr lang="en-US">
                <a:solidFill>
                  <a:srgbClr val="DEF6F1"/>
                </a:solidFill>
              </a:rPr>
              <a:t>R</a:t>
            </a:r>
          </a:p>
          <a:p>
            <a:pPr algn="ctr" fontAlgn="base">
              <a:spcBef>
                <a:spcPct val="0"/>
              </a:spcBef>
              <a:spcAft>
                <a:spcPct val="0"/>
              </a:spcAft>
            </a:pPr>
            <a:endParaRPr lang="en-US">
              <a:solidFill>
                <a:srgbClr val="DEF6F1"/>
              </a:solidFill>
            </a:endParaRPr>
          </a:p>
          <a:p>
            <a:pPr algn="ctr" fontAlgn="base">
              <a:spcBef>
                <a:spcPct val="0"/>
              </a:spcBef>
              <a:spcAft>
                <a:spcPct val="0"/>
              </a:spcAft>
            </a:pPr>
            <a:r>
              <a:rPr lang="en-US">
                <a:solidFill>
                  <a:srgbClr val="DEF6F1"/>
                </a:solidFill>
              </a:rPr>
              <a:t>H</a:t>
            </a:r>
          </a:p>
          <a:p>
            <a:pPr algn="ctr" fontAlgn="base">
              <a:spcBef>
                <a:spcPct val="0"/>
              </a:spcBef>
              <a:spcAft>
                <a:spcPct val="0"/>
              </a:spcAft>
            </a:pPr>
            <a:r>
              <a:rPr lang="en-US">
                <a:solidFill>
                  <a:srgbClr val="DEF6F1"/>
                </a:solidFill>
              </a:rPr>
              <a:t>O</a:t>
            </a:r>
          </a:p>
          <a:p>
            <a:pPr algn="ctr" fontAlgn="base">
              <a:spcBef>
                <a:spcPct val="0"/>
              </a:spcBef>
              <a:spcAft>
                <a:spcPct val="0"/>
              </a:spcAft>
            </a:pPr>
            <a:r>
              <a:rPr lang="en-US">
                <a:solidFill>
                  <a:srgbClr val="DEF6F1"/>
                </a:solidFill>
              </a:rPr>
              <a:t>R</a:t>
            </a:r>
          </a:p>
          <a:p>
            <a:pPr algn="ctr" fontAlgn="base">
              <a:spcBef>
                <a:spcPct val="0"/>
              </a:spcBef>
              <a:spcAft>
                <a:spcPct val="0"/>
              </a:spcAft>
            </a:pPr>
            <a:r>
              <a:rPr lang="en-US">
                <a:solidFill>
                  <a:srgbClr val="DEF6F1"/>
                </a:solidFill>
              </a:rPr>
              <a:t>S</a:t>
            </a:r>
          </a:p>
          <a:p>
            <a:pPr algn="ctr" fontAlgn="base">
              <a:spcBef>
                <a:spcPct val="0"/>
              </a:spcBef>
              <a:spcAft>
                <a:spcPct val="0"/>
              </a:spcAft>
            </a:pPr>
            <a:r>
              <a:rPr lang="en-US">
                <a:solidFill>
                  <a:srgbClr val="DEF6F1"/>
                </a:solidFill>
              </a:rPr>
              <a:t>E</a:t>
            </a:r>
          </a:p>
          <a:p>
            <a:pPr algn="ctr" fontAlgn="base">
              <a:spcBef>
                <a:spcPct val="0"/>
              </a:spcBef>
              <a:spcAft>
                <a:spcPct val="0"/>
              </a:spcAft>
            </a:pPr>
            <a:r>
              <a:rPr lang="en-US">
                <a:solidFill>
                  <a:srgbClr val="DEF6F1"/>
                </a:solidFill>
              </a:rPr>
              <a:t>M</a:t>
            </a:r>
          </a:p>
          <a:p>
            <a:pPr algn="ctr" fontAlgn="base">
              <a:spcBef>
                <a:spcPct val="0"/>
              </a:spcBef>
              <a:spcAft>
                <a:spcPct val="0"/>
              </a:spcAft>
            </a:pPr>
            <a:r>
              <a:rPr lang="en-US">
                <a:solidFill>
                  <a:srgbClr val="DEF6F1"/>
                </a:solidFill>
              </a:rPr>
              <a:t>E</a:t>
            </a:r>
          </a:p>
          <a:p>
            <a:pPr algn="ctr" fontAlgn="base">
              <a:spcBef>
                <a:spcPct val="0"/>
              </a:spcBef>
              <a:spcAft>
                <a:spcPct val="0"/>
              </a:spcAft>
            </a:pPr>
            <a:r>
              <a:rPr lang="en-US">
                <a:solidFill>
                  <a:srgbClr val="DEF6F1"/>
                </a:solidFill>
              </a:rPr>
              <a:t>N</a:t>
            </a:r>
          </a:p>
        </p:txBody>
      </p:sp>
      <p:sp>
        <p:nvSpPr>
          <p:cNvPr id="2077" name="Rectangle 29"/>
          <p:cNvSpPr>
            <a:spLocks noChangeArrowheads="1"/>
          </p:cNvSpPr>
          <p:nvPr/>
        </p:nvSpPr>
        <p:spPr bwMode="auto">
          <a:xfrm>
            <a:off x="1752600" y="909638"/>
            <a:ext cx="698500" cy="148748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6:1-2</a:t>
            </a:r>
            <a:endParaRPr lang="en-US" sz="1400" b="1" dirty="0">
              <a:solidFill>
                <a:srgbClr val="000000"/>
              </a:solidFill>
              <a:ea typeface="Times New Roman" pitchFamily="18" charset="0"/>
              <a:cs typeface="Tahoma" pitchFamily="34" charset="0"/>
            </a:endParaRPr>
          </a:p>
        </p:txBody>
      </p:sp>
      <p:sp>
        <p:nvSpPr>
          <p:cNvPr id="2076" name="Rectangle 28"/>
          <p:cNvSpPr>
            <a:spLocks noChangeArrowheads="1"/>
          </p:cNvSpPr>
          <p:nvPr/>
        </p:nvSpPr>
        <p:spPr bwMode="auto">
          <a:xfrm>
            <a:off x="609600" y="909638"/>
            <a:ext cx="1143000" cy="148748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smtClean="0">
                <a:solidFill>
                  <a:srgbClr val="000000"/>
                </a:solidFill>
                <a:latin typeface="Tahoma" pitchFamily="34" charset="0"/>
                <a:ea typeface="Times New Roman" pitchFamily="18" charset="0"/>
                <a:cs typeface="Tahoma" pitchFamily="34" charset="0"/>
              </a:rPr>
              <a:t>The</a:t>
            </a:r>
          </a:p>
          <a:p>
            <a:pPr algn="ctr" fontAlgn="base">
              <a:spcBef>
                <a:spcPct val="0"/>
              </a:spcBef>
              <a:spcAft>
                <a:spcPct val="0"/>
              </a:spcAft>
            </a:pPr>
            <a:r>
              <a:rPr lang="en-US" sz="2000" b="1" dirty="0" smtClean="0">
                <a:solidFill>
                  <a:srgbClr val="000000"/>
                </a:solidFill>
                <a:latin typeface="Tahoma" pitchFamily="34" charset="0"/>
                <a:ea typeface="Times New Roman" pitchFamily="18" charset="0"/>
                <a:cs typeface="Tahoma" pitchFamily="34" charset="0"/>
              </a:rPr>
              <a:t>1</a:t>
            </a:r>
            <a:r>
              <a:rPr lang="en-US" sz="2000" b="1" baseline="30000" dirty="0" smtClean="0">
                <a:solidFill>
                  <a:srgbClr val="000000"/>
                </a:solidFill>
                <a:latin typeface="Tahoma" pitchFamily="34" charset="0"/>
                <a:ea typeface="Times New Roman" pitchFamily="18" charset="0"/>
                <a:cs typeface="Tahoma" pitchFamily="34" charset="0"/>
              </a:rPr>
              <a:t>st </a:t>
            </a:r>
            <a:r>
              <a:rPr lang="en-US" sz="2000" b="1" dirty="0" smtClean="0">
                <a:solidFill>
                  <a:srgbClr val="000000"/>
                </a:solidFill>
                <a:latin typeface="Tahoma" pitchFamily="34" charset="0"/>
                <a:ea typeface="Times New Roman" pitchFamily="18" charset="0"/>
                <a:cs typeface="Tahoma" pitchFamily="34" charset="0"/>
              </a:rPr>
              <a:t>Seal</a:t>
            </a:r>
            <a:endParaRPr lang="en-US" sz="2000" dirty="0">
              <a:solidFill>
                <a:srgbClr val="000000"/>
              </a:solidFill>
              <a:ea typeface="Times New Roman" pitchFamily="18" charset="0"/>
              <a:cs typeface="Tahoma" pitchFamily="34" charset="0"/>
            </a:endParaRPr>
          </a:p>
        </p:txBody>
      </p:sp>
      <p:sp>
        <p:nvSpPr>
          <p:cNvPr id="2071" name="Rectangle 23"/>
          <p:cNvSpPr>
            <a:spLocks noChangeArrowheads="1"/>
          </p:cNvSpPr>
          <p:nvPr/>
        </p:nvSpPr>
        <p:spPr bwMode="auto">
          <a:xfrm>
            <a:off x="609600" y="381000"/>
            <a:ext cx="7924800" cy="5286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r>
              <a:rPr lang="en-US" b="1">
                <a:solidFill>
                  <a:srgbClr val="DEF6F1"/>
                </a:solidFill>
                <a:latin typeface="Tahoma" pitchFamily="34" charset="0"/>
                <a:cs typeface="Tahoma" pitchFamily="34" charset="0"/>
              </a:rPr>
              <a:t>The Seven Seal Judgments of Revelation</a:t>
            </a:r>
            <a:endParaRPr lang="en-US">
              <a:solidFill>
                <a:srgbClr val="DEF6F1"/>
              </a:solidFill>
              <a:latin typeface="Tahoma" pitchFamily="34" charset="0"/>
              <a:cs typeface="Tahoma" pitchFamily="34" charset="0"/>
            </a:endParaRPr>
          </a:p>
        </p:txBody>
      </p:sp>
      <p:sp>
        <p:nvSpPr>
          <p:cNvPr id="2096" name="Line 48"/>
          <p:cNvSpPr>
            <a:spLocks noChangeShapeType="1"/>
          </p:cNvSpPr>
          <p:nvPr/>
        </p:nvSpPr>
        <p:spPr bwMode="auto">
          <a:xfrm>
            <a:off x="609600" y="381000"/>
            <a:ext cx="79248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097" name="Line 49"/>
          <p:cNvSpPr>
            <a:spLocks noChangeShapeType="1"/>
          </p:cNvSpPr>
          <p:nvPr/>
        </p:nvSpPr>
        <p:spPr bwMode="auto">
          <a:xfrm>
            <a:off x="609600" y="6324600"/>
            <a:ext cx="79248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098" name="Line 50"/>
          <p:cNvSpPr>
            <a:spLocks noChangeShapeType="1"/>
          </p:cNvSpPr>
          <p:nvPr/>
        </p:nvSpPr>
        <p:spPr bwMode="auto">
          <a:xfrm>
            <a:off x="609600" y="381000"/>
            <a:ext cx="0" cy="594360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099" name="Line 51"/>
          <p:cNvSpPr>
            <a:spLocks noChangeShapeType="1"/>
          </p:cNvSpPr>
          <p:nvPr/>
        </p:nvSpPr>
        <p:spPr bwMode="auto">
          <a:xfrm>
            <a:off x="8534400" y="381000"/>
            <a:ext cx="0" cy="594360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01" name="Line 53"/>
          <p:cNvSpPr>
            <a:spLocks noChangeShapeType="1"/>
          </p:cNvSpPr>
          <p:nvPr/>
        </p:nvSpPr>
        <p:spPr bwMode="auto">
          <a:xfrm>
            <a:off x="609600" y="909638"/>
            <a:ext cx="79248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09" name="Line 61"/>
          <p:cNvSpPr>
            <a:spLocks noChangeShapeType="1"/>
          </p:cNvSpPr>
          <p:nvPr/>
        </p:nvSpPr>
        <p:spPr bwMode="auto">
          <a:xfrm>
            <a:off x="609600" y="2397125"/>
            <a:ext cx="18415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11" name="Line 63"/>
          <p:cNvSpPr>
            <a:spLocks noChangeShapeType="1"/>
          </p:cNvSpPr>
          <p:nvPr/>
        </p:nvSpPr>
        <p:spPr bwMode="auto">
          <a:xfrm>
            <a:off x="1752600" y="909638"/>
            <a:ext cx="0" cy="5414962"/>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15" name="Line 67"/>
          <p:cNvSpPr>
            <a:spLocks noChangeShapeType="1"/>
          </p:cNvSpPr>
          <p:nvPr/>
        </p:nvSpPr>
        <p:spPr bwMode="auto">
          <a:xfrm>
            <a:off x="2451100" y="909638"/>
            <a:ext cx="0" cy="5414962"/>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20" name="Line 72"/>
          <p:cNvSpPr>
            <a:spLocks noChangeShapeType="1"/>
          </p:cNvSpPr>
          <p:nvPr/>
        </p:nvSpPr>
        <p:spPr bwMode="auto">
          <a:xfrm>
            <a:off x="2922588" y="909638"/>
            <a:ext cx="0" cy="5414962"/>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29" name="Line 81"/>
          <p:cNvSpPr>
            <a:spLocks noChangeShapeType="1"/>
          </p:cNvSpPr>
          <p:nvPr/>
        </p:nvSpPr>
        <p:spPr bwMode="auto">
          <a:xfrm>
            <a:off x="2922588" y="2397125"/>
            <a:ext cx="561181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31" name="Line 83"/>
          <p:cNvSpPr>
            <a:spLocks noChangeShapeType="1"/>
          </p:cNvSpPr>
          <p:nvPr/>
        </p:nvSpPr>
        <p:spPr bwMode="auto">
          <a:xfrm flipH="1">
            <a:off x="4114798" y="914399"/>
            <a:ext cx="0" cy="541496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37" name="Line 89"/>
          <p:cNvSpPr>
            <a:spLocks noChangeShapeType="1"/>
          </p:cNvSpPr>
          <p:nvPr/>
        </p:nvSpPr>
        <p:spPr bwMode="auto">
          <a:xfrm>
            <a:off x="609600" y="3617913"/>
            <a:ext cx="18415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45" name="Line 97"/>
          <p:cNvSpPr>
            <a:spLocks noChangeShapeType="1"/>
          </p:cNvSpPr>
          <p:nvPr/>
        </p:nvSpPr>
        <p:spPr bwMode="auto">
          <a:xfrm>
            <a:off x="2922588" y="3617913"/>
            <a:ext cx="561181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54" name="Line 106"/>
          <p:cNvSpPr>
            <a:spLocks noChangeShapeType="1"/>
          </p:cNvSpPr>
          <p:nvPr/>
        </p:nvSpPr>
        <p:spPr bwMode="auto">
          <a:xfrm>
            <a:off x="609600" y="5103813"/>
            <a:ext cx="18415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2162" name="Line 114"/>
          <p:cNvSpPr>
            <a:spLocks noChangeShapeType="1"/>
          </p:cNvSpPr>
          <p:nvPr/>
        </p:nvSpPr>
        <p:spPr bwMode="auto">
          <a:xfrm>
            <a:off x="2922588" y="5103813"/>
            <a:ext cx="561181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2118929558"/>
      </p:ext>
    </p:extLst>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wipe(down)">
                                      <p:cBhvr>
                                        <p:cTn id="7" dur="500"/>
                                        <p:tgtEl>
                                          <p:spTgt spid="2071"/>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78"/>
                                        </p:tgtEl>
                                        <p:attrNameLst>
                                          <p:attrName>style.visibility</p:attrName>
                                        </p:attrNameLst>
                                      </p:cBhvr>
                                      <p:to>
                                        <p:strVal val="visible"/>
                                      </p:to>
                                    </p:set>
                                    <p:animEffect transition="in" filter="wipe(up)">
                                      <p:cBhvr>
                                        <p:cTn id="11" dur="500"/>
                                        <p:tgtEl>
                                          <p:spTgt spid="207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076"/>
                                        </p:tgtEl>
                                        <p:attrNameLst>
                                          <p:attrName>style.visibility</p:attrName>
                                        </p:attrNameLst>
                                      </p:cBhvr>
                                      <p:to>
                                        <p:strVal val="visible"/>
                                      </p:to>
                                    </p:set>
                                    <p:animEffect transition="in" filter="wipe(left)">
                                      <p:cBhvr>
                                        <p:cTn id="16" dur="500"/>
                                        <p:tgtEl>
                                          <p:spTgt spid="2076"/>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77"/>
                                        </p:tgtEl>
                                        <p:attrNameLst>
                                          <p:attrName>style.visibility</p:attrName>
                                        </p:attrNameLst>
                                      </p:cBhvr>
                                      <p:to>
                                        <p:strVal val="visible"/>
                                      </p:to>
                                    </p:set>
                                    <p:animEffect transition="in" filter="wipe(left)">
                                      <p:cBhvr>
                                        <p:cTn id="20" dur="500"/>
                                        <p:tgtEl>
                                          <p:spTgt spid="207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79"/>
                                        </p:tgtEl>
                                        <p:attrNameLst>
                                          <p:attrName>style.visibility</p:attrName>
                                        </p:attrNameLst>
                                      </p:cBhvr>
                                      <p:to>
                                        <p:strVal val="visible"/>
                                      </p:to>
                                    </p:set>
                                    <p:animEffect transition="in" filter="wipe(left)">
                                      <p:cBhvr>
                                        <p:cTn id="25" dur="500"/>
                                        <p:tgtEl>
                                          <p:spTgt spid="2079"/>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080"/>
                                        </p:tgtEl>
                                        <p:attrNameLst>
                                          <p:attrName>style.visibility</p:attrName>
                                        </p:attrNameLst>
                                      </p:cBhvr>
                                      <p:to>
                                        <p:strVal val="visible"/>
                                      </p:to>
                                    </p:set>
                                    <p:animEffect transition="in" filter="wipe(left)">
                                      <p:cBhvr>
                                        <p:cTn id="29" dur="500"/>
                                        <p:tgtEl>
                                          <p:spTgt spid="208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081"/>
                                        </p:tgtEl>
                                        <p:attrNameLst>
                                          <p:attrName>style.visibility</p:attrName>
                                        </p:attrNameLst>
                                      </p:cBhvr>
                                      <p:to>
                                        <p:strVal val="visible"/>
                                      </p:to>
                                    </p:set>
                                    <p:animEffect transition="in" filter="wipe(left)">
                                      <p:cBhvr>
                                        <p:cTn id="34" dur="500"/>
                                        <p:tgtEl>
                                          <p:spTgt spid="2081"/>
                                        </p:tgtEl>
                                      </p:cBhvr>
                                    </p:animEffect>
                                  </p:childTnLst>
                                </p:cTn>
                              </p:par>
                            </p:childTnLst>
                          </p:cTn>
                        </p:par>
                        <p:par>
                          <p:cTn id="35" fill="hold" nodeType="afterGroup">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082"/>
                                        </p:tgtEl>
                                        <p:attrNameLst>
                                          <p:attrName>style.visibility</p:attrName>
                                        </p:attrNameLst>
                                      </p:cBhvr>
                                      <p:to>
                                        <p:strVal val="visible"/>
                                      </p:to>
                                    </p:set>
                                    <p:animEffect transition="in" filter="wipe(left)">
                                      <p:cBhvr>
                                        <p:cTn id="38" dur="500"/>
                                        <p:tgtEl>
                                          <p:spTgt spid="208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084"/>
                                        </p:tgtEl>
                                        <p:attrNameLst>
                                          <p:attrName>style.visibility</p:attrName>
                                        </p:attrNameLst>
                                      </p:cBhvr>
                                      <p:to>
                                        <p:strVal val="visible"/>
                                      </p:to>
                                    </p:set>
                                    <p:animEffect transition="in" filter="wipe(left)">
                                      <p:cBhvr>
                                        <p:cTn id="43" dur="500"/>
                                        <p:tgtEl>
                                          <p:spTgt spid="2084"/>
                                        </p:tgtEl>
                                      </p:cBhvr>
                                    </p:animEffect>
                                  </p:childTnLst>
                                </p:cTn>
                              </p:par>
                            </p:childTnLst>
                          </p:cTn>
                        </p:par>
                        <p:par>
                          <p:cTn id="44" fill="hold" nodeType="afterGroup">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085"/>
                                        </p:tgtEl>
                                        <p:attrNameLst>
                                          <p:attrName>style.visibility</p:attrName>
                                        </p:attrNameLst>
                                      </p:cBhvr>
                                      <p:to>
                                        <p:strVal val="visible"/>
                                      </p:to>
                                    </p:set>
                                    <p:animEffect transition="in" filter="wipe(left)">
                                      <p:cBhvr>
                                        <p:cTn id="47" dur="500"/>
                                        <p:tgtEl>
                                          <p:spTgt spid="208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086"/>
                                        </p:tgtEl>
                                        <p:attrNameLst>
                                          <p:attrName>style.visibility</p:attrName>
                                        </p:attrNameLst>
                                      </p:cBhvr>
                                      <p:to>
                                        <p:strVal val="visible"/>
                                      </p:to>
                                    </p:set>
                                    <p:animEffect transition="in" filter="wipe(left)">
                                      <p:cBhvr>
                                        <p:cTn id="52" dur="500"/>
                                        <p:tgtEl>
                                          <p:spTgt spid="2086"/>
                                        </p:tgtEl>
                                      </p:cBhvr>
                                    </p:animEffect>
                                  </p:childTnLst>
                                </p:cTn>
                              </p:par>
                            </p:childTnLst>
                          </p:cTn>
                        </p:par>
                        <p:par>
                          <p:cTn id="53" fill="hold" nodeType="afterGroup">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2087"/>
                                        </p:tgtEl>
                                        <p:attrNameLst>
                                          <p:attrName>style.visibility</p:attrName>
                                        </p:attrNameLst>
                                      </p:cBhvr>
                                      <p:to>
                                        <p:strVal val="visible"/>
                                      </p:to>
                                    </p:set>
                                    <p:animEffect transition="in" filter="wipe(left)">
                                      <p:cBhvr>
                                        <p:cTn id="56" dur="500"/>
                                        <p:tgtEl>
                                          <p:spTgt spid="2087"/>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089"/>
                                        </p:tgtEl>
                                        <p:attrNameLst>
                                          <p:attrName>style.visibility</p:attrName>
                                        </p:attrNameLst>
                                      </p:cBhvr>
                                      <p:to>
                                        <p:strVal val="visible"/>
                                      </p:to>
                                    </p:set>
                                    <p:animEffect transition="in" filter="wipe(left)">
                                      <p:cBhvr>
                                        <p:cTn id="61" dur="500"/>
                                        <p:tgtEl>
                                          <p:spTgt spid="2089"/>
                                        </p:tgtEl>
                                      </p:cBhvr>
                                    </p:animEffect>
                                  </p:childTnLst>
                                </p:cTn>
                              </p:par>
                            </p:childTnLst>
                          </p:cTn>
                        </p:par>
                        <p:par>
                          <p:cTn id="62" fill="hold" nodeType="afterGroup">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2090"/>
                                        </p:tgtEl>
                                        <p:attrNameLst>
                                          <p:attrName>style.visibility</p:attrName>
                                        </p:attrNameLst>
                                      </p:cBhvr>
                                      <p:to>
                                        <p:strVal val="visible"/>
                                      </p:to>
                                    </p:set>
                                    <p:animEffect transition="in" filter="wipe(left)">
                                      <p:cBhvr>
                                        <p:cTn id="65" dur="500"/>
                                        <p:tgtEl>
                                          <p:spTgt spid="2090"/>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091"/>
                                        </p:tgtEl>
                                        <p:attrNameLst>
                                          <p:attrName>style.visibility</p:attrName>
                                        </p:attrNameLst>
                                      </p:cBhvr>
                                      <p:to>
                                        <p:strVal val="visible"/>
                                      </p:to>
                                    </p:set>
                                    <p:animEffect transition="in" filter="wipe(left)">
                                      <p:cBhvr>
                                        <p:cTn id="70" dur="500"/>
                                        <p:tgtEl>
                                          <p:spTgt spid="2091"/>
                                        </p:tgtEl>
                                      </p:cBhvr>
                                    </p:animEffect>
                                  </p:childTnLst>
                                </p:cTn>
                              </p:par>
                            </p:childTnLst>
                          </p:cTn>
                        </p:par>
                        <p:par>
                          <p:cTn id="71" fill="hold" nodeType="afterGroup">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092"/>
                                        </p:tgtEl>
                                        <p:attrNameLst>
                                          <p:attrName>style.visibility</p:attrName>
                                        </p:attrNameLst>
                                      </p:cBhvr>
                                      <p:to>
                                        <p:strVal val="visible"/>
                                      </p:to>
                                    </p:set>
                                    <p:animEffect transition="in" filter="wipe(left)">
                                      <p:cBhvr>
                                        <p:cTn id="74" dur="500"/>
                                        <p:tgtEl>
                                          <p:spTgt spid="209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094"/>
                                        </p:tgtEl>
                                        <p:attrNameLst>
                                          <p:attrName>style.visibility</p:attrName>
                                        </p:attrNameLst>
                                      </p:cBhvr>
                                      <p:to>
                                        <p:strVal val="visible"/>
                                      </p:to>
                                    </p:set>
                                    <p:animEffect transition="in" filter="wipe(left)">
                                      <p:cBhvr>
                                        <p:cTn id="79" dur="500"/>
                                        <p:tgtEl>
                                          <p:spTgt spid="2094"/>
                                        </p:tgtEl>
                                      </p:cBhvr>
                                    </p:animEffect>
                                  </p:childTnLst>
                                </p:cTn>
                              </p:par>
                            </p:childTnLst>
                          </p:cTn>
                        </p:par>
                        <p:par>
                          <p:cTn id="80" fill="hold" nodeType="afterGroup">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2095"/>
                                        </p:tgtEl>
                                        <p:attrNameLst>
                                          <p:attrName>style.visibility</p:attrName>
                                        </p:attrNameLst>
                                      </p:cBhvr>
                                      <p:to>
                                        <p:strVal val="visible"/>
                                      </p:to>
                                    </p:set>
                                    <p:animEffect transition="in" filter="wipe(left)">
                                      <p:cBhvr>
                                        <p:cTn id="83" dur="500"/>
                                        <p:tgtEl>
                                          <p:spTgt spid="2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2" grpId="0" animBg="1"/>
      <p:bldP spid="2091" grpId="0" animBg="1"/>
      <p:bldP spid="2087" grpId="0" animBg="1"/>
      <p:bldP spid="2086" grpId="0" animBg="1"/>
      <p:bldP spid="2082" grpId="0" animBg="1"/>
      <p:bldP spid="2081" grpId="0" animBg="1"/>
      <p:bldP spid="2095" grpId="0" animBg="1"/>
      <p:bldP spid="2094" grpId="0" animBg="1"/>
      <p:bldP spid="2090" grpId="0" animBg="1"/>
      <p:bldP spid="2089" grpId="0" animBg="1"/>
      <p:bldP spid="2085" grpId="0" animBg="1"/>
      <p:bldP spid="2084" grpId="0" animBg="1"/>
      <p:bldP spid="2080" grpId="0" animBg="1"/>
      <p:bldP spid="2079" grpId="0" animBg="1"/>
      <p:bldP spid="2078" grpId="0" animBg="1"/>
      <p:bldP spid="2077" grpId="0" animBg="1"/>
      <p:bldP spid="2076" grpId="0" animBg="1"/>
      <p:bldP spid="20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FFFF00"/>
                </a:solidFill>
              </a:rPr>
              <a:t>The Seven Seals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The judgments declared in the series of the Four Horsemen match up very well with the judgments foretold by Jesus in the Olivet Discourse of </a:t>
            </a:r>
            <a:r>
              <a:rPr lang="en-US" dirty="0" smtClean="0">
                <a:solidFill>
                  <a:srgbClr val="FFFF00"/>
                </a:solidFill>
              </a:rPr>
              <a:t>Matthew 24:4-8</a:t>
            </a:r>
            <a:r>
              <a:rPr lang="en-US" dirty="0" smtClean="0"/>
              <a:t>.</a:t>
            </a:r>
          </a:p>
          <a:p>
            <a:r>
              <a:rPr lang="en-US" dirty="0" smtClean="0"/>
              <a:t>These take place toward the beginning of that seven-year period and Jesus refers to them as </a:t>
            </a:r>
            <a:r>
              <a:rPr lang="en-US" dirty="0" smtClean="0">
                <a:solidFill>
                  <a:srgbClr val="00B0F0"/>
                </a:solidFill>
              </a:rPr>
              <a:t>“the beginning of sorrows.”</a:t>
            </a:r>
            <a:endParaRPr lang="en-US" dirty="0">
              <a:solidFill>
                <a:srgbClr val="00B0F0"/>
              </a:solidFill>
            </a:endParaRPr>
          </a:p>
        </p:txBody>
      </p:sp>
    </p:spTree>
    <p:extLst>
      <p:ext uri="{BB962C8B-B14F-4D97-AF65-F5344CB8AC3E}">
        <p14:creationId xmlns:p14="http://schemas.microsoft.com/office/powerpoint/2010/main" val="870382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0" y="2227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en-US">
              <a:solidFill>
                <a:srgbClr val="000000"/>
              </a:solidFill>
            </a:endParaRPr>
          </a:p>
        </p:txBody>
      </p:sp>
      <p:sp>
        <p:nvSpPr>
          <p:cNvPr id="5152" name="Rectangle 32"/>
          <p:cNvSpPr>
            <a:spLocks noChangeArrowheads="1"/>
          </p:cNvSpPr>
          <p:nvPr/>
        </p:nvSpPr>
        <p:spPr bwMode="auto">
          <a:xfrm>
            <a:off x="4191000" y="3733800"/>
            <a:ext cx="4267200" cy="1541463"/>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The Seven </a:t>
            </a:r>
            <a:r>
              <a:rPr lang="en-US" sz="2000" b="1" dirty="0" smtClean="0">
                <a:solidFill>
                  <a:srgbClr val="000000"/>
                </a:solidFill>
                <a:latin typeface="Tahoma" pitchFamily="34" charset="0"/>
                <a:ea typeface="Times New Roman" pitchFamily="18" charset="0"/>
                <a:cs typeface="Tahoma" pitchFamily="34" charset="0"/>
              </a:rPr>
              <a:t>Trumpets</a:t>
            </a:r>
            <a:endParaRPr lang="en-US" sz="2000" dirty="0">
              <a:solidFill>
                <a:srgbClr val="000000"/>
              </a:solidFill>
              <a:latin typeface="Tahoma" pitchFamily="34" charset="0"/>
              <a:ea typeface="Times New Roman" pitchFamily="18" charset="0"/>
              <a:cs typeface="Tahoma" pitchFamily="34" charset="0"/>
            </a:endParaRPr>
          </a:p>
        </p:txBody>
      </p:sp>
      <p:sp>
        <p:nvSpPr>
          <p:cNvPr id="5151" name="Rectangle 31"/>
          <p:cNvSpPr>
            <a:spLocks noChangeArrowheads="1"/>
          </p:cNvSpPr>
          <p:nvPr/>
        </p:nvSpPr>
        <p:spPr bwMode="auto">
          <a:xfrm>
            <a:off x="2689225" y="3733800"/>
            <a:ext cx="1501775" cy="1541463"/>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i="1" dirty="0" smtClean="0">
                <a:solidFill>
                  <a:srgbClr val="DEF6F1"/>
                </a:solidFill>
                <a:latin typeface="Tahoma" pitchFamily="34" charset="0"/>
                <a:ea typeface="Times New Roman" pitchFamily="18" charset="0"/>
                <a:cs typeface="Tahoma" pitchFamily="34" charset="0"/>
              </a:rPr>
              <a:t>Silence </a:t>
            </a:r>
            <a:r>
              <a:rPr lang="en-US" sz="2000" i="1" dirty="0">
                <a:solidFill>
                  <a:srgbClr val="DEF6F1"/>
                </a:solidFill>
                <a:latin typeface="Tahoma" pitchFamily="34" charset="0"/>
                <a:ea typeface="Times New Roman" pitchFamily="18" charset="0"/>
                <a:cs typeface="Tahoma" pitchFamily="34" charset="0"/>
              </a:rPr>
              <a:t>in </a:t>
            </a:r>
            <a:r>
              <a:rPr lang="en-US" sz="2000" i="1" dirty="0" smtClean="0">
                <a:solidFill>
                  <a:srgbClr val="DEF6F1"/>
                </a:solidFill>
                <a:latin typeface="Tahoma" pitchFamily="34" charset="0"/>
                <a:ea typeface="Times New Roman" pitchFamily="18" charset="0"/>
                <a:cs typeface="Tahoma" pitchFamily="34" charset="0"/>
              </a:rPr>
              <a:t>Heaven</a:t>
            </a:r>
            <a:endParaRPr lang="en-US" sz="2000" i="1" dirty="0">
              <a:solidFill>
                <a:srgbClr val="DEF6F1"/>
              </a:solidFill>
              <a:latin typeface="Tahoma" pitchFamily="34" charset="0"/>
              <a:ea typeface="Times New Roman" pitchFamily="18" charset="0"/>
              <a:cs typeface="Tahoma" pitchFamily="34" charset="0"/>
            </a:endParaRPr>
          </a:p>
        </p:txBody>
      </p:sp>
      <p:sp>
        <p:nvSpPr>
          <p:cNvPr id="5150" name="Rectangle 30"/>
          <p:cNvSpPr>
            <a:spLocks noChangeArrowheads="1"/>
          </p:cNvSpPr>
          <p:nvPr/>
        </p:nvSpPr>
        <p:spPr bwMode="auto">
          <a:xfrm>
            <a:off x="1752600" y="3733800"/>
            <a:ext cx="936625" cy="154146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8:1-2</a:t>
            </a:r>
          </a:p>
        </p:txBody>
      </p:sp>
      <p:sp>
        <p:nvSpPr>
          <p:cNvPr id="5149" name="Rectangle 29"/>
          <p:cNvSpPr>
            <a:spLocks noChangeArrowheads="1"/>
          </p:cNvSpPr>
          <p:nvPr/>
        </p:nvSpPr>
        <p:spPr bwMode="auto">
          <a:xfrm>
            <a:off x="609600" y="3733800"/>
            <a:ext cx="1143000" cy="1541463"/>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7</a:t>
            </a:r>
            <a:r>
              <a:rPr lang="en-US" sz="2000" b="1" baseline="30000" dirty="0">
                <a:solidFill>
                  <a:srgbClr val="000000"/>
                </a:solidFill>
                <a:latin typeface="Tahoma" pitchFamily="34" charset="0"/>
                <a:ea typeface="Times New Roman" pitchFamily="18" charset="0"/>
                <a:cs typeface="Tahoma" pitchFamily="34" charset="0"/>
              </a:rPr>
              <a:t>th</a:t>
            </a:r>
            <a:r>
              <a:rPr lang="en-US" sz="2000" b="1" dirty="0">
                <a:solidFill>
                  <a:srgbClr val="000000"/>
                </a:solidFill>
                <a:latin typeface="Tahoma" pitchFamily="34" charset="0"/>
                <a:ea typeface="Times New Roman" pitchFamily="18" charset="0"/>
                <a:cs typeface="Tahoma" pitchFamily="34" charset="0"/>
              </a:rPr>
              <a:t> Seal</a:t>
            </a:r>
            <a:endParaRPr lang="en-US" sz="2000" dirty="0">
              <a:solidFill>
                <a:srgbClr val="000000"/>
              </a:solidFill>
              <a:latin typeface="Tahoma" pitchFamily="34" charset="0"/>
              <a:ea typeface="Times New Roman" pitchFamily="18" charset="0"/>
              <a:cs typeface="Tahoma" pitchFamily="34" charset="0"/>
            </a:endParaRPr>
          </a:p>
        </p:txBody>
      </p:sp>
      <p:sp>
        <p:nvSpPr>
          <p:cNvPr id="5147" name="Rectangle 27"/>
          <p:cNvSpPr>
            <a:spLocks noChangeArrowheads="1"/>
          </p:cNvSpPr>
          <p:nvPr/>
        </p:nvSpPr>
        <p:spPr bwMode="auto">
          <a:xfrm>
            <a:off x="2689225" y="2528888"/>
            <a:ext cx="5768975" cy="1204912"/>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Utter </a:t>
            </a:r>
            <a:r>
              <a:rPr lang="en-US" sz="2000" b="1" dirty="0" smtClean="0">
                <a:solidFill>
                  <a:srgbClr val="000000"/>
                </a:solidFill>
                <a:latin typeface="Tahoma" pitchFamily="34" charset="0"/>
                <a:ea typeface="Times New Roman" pitchFamily="18" charset="0"/>
                <a:cs typeface="Tahoma" pitchFamily="34" charset="0"/>
              </a:rPr>
              <a:t>Chaos</a:t>
            </a:r>
            <a:endParaRPr lang="en-US" sz="2000" dirty="0">
              <a:solidFill>
                <a:srgbClr val="000000"/>
              </a:solidFill>
              <a:latin typeface="Tahoma" pitchFamily="34" charset="0"/>
              <a:ea typeface="Times New Roman" pitchFamily="18" charset="0"/>
              <a:cs typeface="Tahoma" pitchFamily="34" charset="0"/>
            </a:endParaRPr>
          </a:p>
        </p:txBody>
      </p:sp>
      <p:sp>
        <p:nvSpPr>
          <p:cNvPr id="5146" name="Rectangle 26"/>
          <p:cNvSpPr>
            <a:spLocks noChangeArrowheads="1"/>
          </p:cNvSpPr>
          <p:nvPr/>
        </p:nvSpPr>
        <p:spPr bwMode="auto">
          <a:xfrm>
            <a:off x="1752600" y="2528888"/>
            <a:ext cx="936625" cy="1204912"/>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Rev</a:t>
            </a:r>
          </a:p>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6:12-17</a:t>
            </a:r>
          </a:p>
        </p:txBody>
      </p:sp>
      <p:sp>
        <p:nvSpPr>
          <p:cNvPr id="5145" name="Rectangle 25"/>
          <p:cNvSpPr>
            <a:spLocks noChangeArrowheads="1"/>
          </p:cNvSpPr>
          <p:nvPr/>
        </p:nvSpPr>
        <p:spPr bwMode="auto">
          <a:xfrm>
            <a:off x="609600" y="2528888"/>
            <a:ext cx="1143000" cy="1204912"/>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6</a:t>
            </a:r>
            <a:r>
              <a:rPr lang="en-US" sz="2000" b="1" baseline="30000" dirty="0">
                <a:solidFill>
                  <a:srgbClr val="000000"/>
                </a:solidFill>
                <a:latin typeface="Tahoma" pitchFamily="34" charset="0"/>
                <a:ea typeface="Times New Roman" pitchFamily="18" charset="0"/>
                <a:cs typeface="Tahoma" pitchFamily="34" charset="0"/>
              </a:rPr>
              <a:t>th</a:t>
            </a:r>
            <a:r>
              <a:rPr lang="en-US" sz="2000" b="1" dirty="0">
                <a:solidFill>
                  <a:srgbClr val="000000"/>
                </a:solidFill>
                <a:latin typeface="Tahoma" pitchFamily="34" charset="0"/>
                <a:ea typeface="Times New Roman" pitchFamily="18" charset="0"/>
                <a:cs typeface="Tahoma" pitchFamily="34" charset="0"/>
              </a:rPr>
              <a:t> Seal</a:t>
            </a:r>
            <a:endParaRPr lang="en-US" sz="2000" dirty="0">
              <a:solidFill>
                <a:srgbClr val="000000"/>
              </a:solidFill>
              <a:latin typeface="Tahoma" pitchFamily="34" charset="0"/>
              <a:ea typeface="Times New Roman" pitchFamily="18" charset="0"/>
              <a:cs typeface="Tahoma" pitchFamily="34" charset="0"/>
            </a:endParaRPr>
          </a:p>
        </p:txBody>
      </p:sp>
      <p:sp>
        <p:nvSpPr>
          <p:cNvPr id="5143" name="Rectangle 23"/>
          <p:cNvSpPr>
            <a:spLocks noChangeArrowheads="1"/>
          </p:cNvSpPr>
          <p:nvPr/>
        </p:nvSpPr>
        <p:spPr bwMode="auto">
          <a:xfrm>
            <a:off x="2689225" y="914400"/>
            <a:ext cx="5768975" cy="1614488"/>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smtClean="0">
                <a:solidFill>
                  <a:srgbClr val="000000"/>
                </a:solidFill>
                <a:latin typeface="Tahoma" pitchFamily="34" charset="0"/>
                <a:ea typeface="Times New Roman" pitchFamily="18" charset="0"/>
                <a:cs typeface="Tahoma" pitchFamily="34" charset="0"/>
              </a:rPr>
              <a:t>The Prayer of the </a:t>
            </a:r>
            <a:r>
              <a:rPr lang="en-US" sz="2000" b="1" dirty="0" smtClean="0">
                <a:solidFill>
                  <a:srgbClr val="000000"/>
                </a:solidFill>
                <a:latin typeface="Tahoma" pitchFamily="34" charset="0"/>
                <a:ea typeface="Times New Roman" pitchFamily="18" charset="0"/>
                <a:cs typeface="Tahoma" pitchFamily="34" charset="0"/>
              </a:rPr>
              <a:t>Martyrs</a:t>
            </a:r>
            <a:endParaRPr lang="en-US" sz="2000" dirty="0">
              <a:solidFill>
                <a:srgbClr val="000000"/>
              </a:solidFill>
              <a:latin typeface="Tahoma" pitchFamily="34" charset="0"/>
              <a:ea typeface="Times New Roman" pitchFamily="18" charset="0"/>
              <a:cs typeface="Tahoma" pitchFamily="34" charset="0"/>
            </a:endParaRPr>
          </a:p>
        </p:txBody>
      </p:sp>
      <p:sp>
        <p:nvSpPr>
          <p:cNvPr id="5142" name="Rectangle 22"/>
          <p:cNvSpPr>
            <a:spLocks noChangeArrowheads="1"/>
          </p:cNvSpPr>
          <p:nvPr/>
        </p:nvSpPr>
        <p:spPr bwMode="auto">
          <a:xfrm>
            <a:off x="1752600" y="914400"/>
            <a:ext cx="936625" cy="1614488"/>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Rev </a:t>
            </a:r>
          </a:p>
          <a:p>
            <a:pPr algn="ctr" fontAlgn="base">
              <a:spcBef>
                <a:spcPct val="0"/>
              </a:spcBef>
              <a:spcAft>
                <a:spcPct val="0"/>
              </a:spcAft>
            </a:pPr>
            <a:r>
              <a:rPr lang="en-US" sz="1400" b="1" dirty="0">
                <a:solidFill>
                  <a:srgbClr val="000000"/>
                </a:solidFill>
                <a:latin typeface="Tahoma" pitchFamily="34" charset="0"/>
                <a:ea typeface="Times New Roman" pitchFamily="18" charset="0"/>
                <a:cs typeface="Tahoma" pitchFamily="34" charset="0"/>
              </a:rPr>
              <a:t>6:9-11</a:t>
            </a:r>
          </a:p>
        </p:txBody>
      </p:sp>
      <p:sp>
        <p:nvSpPr>
          <p:cNvPr id="5141" name="Rectangle 21"/>
          <p:cNvSpPr>
            <a:spLocks noChangeArrowheads="1"/>
          </p:cNvSpPr>
          <p:nvPr/>
        </p:nvSpPr>
        <p:spPr bwMode="auto">
          <a:xfrm>
            <a:off x="609600" y="914400"/>
            <a:ext cx="1143000" cy="161448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The </a:t>
            </a:r>
          </a:p>
          <a:p>
            <a:pPr algn="ctr" fontAlgn="base">
              <a:spcBef>
                <a:spcPct val="0"/>
              </a:spcBef>
              <a:spcAft>
                <a:spcPct val="0"/>
              </a:spcAft>
            </a:pPr>
            <a:r>
              <a:rPr lang="en-US" sz="2000" b="1" dirty="0">
                <a:solidFill>
                  <a:srgbClr val="000000"/>
                </a:solidFill>
                <a:latin typeface="Tahoma" pitchFamily="34" charset="0"/>
                <a:ea typeface="Times New Roman" pitchFamily="18" charset="0"/>
                <a:cs typeface="Tahoma" pitchFamily="34" charset="0"/>
              </a:rPr>
              <a:t>5</a:t>
            </a:r>
            <a:r>
              <a:rPr lang="en-US" sz="2000" b="1" baseline="30000" dirty="0">
                <a:solidFill>
                  <a:srgbClr val="000000"/>
                </a:solidFill>
                <a:latin typeface="Tahoma" pitchFamily="34" charset="0"/>
                <a:ea typeface="Times New Roman" pitchFamily="18" charset="0"/>
                <a:cs typeface="Tahoma" pitchFamily="34" charset="0"/>
              </a:rPr>
              <a:t>th</a:t>
            </a:r>
            <a:r>
              <a:rPr lang="en-US" sz="2000" b="1" dirty="0">
                <a:solidFill>
                  <a:srgbClr val="000000"/>
                </a:solidFill>
                <a:latin typeface="Tahoma" pitchFamily="34" charset="0"/>
                <a:ea typeface="Times New Roman" pitchFamily="18" charset="0"/>
                <a:cs typeface="Tahoma" pitchFamily="34" charset="0"/>
              </a:rPr>
              <a:t> Seal</a:t>
            </a:r>
            <a:endParaRPr lang="en-US" sz="2000" dirty="0">
              <a:solidFill>
                <a:srgbClr val="000000"/>
              </a:solidFill>
              <a:latin typeface="Tahoma" pitchFamily="34" charset="0"/>
              <a:ea typeface="Times New Roman" pitchFamily="18" charset="0"/>
              <a:cs typeface="Tahoma" pitchFamily="34" charset="0"/>
            </a:endParaRPr>
          </a:p>
        </p:txBody>
      </p:sp>
      <p:sp>
        <p:nvSpPr>
          <p:cNvPr id="5137" name="Rectangle 17"/>
          <p:cNvSpPr>
            <a:spLocks noChangeArrowheads="1"/>
          </p:cNvSpPr>
          <p:nvPr/>
        </p:nvSpPr>
        <p:spPr bwMode="auto">
          <a:xfrm>
            <a:off x="609600" y="381000"/>
            <a:ext cx="7848600" cy="533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r>
              <a:rPr lang="en-US" b="1">
                <a:solidFill>
                  <a:srgbClr val="DEF6F1"/>
                </a:solidFill>
                <a:latin typeface="Tahoma" pitchFamily="34" charset="0"/>
                <a:cs typeface="Tahoma" pitchFamily="34" charset="0"/>
              </a:rPr>
              <a:t>The Seven Seal Judgments of Revelation</a:t>
            </a:r>
            <a:endParaRPr lang="en-US">
              <a:solidFill>
                <a:srgbClr val="DEF6F1"/>
              </a:solidFill>
              <a:latin typeface="Tahoma" pitchFamily="34" charset="0"/>
              <a:cs typeface="Tahoma" pitchFamily="34" charset="0"/>
            </a:endParaRPr>
          </a:p>
        </p:txBody>
      </p:sp>
      <p:sp>
        <p:nvSpPr>
          <p:cNvPr id="5153" name="Line 33"/>
          <p:cNvSpPr>
            <a:spLocks noChangeShapeType="1"/>
          </p:cNvSpPr>
          <p:nvPr/>
        </p:nvSpPr>
        <p:spPr bwMode="auto">
          <a:xfrm>
            <a:off x="609600" y="381000"/>
            <a:ext cx="78486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54" name="Line 34"/>
          <p:cNvSpPr>
            <a:spLocks noChangeShapeType="1"/>
          </p:cNvSpPr>
          <p:nvPr/>
        </p:nvSpPr>
        <p:spPr bwMode="auto">
          <a:xfrm>
            <a:off x="609600" y="5275263"/>
            <a:ext cx="78486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55" name="Line 35"/>
          <p:cNvSpPr>
            <a:spLocks noChangeShapeType="1"/>
          </p:cNvSpPr>
          <p:nvPr/>
        </p:nvSpPr>
        <p:spPr bwMode="auto">
          <a:xfrm>
            <a:off x="609600" y="381000"/>
            <a:ext cx="0" cy="489426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56" name="Line 36"/>
          <p:cNvSpPr>
            <a:spLocks noChangeShapeType="1"/>
          </p:cNvSpPr>
          <p:nvPr/>
        </p:nvSpPr>
        <p:spPr bwMode="auto">
          <a:xfrm>
            <a:off x="8458200" y="381000"/>
            <a:ext cx="0" cy="489426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58" name="Line 38"/>
          <p:cNvSpPr>
            <a:spLocks noChangeShapeType="1"/>
          </p:cNvSpPr>
          <p:nvPr/>
        </p:nvSpPr>
        <p:spPr bwMode="auto">
          <a:xfrm>
            <a:off x="609600" y="914400"/>
            <a:ext cx="78486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65" name="Line 45"/>
          <p:cNvSpPr>
            <a:spLocks noChangeShapeType="1"/>
          </p:cNvSpPr>
          <p:nvPr/>
        </p:nvSpPr>
        <p:spPr bwMode="auto">
          <a:xfrm>
            <a:off x="609600" y="2528888"/>
            <a:ext cx="78486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67" name="Line 47"/>
          <p:cNvSpPr>
            <a:spLocks noChangeShapeType="1"/>
          </p:cNvSpPr>
          <p:nvPr/>
        </p:nvSpPr>
        <p:spPr bwMode="auto">
          <a:xfrm>
            <a:off x="1752600" y="914400"/>
            <a:ext cx="0" cy="436086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71" name="Line 51"/>
          <p:cNvSpPr>
            <a:spLocks noChangeShapeType="1"/>
          </p:cNvSpPr>
          <p:nvPr/>
        </p:nvSpPr>
        <p:spPr bwMode="auto">
          <a:xfrm>
            <a:off x="2689225" y="914400"/>
            <a:ext cx="0" cy="436086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78" name="Line 58"/>
          <p:cNvSpPr>
            <a:spLocks noChangeShapeType="1"/>
          </p:cNvSpPr>
          <p:nvPr/>
        </p:nvSpPr>
        <p:spPr bwMode="auto">
          <a:xfrm>
            <a:off x="609600" y="3733800"/>
            <a:ext cx="78486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204" name="Line 84"/>
          <p:cNvSpPr>
            <a:spLocks noChangeShapeType="1"/>
          </p:cNvSpPr>
          <p:nvPr/>
        </p:nvSpPr>
        <p:spPr bwMode="auto">
          <a:xfrm flipH="1">
            <a:off x="4191000" y="3733800"/>
            <a:ext cx="0" cy="167640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208" name="Rectangle 88"/>
          <p:cNvSpPr>
            <a:spLocks noChangeArrowheads="1"/>
          </p:cNvSpPr>
          <p:nvPr/>
        </p:nvSpPr>
        <p:spPr bwMode="auto">
          <a:xfrm>
            <a:off x="0" y="4630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4219840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41"/>
                                        </p:tgtEl>
                                        <p:attrNameLst>
                                          <p:attrName>style.visibility</p:attrName>
                                        </p:attrNameLst>
                                      </p:cBhvr>
                                      <p:to>
                                        <p:strVal val="visible"/>
                                      </p:to>
                                    </p:set>
                                    <p:animEffect transition="in" filter="wipe(left)">
                                      <p:cBhvr>
                                        <p:cTn id="7" dur="1000"/>
                                        <p:tgtEl>
                                          <p:spTgt spid="514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42"/>
                                        </p:tgtEl>
                                        <p:attrNameLst>
                                          <p:attrName>style.visibility</p:attrName>
                                        </p:attrNameLst>
                                      </p:cBhvr>
                                      <p:to>
                                        <p:strVal val="visible"/>
                                      </p:to>
                                    </p:set>
                                    <p:animEffect transition="in" filter="wipe(left)">
                                      <p:cBhvr>
                                        <p:cTn id="10" dur="1000"/>
                                        <p:tgtEl>
                                          <p:spTgt spid="514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143"/>
                                        </p:tgtEl>
                                        <p:attrNameLst>
                                          <p:attrName>style.visibility</p:attrName>
                                        </p:attrNameLst>
                                      </p:cBhvr>
                                      <p:to>
                                        <p:strVal val="visible"/>
                                      </p:to>
                                    </p:set>
                                    <p:animEffect transition="in" filter="wipe(left)">
                                      <p:cBhvr>
                                        <p:cTn id="13" dur="1000"/>
                                        <p:tgtEl>
                                          <p:spTgt spid="514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145"/>
                                        </p:tgtEl>
                                        <p:attrNameLst>
                                          <p:attrName>style.visibility</p:attrName>
                                        </p:attrNameLst>
                                      </p:cBhvr>
                                      <p:to>
                                        <p:strVal val="visible"/>
                                      </p:to>
                                    </p:set>
                                    <p:animEffect transition="in" filter="wipe(left)">
                                      <p:cBhvr>
                                        <p:cTn id="18" dur="1000"/>
                                        <p:tgtEl>
                                          <p:spTgt spid="514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146"/>
                                        </p:tgtEl>
                                        <p:attrNameLst>
                                          <p:attrName>style.visibility</p:attrName>
                                        </p:attrNameLst>
                                      </p:cBhvr>
                                      <p:to>
                                        <p:strVal val="visible"/>
                                      </p:to>
                                    </p:set>
                                    <p:animEffect transition="in" filter="wipe(left)">
                                      <p:cBhvr>
                                        <p:cTn id="21" dur="1000"/>
                                        <p:tgtEl>
                                          <p:spTgt spid="514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147"/>
                                        </p:tgtEl>
                                        <p:attrNameLst>
                                          <p:attrName>style.visibility</p:attrName>
                                        </p:attrNameLst>
                                      </p:cBhvr>
                                      <p:to>
                                        <p:strVal val="visible"/>
                                      </p:to>
                                    </p:set>
                                    <p:animEffect transition="in" filter="wipe(left)">
                                      <p:cBhvr>
                                        <p:cTn id="24" dur="1000"/>
                                        <p:tgtEl>
                                          <p:spTgt spid="514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149"/>
                                        </p:tgtEl>
                                        <p:attrNameLst>
                                          <p:attrName>style.visibility</p:attrName>
                                        </p:attrNameLst>
                                      </p:cBhvr>
                                      <p:to>
                                        <p:strVal val="visible"/>
                                      </p:to>
                                    </p:set>
                                    <p:animEffect transition="in" filter="wipe(left)">
                                      <p:cBhvr>
                                        <p:cTn id="29" dur="1000"/>
                                        <p:tgtEl>
                                          <p:spTgt spid="514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150"/>
                                        </p:tgtEl>
                                        <p:attrNameLst>
                                          <p:attrName>style.visibility</p:attrName>
                                        </p:attrNameLst>
                                      </p:cBhvr>
                                      <p:to>
                                        <p:strVal val="visible"/>
                                      </p:to>
                                    </p:set>
                                    <p:animEffect transition="in" filter="wipe(left)">
                                      <p:cBhvr>
                                        <p:cTn id="32" dur="1000"/>
                                        <p:tgtEl>
                                          <p:spTgt spid="515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151"/>
                                        </p:tgtEl>
                                        <p:attrNameLst>
                                          <p:attrName>style.visibility</p:attrName>
                                        </p:attrNameLst>
                                      </p:cBhvr>
                                      <p:to>
                                        <p:strVal val="visible"/>
                                      </p:to>
                                    </p:set>
                                    <p:animEffect transition="in" filter="wipe(left)">
                                      <p:cBhvr>
                                        <p:cTn id="35" dur="1000"/>
                                        <p:tgtEl>
                                          <p:spTgt spid="515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152"/>
                                        </p:tgtEl>
                                        <p:attrNameLst>
                                          <p:attrName>style.visibility</p:attrName>
                                        </p:attrNameLst>
                                      </p:cBhvr>
                                      <p:to>
                                        <p:strVal val="visible"/>
                                      </p:to>
                                    </p:set>
                                    <p:animEffect transition="in" filter="wipe(left)">
                                      <p:cBhvr>
                                        <p:cTn id="38" dur="1000"/>
                                        <p:tgtEl>
                                          <p:spTgt spid="5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2" grpId="0" animBg="1"/>
      <p:bldP spid="5151" grpId="0" animBg="1"/>
      <p:bldP spid="5150" grpId="0" animBg="1"/>
      <p:bldP spid="5149" grpId="0" animBg="1"/>
      <p:bldP spid="5147" grpId="0" animBg="1"/>
      <p:bldP spid="5146" grpId="0" animBg="1"/>
      <p:bldP spid="5145" grpId="0" animBg="1"/>
      <p:bldP spid="5143" grpId="0" animBg="1"/>
      <p:bldP spid="5142" grpId="0" animBg="1"/>
      <p:bldP spid="5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pPr marL="0" indent="0">
              <a:buNone/>
            </a:pPr>
            <a:endParaRPr lang="en-US" dirty="0" smtClean="0">
              <a:solidFill>
                <a:srgbClr val="00CC00"/>
              </a:solidFill>
            </a:endParaRPr>
          </a:p>
        </p:txBody>
      </p:sp>
    </p:spTree>
    <p:extLst>
      <p:ext uri="{BB962C8B-B14F-4D97-AF65-F5344CB8AC3E}">
        <p14:creationId xmlns:p14="http://schemas.microsoft.com/office/powerpoint/2010/main" val="518856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The Certainty of History’s Direction</a:t>
            </a:r>
          </a:p>
        </p:txBody>
      </p:sp>
    </p:spTree>
    <p:extLst>
      <p:ext uri="{BB962C8B-B14F-4D97-AF65-F5344CB8AC3E}">
        <p14:creationId xmlns:p14="http://schemas.microsoft.com/office/powerpoint/2010/main" val="3719786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The Certainty of History’s Direction</a:t>
            </a:r>
          </a:p>
          <a:p>
            <a:pPr marL="514350" indent="-514350">
              <a:buFont typeface="+mj-lt"/>
              <a:buAutoNum type="arabicPeriod"/>
            </a:pPr>
            <a:r>
              <a:rPr lang="en-US" b="1" dirty="0" smtClean="0"/>
              <a:t>The Results of Gospel Ministry</a:t>
            </a:r>
          </a:p>
        </p:txBody>
      </p:sp>
    </p:spTree>
    <p:extLst>
      <p:ext uri="{BB962C8B-B14F-4D97-AF65-F5344CB8AC3E}">
        <p14:creationId xmlns:p14="http://schemas.microsoft.com/office/powerpoint/2010/main" val="6122432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The Certainty of History’s Direction</a:t>
            </a:r>
          </a:p>
          <a:p>
            <a:pPr marL="514350" indent="-514350">
              <a:buFont typeface="+mj-lt"/>
              <a:buAutoNum type="arabicPeriod"/>
            </a:pPr>
            <a:r>
              <a:rPr lang="en-US" dirty="0" smtClean="0"/>
              <a:t>The Results of Gospel Ministry</a:t>
            </a:r>
          </a:p>
          <a:p>
            <a:pPr marL="514350" indent="-514350">
              <a:buFont typeface="+mj-lt"/>
              <a:buAutoNum type="arabicPeriod"/>
            </a:pPr>
            <a:r>
              <a:rPr lang="en-US" b="1" dirty="0" smtClean="0"/>
              <a:t>The Absolute Justice of God</a:t>
            </a:r>
          </a:p>
        </p:txBody>
      </p:sp>
    </p:spTree>
    <p:extLst>
      <p:ext uri="{BB962C8B-B14F-4D97-AF65-F5344CB8AC3E}">
        <p14:creationId xmlns:p14="http://schemas.microsoft.com/office/powerpoint/2010/main" val="92521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Revelation 6: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The Certainty of History’s Direction</a:t>
            </a:r>
          </a:p>
          <a:p>
            <a:pPr marL="514350" indent="-514350">
              <a:buFont typeface="+mj-lt"/>
              <a:buAutoNum type="arabicPeriod"/>
            </a:pPr>
            <a:r>
              <a:rPr lang="en-US" dirty="0" smtClean="0"/>
              <a:t>The Results of Gospel Ministry</a:t>
            </a:r>
          </a:p>
          <a:p>
            <a:pPr marL="514350" indent="-514350">
              <a:buFont typeface="+mj-lt"/>
              <a:buAutoNum type="arabicPeriod"/>
            </a:pPr>
            <a:r>
              <a:rPr lang="en-US" dirty="0" smtClean="0"/>
              <a:t>The Absolute Justice of God</a:t>
            </a:r>
          </a:p>
          <a:p>
            <a:pPr marL="514350" indent="-514350">
              <a:buFont typeface="+mj-lt"/>
              <a:buAutoNum type="arabicPeriod"/>
            </a:pPr>
            <a:endParaRPr lang="en-US" dirty="0"/>
          </a:p>
          <a:p>
            <a:r>
              <a:rPr lang="en-US" dirty="0" smtClean="0"/>
              <a:t>One final passage:  </a:t>
            </a:r>
            <a:r>
              <a:rPr lang="en-US" dirty="0" smtClean="0">
                <a:solidFill>
                  <a:srgbClr val="FFFF00"/>
                </a:solidFill>
              </a:rPr>
              <a:t>2 Peter 3:17-18</a:t>
            </a:r>
          </a:p>
        </p:txBody>
      </p:sp>
    </p:spTree>
    <p:extLst>
      <p:ext uri="{BB962C8B-B14F-4D97-AF65-F5344CB8AC3E}">
        <p14:creationId xmlns:p14="http://schemas.microsoft.com/office/powerpoint/2010/main" val="19719763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TotalTime>
  <Words>389</Words>
  <Application>Microsoft Office PowerPoint</Application>
  <PresentationFormat>On-screen Show (4:3)</PresentationFormat>
  <Paragraphs>102</Paragraphs>
  <Slides>12</Slides>
  <Notes>12</Notes>
  <HiddenSlides>0</HiddenSlides>
  <MMClips>0</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Office Theme</vt:lpstr>
      <vt:lpstr>Default Design</vt:lpstr>
      <vt:lpstr>1_Office Theme</vt:lpstr>
      <vt:lpstr>The Seven Seals: Judgment Begins</vt:lpstr>
      <vt:lpstr>Revelation 6:     Introduction</vt:lpstr>
      <vt:lpstr>Revelation 6:     Introduction</vt:lpstr>
      <vt:lpstr>Revelation 6:     Introduction</vt:lpstr>
      <vt:lpstr>PowerPoint Presentation</vt:lpstr>
      <vt:lpstr>Revelation 6:     The Seven Seals</vt:lpstr>
      <vt:lpstr>PowerPoint Presentation</vt:lpstr>
      <vt:lpstr>Revelation 6:     Conclusions</vt:lpstr>
      <vt:lpstr>Revelation 6:     Conclusions</vt:lpstr>
      <vt:lpstr>Revelation 6:     Conclusions</vt:lpstr>
      <vt:lpstr>Revelation 6:     Conclusions</vt:lpstr>
      <vt:lpstr>Revelation 6: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Seals: Judgment Begins</dc:title>
  <dc:creator>Dave</dc:creator>
  <cp:lastModifiedBy>David Kosobucki</cp:lastModifiedBy>
  <cp:revision>11</cp:revision>
  <dcterms:created xsi:type="dcterms:W3CDTF">2006-08-16T00:00:00Z</dcterms:created>
  <dcterms:modified xsi:type="dcterms:W3CDTF">2013-08-24T22:00:43Z</dcterms:modified>
</cp:coreProperties>
</file>