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8" r:id="rId3"/>
    <p:sldId id="299" r:id="rId4"/>
    <p:sldId id="300" r:id="rId5"/>
    <p:sldId id="279" r:id="rId6"/>
    <p:sldId id="261" r:id="rId7"/>
    <p:sldId id="259" r:id="rId8"/>
    <p:sldId id="306" r:id="rId9"/>
    <p:sldId id="262" r:id="rId10"/>
    <p:sldId id="263" r:id="rId11"/>
    <p:sldId id="264" r:id="rId12"/>
    <p:sldId id="265" r:id="rId13"/>
    <p:sldId id="266" r:id="rId14"/>
    <p:sldId id="268" r:id="rId15"/>
    <p:sldId id="267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83" r:id="rId26"/>
    <p:sldId id="280" r:id="rId27"/>
    <p:sldId id="281" r:id="rId28"/>
    <p:sldId id="282" r:id="rId29"/>
    <p:sldId id="286" r:id="rId30"/>
    <p:sldId id="287" r:id="rId31"/>
    <p:sldId id="290" r:id="rId32"/>
    <p:sldId id="303" r:id="rId33"/>
    <p:sldId id="288" r:id="rId34"/>
    <p:sldId id="289" r:id="rId35"/>
    <p:sldId id="304" r:id="rId36"/>
    <p:sldId id="291" r:id="rId37"/>
    <p:sldId id="292" r:id="rId38"/>
    <p:sldId id="305" r:id="rId39"/>
    <p:sldId id="293" r:id="rId40"/>
    <p:sldId id="294" r:id="rId41"/>
    <p:sldId id="295" r:id="rId42"/>
    <p:sldId id="284" r:id="rId43"/>
    <p:sldId id="260" r:id="rId44"/>
    <p:sldId id="296" r:id="rId45"/>
    <p:sldId id="297" r:id="rId46"/>
    <p:sldId id="298" r:id="rId47"/>
    <p:sldId id="302" r:id="rId48"/>
    <p:sldId id="301" r:id="rId49"/>
    <p:sldId id="285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E4CF3-7C09-4C22-8C0B-B543372174F6}" type="datetimeFigureOut">
              <a:rPr lang="en-US" smtClean="0"/>
              <a:t>2/9/2013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FA914-D12F-4011-9279-C8C5CE51D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20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68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6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689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689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46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A914-D12F-4011-9279-C8C5CE51D477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68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That You May Not Sin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1 John 2:1-11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6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John </a:t>
            </a:r>
            <a:r>
              <a:rPr lang="en-US" dirty="0" smtClean="0"/>
              <a:t>2:1-11     </a:t>
            </a:r>
            <a:r>
              <a:rPr lang="en-US" dirty="0" smtClean="0">
                <a:solidFill>
                  <a:srgbClr val="FFFF0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45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John </a:t>
            </a:r>
            <a:r>
              <a:rPr lang="en-US" dirty="0" smtClean="0"/>
              <a:t>2:1-11     </a:t>
            </a:r>
            <a:r>
              <a:rPr lang="en-US" dirty="0" smtClean="0">
                <a:solidFill>
                  <a:srgbClr val="FFFF0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John Stott once put it like this:</a:t>
            </a:r>
          </a:p>
          <a:p>
            <a:r>
              <a:rPr lang="en-US" i="1" dirty="0" smtClean="0">
                <a:solidFill>
                  <a:srgbClr val="00FF00"/>
                </a:solidFill>
              </a:rPr>
              <a:t>“Sin </a:t>
            </a:r>
            <a:r>
              <a:rPr lang="en-US" i="1" dirty="0">
                <a:solidFill>
                  <a:srgbClr val="00FF00"/>
                </a:solidFill>
              </a:rPr>
              <a:t>and the child of God are incompatible. They may occasionally meet; they cannot live together in harmony</a:t>
            </a:r>
            <a:r>
              <a:rPr lang="en-US" i="1" dirty="0" smtClean="0">
                <a:solidFill>
                  <a:srgbClr val="00FF00"/>
                </a:solidFill>
              </a:rPr>
              <a:t>.”</a:t>
            </a:r>
          </a:p>
          <a:p>
            <a:r>
              <a:rPr lang="en-US" dirty="0" smtClean="0"/>
              <a:t>Sin disrupts our fellowship with God.</a:t>
            </a:r>
          </a:p>
          <a:p>
            <a:r>
              <a:rPr lang="en-US" dirty="0" smtClean="0"/>
              <a:t>Fellowship with God disrupts our relationship with sin.</a:t>
            </a:r>
          </a:p>
        </p:txBody>
      </p:sp>
    </p:spTree>
    <p:extLst>
      <p:ext uri="{BB962C8B-B14F-4D97-AF65-F5344CB8AC3E}">
        <p14:creationId xmlns:p14="http://schemas.microsoft.com/office/powerpoint/2010/main" val="323257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John </a:t>
            </a:r>
            <a:r>
              <a:rPr lang="en-US" dirty="0" smtClean="0"/>
              <a:t>2:1-11     </a:t>
            </a:r>
            <a:r>
              <a:rPr lang="en-US" dirty="0" smtClean="0">
                <a:solidFill>
                  <a:srgbClr val="FFFF0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passage we will look at today explores the conflict between sin and fellowship with God.</a:t>
            </a:r>
          </a:p>
          <a:p>
            <a:r>
              <a:rPr lang="en-US" dirty="0" smtClean="0"/>
              <a:t>John reminds us that our Advocate, Jesus Christ, is there to restore us when that fellowship is broken by sin.</a:t>
            </a:r>
          </a:p>
          <a:p>
            <a:r>
              <a:rPr lang="en-US" dirty="0" smtClean="0"/>
              <a:t>John</a:t>
            </a:r>
            <a:r>
              <a:rPr lang="en-US" dirty="0" smtClean="0"/>
              <a:t> also provides us with simple, accurate tests we can use to see that we are maintaining a right standing before our heavenly Father.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30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7315200" cy="2819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God wants to enjoy fellowship with us.  Stay in close fellowship with Him.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49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John </a:t>
            </a:r>
            <a:r>
              <a:rPr lang="en-US" dirty="0" smtClean="0"/>
              <a:t>2:1-11     </a:t>
            </a:r>
            <a:r>
              <a:rPr lang="en-US" dirty="0" smtClean="0">
                <a:solidFill>
                  <a:srgbClr val="00B0F0"/>
                </a:solidFill>
              </a:rPr>
              <a:t>Outline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03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John </a:t>
            </a:r>
            <a:r>
              <a:rPr lang="en-US" dirty="0" smtClean="0"/>
              <a:t>2:1-11     </a:t>
            </a:r>
            <a:r>
              <a:rPr lang="en-US" dirty="0" smtClean="0">
                <a:solidFill>
                  <a:srgbClr val="00B0F0"/>
                </a:solidFill>
              </a:rPr>
              <a:t>Outline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Maintain a right standing.     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Know where you stand.         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</a:p>
        </p:txBody>
      </p:sp>
    </p:spTree>
    <p:extLst>
      <p:ext uri="{BB962C8B-B14F-4D97-AF65-F5344CB8AC3E}">
        <p14:creationId xmlns:p14="http://schemas.microsoft.com/office/powerpoint/2010/main" val="265595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John </a:t>
            </a:r>
            <a:r>
              <a:rPr lang="en-US" dirty="0" smtClean="0"/>
              <a:t>2:1-11     </a:t>
            </a:r>
            <a:r>
              <a:rPr lang="en-US" dirty="0" smtClean="0">
                <a:solidFill>
                  <a:srgbClr val="00B0F0"/>
                </a:solidFill>
              </a:rPr>
              <a:t>Outline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Maintain a right standing.     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Know where you stand.         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</a:p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rgbClr val="FFFF00"/>
              </a:solidFill>
            </a:endParaRPr>
          </a:p>
          <a:p>
            <a:pPr marL="571500" indent="-571500">
              <a:buFont typeface="+mj-lt"/>
              <a:buAutoNum type="romanUcPeriod"/>
            </a:pPr>
            <a:endParaRPr lang="en-US" dirty="0" smtClean="0">
              <a:solidFill>
                <a:srgbClr val="FFFF00"/>
              </a:solidFill>
            </a:endParaRPr>
          </a:p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Let’s read the whole passage.</a:t>
            </a:r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2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4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2:1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that you may not sin</a:t>
            </a:r>
            <a:r>
              <a:rPr lang="en-US" dirty="0" smtClean="0"/>
              <a:t>    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 smtClean="0"/>
              <a:t>is one of John’s primary goals in writing this epistle.</a:t>
            </a:r>
          </a:p>
          <a:p>
            <a:r>
              <a:rPr lang="en-US" dirty="0" smtClean="0"/>
              <a:t>He wants us to learn not to sin.</a:t>
            </a:r>
          </a:p>
          <a:p>
            <a:r>
              <a:rPr lang="en-US" dirty="0" smtClean="0"/>
              <a:t>Sin disrupts and destroys our fellowship with God – and that fellowship is one of the key distinguishing marks of the Christian life.</a:t>
            </a:r>
          </a:p>
          <a:p>
            <a:r>
              <a:rPr lang="en-US" dirty="0" smtClean="0"/>
              <a:t>See </a:t>
            </a:r>
            <a:r>
              <a:rPr lang="en-US" dirty="0" smtClean="0">
                <a:solidFill>
                  <a:srgbClr val="FFFF00"/>
                </a:solidFill>
              </a:rPr>
              <a:t>1:3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07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2:1</a:t>
            </a:r>
            <a:r>
              <a:rPr lang="en-US" dirty="0" smtClean="0"/>
              <a:t>     John sees Christians as all living in one gigantic family.</a:t>
            </a:r>
          </a:p>
          <a:p>
            <a:r>
              <a:rPr lang="en-US" dirty="0" smtClean="0"/>
              <a:t>The concepts and terminology he uses are linked with family-related themes.</a:t>
            </a:r>
          </a:p>
          <a:p>
            <a:r>
              <a:rPr lang="en-US" dirty="0" smtClean="0"/>
              <a:t>He speaks to his readers as </a:t>
            </a:r>
            <a:r>
              <a:rPr lang="en-US" dirty="0" smtClean="0">
                <a:solidFill>
                  <a:srgbClr val="00B0F0"/>
                </a:solidFill>
              </a:rPr>
              <a:t>“little children.”</a:t>
            </a:r>
          </a:p>
          <a:p>
            <a:r>
              <a:rPr lang="en-US" dirty="0" smtClean="0"/>
              <a:t>God is our </a:t>
            </a:r>
            <a:r>
              <a:rPr lang="en-US" dirty="0" smtClean="0">
                <a:solidFill>
                  <a:srgbClr val="00B0F0"/>
                </a:solidFill>
              </a:rPr>
              <a:t>“Father.”</a:t>
            </a:r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/>
              <a:t>We are </a:t>
            </a:r>
            <a:r>
              <a:rPr lang="en-US" dirty="0">
                <a:solidFill>
                  <a:srgbClr val="00B0F0"/>
                </a:solidFill>
              </a:rPr>
              <a:t>“brothers” </a:t>
            </a:r>
            <a:r>
              <a:rPr lang="en-US" dirty="0" smtClean="0"/>
              <a:t>and </a:t>
            </a:r>
            <a:r>
              <a:rPr lang="en-US" dirty="0">
                <a:solidFill>
                  <a:srgbClr val="00B0F0"/>
                </a:solidFill>
              </a:rPr>
              <a:t>“beloved.” </a:t>
            </a:r>
          </a:p>
          <a:p>
            <a:r>
              <a:rPr lang="en-US" dirty="0" smtClean="0"/>
              <a:t>We are </a:t>
            </a:r>
            <a:r>
              <a:rPr lang="en-US" dirty="0">
                <a:solidFill>
                  <a:srgbClr val="00B0F0"/>
                </a:solidFill>
              </a:rPr>
              <a:t>“children of God.”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80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2:1</a:t>
            </a:r>
            <a:r>
              <a:rPr lang="en-US" dirty="0" smtClean="0"/>
              <a:t>     We all know what a tragedy it can be when a child openly rebels against his or her parents.</a:t>
            </a:r>
          </a:p>
          <a:p>
            <a:r>
              <a:rPr lang="en-US" dirty="0" smtClean="0"/>
              <a:t>The parents may love the child deeply, but the fellowship is lost, the family ties are strained.</a:t>
            </a:r>
          </a:p>
          <a:p>
            <a:r>
              <a:rPr lang="en-US" dirty="0" smtClean="0"/>
              <a:t>When our hearts are not right before God because of sin, the fellowship, the family ties, become damaged and stretched and are at risk of being broken.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36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2:1</a:t>
            </a:r>
            <a:r>
              <a:rPr lang="en-US" dirty="0" smtClean="0"/>
              <a:t>     Therefore, John is writing to us </a:t>
            </a:r>
            <a:r>
              <a:rPr lang="en-US" dirty="0" smtClean="0">
                <a:solidFill>
                  <a:srgbClr val="00B0F0"/>
                </a:solidFill>
              </a:rPr>
              <a:t>“that we may not sin.”</a:t>
            </a:r>
          </a:p>
          <a:p>
            <a:r>
              <a:rPr lang="en-US" dirty="0" smtClean="0"/>
              <a:t>It is very important to John, the aged apostle, that this loving family bond that we have with God is kept completely intact</a:t>
            </a:r>
            <a:r>
              <a:rPr lang="en-US" dirty="0" smtClean="0"/>
              <a:t>.</a:t>
            </a:r>
          </a:p>
          <a:p>
            <a:r>
              <a:rPr lang="en-US" dirty="0" smtClean="0"/>
              <a:t>He understands the grief that sin and rebellion can cause.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0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2:1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And if anyone sins</a:t>
            </a:r>
            <a:r>
              <a:rPr lang="en-US" dirty="0" smtClean="0"/>
              <a:t>     Of course John knows that we are going to sin.  </a:t>
            </a:r>
          </a:p>
          <a:p>
            <a:r>
              <a:rPr lang="en-US" dirty="0" smtClean="0"/>
              <a:t>Sin is inevitable.  </a:t>
            </a:r>
          </a:p>
          <a:p>
            <a:r>
              <a:rPr lang="en-US" dirty="0" smtClean="0"/>
              <a:t>It is not necessary, but it is inevitable.</a:t>
            </a:r>
          </a:p>
          <a:p>
            <a:r>
              <a:rPr lang="en-US" dirty="0" smtClean="0">
                <a:solidFill>
                  <a:srgbClr val="00FF00"/>
                </a:solidFill>
              </a:rPr>
              <a:t>What’s the difference?</a:t>
            </a:r>
          </a:p>
          <a:p>
            <a:r>
              <a:rPr lang="en-US" dirty="0" smtClean="0"/>
              <a:t>Think again of children and parents.</a:t>
            </a:r>
          </a:p>
          <a:p>
            <a:r>
              <a:rPr lang="en-US" dirty="0" smtClean="0"/>
              <a:t>Children do not have to disobey.  It is not necessary that they do so.  But they all do.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7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2:1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And if anyone </a:t>
            </a:r>
            <a:r>
              <a:rPr lang="en-US" dirty="0" smtClean="0">
                <a:solidFill>
                  <a:srgbClr val="00B0F0"/>
                </a:solidFill>
              </a:rPr>
              <a:t>sins     </a:t>
            </a:r>
          </a:p>
          <a:p>
            <a:r>
              <a:rPr lang="en-US" dirty="0" smtClean="0"/>
              <a:t>Sin </a:t>
            </a:r>
            <a:r>
              <a:rPr lang="en-US" dirty="0" smtClean="0"/>
              <a:t>is not </a:t>
            </a:r>
            <a:r>
              <a:rPr lang="en-US" dirty="0" smtClean="0"/>
              <a:t>necessary</a:t>
            </a:r>
            <a:r>
              <a:rPr lang="en-US" dirty="0" smtClean="0"/>
              <a:t>, but it is inevitable.</a:t>
            </a:r>
            <a:endParaRPr lang="en-US" dirty="0" smtClean="0"/>
          </a:p>
          <a:p>
            <a:r>
              <a:rPr lang="en-US" dirty="0" smtClean="0"/>
              <a:t>Take </a:t>
            </a:r>
            <a:r>
              <a:rPr lang="en-US" dirty="0" smtClean="0"/>
              <a:t>a look back at </a:t>
            </a:r>
            <a:r>
              <a:rPr lang="en-US" dirty="0" smtClean="0">
                <a:solidFill>
                  <a:srgbClr val="FFFF00"/>
                </a:solidFill>
              </a:rPr>
              <a:t>1:8-10</a:t>
            </a:r>
            <a:r>
              <a:rPr lang="en-US" dirty="0" smtClean="0"/>
              <a:t>.</a:t>
            </a:r>
          </a:p>
          <a:p>
            <a:r>
              <a:rPr lang="en-US" dirty="0"/>
              <a:t>We do not have to sin, but we all do.</a:t>
            </a:r>
          </a:p>
          <a:p>
            <a:r>
              <a:rPr lang="en-US" dirty="0" smtClean="0"/>
              <a:t>Like </a:t>
            </a:r>
            <a:r>
              <a:rPr lang="en-US" dirty="0"/>
              <a:t>children who </a:t>
            </a:r>
            <a:r>
              <a:rPr lang="en-US" dirty="0" smtClean="0"/>
              <a:t>disobey, </a:t>
            </a:r>
            <a:r>
              <a:rPr lang="en-US" dirty="0"/>
              <a:t>we are rightly held accountable for our sin.</a:t>
            </a:r>
          </a:p>
          <a:p>
            <a:r>
              <a:rPr lang="en-US" dirty="0" smtClean="0"/>
              <a:t>Since </a:t>
            </a:r>
            <a:r>
              <a:rPr lang="en-US" dirty="0" smtClean="0"/>
              <a:t>we all sin, </a:t>
            </a:r>
            <a:r>
              <a:rPr lang="en-US" dirty="0" smtClean="0"/>
              <a:t>and are accountable, we should be glad to have </a:t>
            </a:r>
            <a:r>
              <a:rPr lang="en-US" dirty="0" smtClean="0">
                <a:solidFill>
                  <a:srgbClr val="00B0F0"/>
                </a:solidFill>
              </a:rPr>
              <a:t>an </a:t>
            </a:r>
            <a:r>
              <a:rPr lang="en-US" dirty="0" smtClean="0">
                <a:solidFill>
                  <a:srgbClr val="00B0F0"/>
                </a:solidFill>
              </a:rPr>
              <a:t>Advocate </a:t>
            </a:r>
            <a:r>
              <a:rPr lang="en-US" dirty="0" smtClean="0"/>
              <a:t>with the Father.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73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2:1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Advocate</a:t>
            </a:r>
            <a:r>
              <a:rPr lang="en-US" dirty="0"/>
              <a:t>     </a:t>
            </a:r>
            <a:r>
              <a:rPr lang="en-US" i="1" dirty="0" smtClean="0">
                <a:solidFill>
                  <a:srgbClr val="00FF00"/>
                </a:solidFill>
              </a:rPr>
              <a:t>(</a:t>
            </a:r>
            <a:r>
              <a:rPr lang="en-US" i="1" dirty="0" err="1" smtClean="0">
                <a:solidFill>
                  <a:srgbClr val="00FF00"/>
                </a:solidFill>
              </a:rPr>
              <a:t>parakle</a:t>
            </a:r>
            <a:r>
              <a:rPr lang="en-US" i="1" dirty="0" err="1">
                <a:solidFill>
                  <a:srgbClr val="00FF00"/>
                </a:solidFill>
              </a:rPr>
              <a:t>̄</a:t>
            </a:r>
            <a:r>
              <a:rPr lang="en-US" i="1" dirty="0" err="1" smtClean="0">
                <a:solidFill>
                  <a:srgbClr val="00FF00"/>
                </a:solidFill>
              </a:rPr>
              <a:t>tos</a:t>
            </a:r>
            <a:r>
              <a:rPr lang="en-US" i="1" dirty="0" smtClean="0">
                <a:solidFill>
                  <a:srgbClr val="00FF00"/>
                </a:solidFill>
              </a:rPr>
              <a:t>)</a:t>
            </a:r>
            <a:r>
              <a:rPr lang="en-US" dirty="0">
                <a:solidFill>
                  <a:srgbClr val="00FF00"/>
                </a:solidFill>
              </a:rPr>
              <a:t> </a:t>
            </a:r>
            <a:r>
              <a:rPr lang="en-US" dirty="0" smtClean="0">
                <a:solidFill>
                  <a:srgbClr val="00FF00"/>
                </a:solidFill>
              </a:rPr>
              <a:t>    </a:t>
            </a:r>
            <a:endParaRPr lang="en-US" dirty="0" smtClean="0"/>
          </a:p>
          <a:p>
            <a:r>
              <a:rPr lang="en-US" dirty="0" smtClean="0"/>
              <a:t>In ancient Greek texts, </a:t>
            </a:r>
            <a:r>
              <a:rPr lang="en-US" i="1" dirty="0" smtClean="0">
                <a:solidFill>
                  <a:srgbClr val="00FF00"/>
                </a:solidFill>
              </a:rPr>
              <a:t>“the </a:t>
            </a:r>
            <a:r>
              <a:rPr lang="en-US" i="1" dirty="0" err="1">
                <a:solidFill>
                  <a:srgbClr val="00FF00"/>
                </a:solidFill>
              </a:rPr>
              <a:t>paraklētos</a:t>
            </a:r>
            <a:r>
              <a:rPr lang="en-US" i="1" dirty="0">
                <a:solidFill>
                  <a:srgbClr val="00FF00"/>
                </a:solidFill>
              </a:rPr>
              <a:t> is consistently portrayed as an advocate, one who speaks on behalf of the accused (not in the professional sense we use it today, but as a friend or patron who speaks up in </a:t>
            </a:r>
            <a:r>
              <a:rPr lang="en-US" i="1" dirty="0" err="1">
                <a:solidFill>
                  <a:srgbClr val="00FF00"/>
                </a:solidFill>
              </a:rPr>
              <a:t>favour</a:t>
            </a:r>
            <a:r>
              <a:rPr lang="en-US" i="1" dirty="0">
                <a:solidFill>
                  <a:srgbClr val="00FF00"/>
                </a:solidFill>
              </a:rPr>
              <a:t> of the accused</a:t>
            </a:r>
            <a:r>
              <a:rPr lang="en-US" i="1" dirty="0" smtClean="0">
                <a:solidFill>
                  <a:srgbClr val="00FF00"/>
                </a:solidFill>
              </a:rPr>
              <a:t>).”</a:t>
            </a:r>
            <a:endParaRPr lang="en-US" i="1" dirty="0">
              <a:solidFill>
                <a:srgbClr val="00FF00"/>
              </a:solidFill>
            </a:endParaRPr>
          </a:p>
          <a:p>
            <a:pPr lvl="1" algn="r"/>
            <a:r>
              <a:rPr lang="en-US" dirty="0" smtClean="0"/>
              <a:t>Colin </a:t>
            </a:r>
            <a:r>
              <a:rPr lang="en-US" dirty="0"/>
              <a:t>G</a:t>
            </a:r>
            <a:r>
              <a:rPr lang="en-US" dirty="0" smtClean="0"/>
              <a:t>. Kruse, </a:t>
            </a:r>
            <a:r>
              <a:rPr lang="en-US" i="1" dirty="0" smtClean="0"/>
              <a:t>The </a:t>
            </a:r>
            <a:r>
              <a:rPr lang="en-US" i="1" dirty="0"/>
              <a:t>Letters of John 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406009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2:1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Advocate</a:t>
            </a:r>
            <a:r>
              <a:rPr lang="en-US" dirty="0"/>
              <a:t>     </a:t>
            </a:r>
            <a:r>
              <a:rPr lang="en-US" i="1" dirty="0" smtClean="0">
                <a:solidFill>
                  <a:srgbClr val="00FF00"/>
                </a:solidFill>
              </a:rPr>
              <a:t>(</a:t>
            </a:r>
            <a:r>
              <a:rPr lang="en-US" i="1" dirty="0" err="1" smtClean="0">
                <a:solidFill>
                  <a:srgbClr val="00FF00"/>
                </a:solidFill>
              </a:rPr>
              <a:t>parakle</a:t>
            </a:r>
            <a:r>
              <a:rPr lang="en-US" i="1" dirty="0" err="1">
                <a:solidFill>
                  <a:srgbClr val="00FF00"/>
                </a:solidFill>
              </a:rPr>
              <a:t>̄</a:t>
            </a:r>
            <a:r>
              <a:rPr lang="en-US" i="1" dirty="0" err="1" smtClean="0">
                <a:solidFill>
                  <a:srgbClr val="00FF00"/>
                </a:solidFill>
              </a:rPr>
              <a:t>tos</a:t>
            </a:r>
            <a:r>
              <a:rPr lang="en-US" i="1" dirty="0" smtClean="0">
                <a:solidFill>
                  <a:srgbClr val="00FF00"/>
                </a:solidFill>
              </a:rPr>
              <a:t>)</a:t>
            </a:r>
            <a:r>
              <a:rPr lang="en-US" dirty="0">
                <a:solidFill>
                  <a:srgbClr val="00FF00"/>
                </a:solidFill>
              </a:rPr>
              <a:t> </a:t>
            </a:r>
            <a:r>
              <a:rPr lang="en-US" dirty="0" smtClean="0">
                <a:solidFill>
                  <a:srgbClr val="00FF00"/>
                </a:solidFill>
              </a:rPr>
              <a:t>    </a:t>
            </a:r>
            <a:endParaRPr lang="en-US" dirty="0" smtClean="0"/>
          </a:p>
          <a:p>
            <a:r>
              <a:rPr lang="en-US" dirty="0" smtClean="0"/>
              <a:t>Notice that the verse </a:t>
            </a:r>
            <a:r>
              <a:rPr lang="en-US" u="sng" dirty="0" smtClean="0"/>
              <a:t>does not</a:t>
            </a:r>
            <a:r>
              <a:rPr lang="en-US" dirty="0" smtClean="0"/>
              <a:t> say, “if we are sinless, we have an Advocate with the Father.”</a:t>
            </a:r>
          </a:p>
          <a:p>
            <a:r>
              <a:rPr lang="en-US" dirty="0" smtClean="0"/>
              <a:t>It </a:t>
            </a:r>
            <a:r>
              <a:rPr lang="en-US" u="sng" dirty="0" smtClean="0"/>
              <a:t>does not</a:t>
            </a:r>
            <a:r>
              <a:rPr lang="en-US" dirty="0" smtClean="0"/>
              <a:t> say, “if we are good enough, we have an Advocate with the Father.”</a:t>
            </a:r>
          </a:p>
          <a:p>
            <a:r>
              <a:rPr lang="en-US" dirty="0" smtClean="0"/>
              <a:t>It says, </a:t>
            </a:r>
            <a:r>
              <a:rPr lang="en-US" dirty="0" smtClean="0">
                <a:solidFill>
                  <a:srgbClr val="00B0F0"/>
                </a:solidFill>
              </a:rPr>
              <a:t>“if anyone sins.”</a:t>
            </a:r>
          </a:p>
          <a:p>
            <a:r>
              <a:rPr lang="en-US" dirty="0" smtClean="0"/>
              <a:t>When we sin and Satan can justly accuse us, Jesus Christ comes to our defense.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81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2:1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Advocate</a:t>
            </a:r>
            <a:r>
              <a:rPr lang="en-US" dirty="0"/>
              <a:t>     </a:t>
            </a:r>
            <a:r>
              <a:rPr lang="en-US" i="1" dirty="0" smtClean="0">
                <a:solidFill>
                  <a:srgbClr val="00FF00"/>
                </a:solidFill>
              </a:rPr>
              <a:t>(</a:t>
            </a:r>
            <a:r>
              <a:rPr lang="en-US" i="1" dirty="0" err="1" smtClean="0">
                <a:solidFill>
                  <a:srgbClr val="00FF00"/>
                </a:solidFill>
              </a:rPr>
              <a:t>parakle</a:t>
            </a:r>
            <a:r>
              <a:rPr lang="en-US" i="1" dirty="0" err="1">
                <a:solidFill>
                  <a:srgbClr val="00FF00"/>
                </a:solidFill>
              </a:rPr>
              <a:t>̄</a:t>
            </a:r>
            <a:r>
              <a:rPr lang="en-US" i="1" dirty="0" err="1" smtClean="0">
                <a:solidFill>
                  <a:srgbClr val="00FF00"/>
                </a:solidFill>
              </a:rPr>
              <a:t>tos</a:t>
            </a:r>
            <a:r>
              <a:rPr lang="en-US" i="1" dirty="0" smtClean="0">
                <a:solidFill>
                  <a:srgbClr val="00FF00"/>
                </a:solidFill>
              </a:rPr>
              <a:t>)</a:t>
            </a:r>
            <a:r>
              <a:rPr lang="en-US" dirty="0">
                <a:solidFill>
                  <a:srgbClr val="00FF00"/>
                </a:solidFill>
              </a:rPr>
              <a:t> </a:t>
            </a:r>
            <a:r>
              <a:rPr lang="en-US" dirty="0" smtClean="0">
                <a:solidFill>
                  <a:srgbClr val="00FF00"/>
                </a:solidFill>
              </a:rPr>
              <a:t>    </a:t>
            </a:r>
            <a:endParaRPr lang="en-US" dirty="0" smtClean="0"/>
          </a:p>
          <a:p>
            <a:r>
              <a:rPr lang="en-US" dirty="0" smtClean="0"/>
              <a:t>In the Bible, this </a:t>
            </a:r>
            <a:r>
              <a:rPr lang="en-US" dirty="0"/>
              <a:t>word is only used by John.</a:t>
            </a:r>
          </a:p>
          <a:p>
            <a:r>
              <a:rPr lang="en-US" dirty="0"/>
              <a:t>He uses it here and </a:t>
            </a:r>
            <a:r>
              <a:rPr lang="en-US" dirty="0" smtClean="0"/>
              <a:t>4x in </a:t>
            </a:r>
            <a:r>
              <a:rPr lang="en-US" dirty="0"/>
              <a:t>the Gospel, where in each case the “Helper” refers to the Holy Spirit.  See John </a:t>
            </a:r>
            <a:r>
              <a:rPr lang="en-US" dirty="0">
                <a:solidFill>
                  <a:srgbClr val="FFFF00"/>
                </a:solidFill>
              </a:rPr>
              <a:t>14:16 &amp; 26; 15:26 </a:t>
            </a:r>
            <a:r>
              <a:rPr lang="en-US" dirty="0"/>
              <a:t>and </a:t>
            </a:r>
            <a:r>
              <a:rPr lang="en-US" dirty="0">
                <a:solidFill>
                  <a:srgbClr val="FFFF00"/>
                </a:solidFill>
              </a:rPr>
              <a:t>16:7</a:t>
            </a:r>
            <a:r>
              <a:rPr lang="en-US" dirty="0"/>
              <a:t>.</a:t>
            </a:r>
          </a:p>
          <a:p>
            <a:r>
              <a:rPr lang="en-US" dirty="0"/>
              <a:t>The Holy Spirit is our </a:t>
            </a:r>
            <a:r>
              <a:rPr lang="en-US" dirty="0" smtClean="0">
                <a:solidFill>
                  <a:srgbClr val="00B0F0"/>
                </a:solidFill>
              </a:rPr>
              <a:t>Helper</a:t>
            </a:r>
            <a:r>
              <a:rPr lang="en-US" dirty="0" smtClean="0"/>
              <a:t> </a:t>
            </a:r>
            <a:r>
              <a:rPr lang="en-US" dirty="0"/>
              <a:t>or our </a:t>
            </a:r>
            <a:r>
              <a:rPr lang="en-US" dirty="0">
                <a:solidFill>
                  <a:srgbClr val="00B0F0"/>
                </a:solidFill>
              </a:rPr>
              <a:t>Advocate</a:t>
            </a:r>
            <a:r>
              <a:rPr lang="en-US" dirty="0"/>
              <a:t> on earth; Jesus is our </a:t>
            </a:r>
            <a:r>
              <a:rPr lang="en-US" dirty="0">
                <a:solidFill>
                  <a:srgbClr val="00B0F0"/>
                </a:solidFill>
              </a:rPr>
              <a:t>Advocate</a:t>
            </a:r>
            <a:r>
              <a:rPr lang="en-US" dirty="0"/>
              <a:t> in heaven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Holy Spirit first points us to Jesus, then Jesus reunites us with the Father.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48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2:2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propitiation (NKJV, ESV)</a:t>
            </a:r>
          </a:p>
          <a:p>
            <a:r>
              <a:rPr lang="en-US" dirty="0"/>
              <a:t>Also </a:t>
            </a:r>
            <a:r>
              <a:rPr lang="en-US" dirty="0" smtClean="0">
                <a:solidFill>
                  <a:srgbClr val="00B0F0"/>
                </a:solidFill>
              </a:rPr>
              <a:t>“the </a:t>
            </a:r>
            <a:r>
              <a:rPr lang="en-US" dirty="0">
                <a:solidFill>
                  <a:srgbClr val="00B0F0"/>
                </a:solidFill>
              </a:rPr>
              <a:t>sacrifice that </a:t>
            </a:r>
            <a:r>
              <a:rPr lang="en-US" dirty="0" smtClean="0">
                <a:solidFill>
                  <a:srgbClr val="00B0F0"/>
                </a:solidFill>
              </a:rPr>
              <a:t>atones” (NLT)</a:t>
            </a:r>
          </a:p>
          <a:p>
            <a:r>
              <a:rPr lang="en-US" dirty="0" smtClean="0"/>
              <a:t>Or </a:t>
            </a:r>
            <a:r>
              <a:rPr lang="en-US" dirty="0" smtClean="0">
                <a:solidFill>
                  <a:srgbClr val="00B0F0"/>
                </a:solidFill>
              </a:rPr>
              <a:t>“atoning sacrifice” (NIV)</a:t>
            </a:r>
          </a:p>
          <a:p>
            <a:r>
              <a:rPr lang="en-US" dirty="0" smtClean="0"/>
              <a:t>This means that our sins have been paid for by the sufferings of another – Jesus Christ.</a:t>
            </a:r>
          </a:p>
          <a:p>
            <a:r>
              <a:rPr lang="en-US" dirty="0" smtClean="0"/>
              <a:t>That payment allows </a:t>
            </a:r>
            <a:r>
              <a:rPr lang="en-US" dirty="0" smtClean="0"/>
              <a:t>God to be both “just and the justifier of the one who has faith in Jesus.”</a:t>
            </a:r>
          </a:p>
          <a:p>
            <a:r>
              <a:rPr lang="en-US" dirty="0" smtClean="0"/>
              <a:t>See </a:t>
            </a:r>
            <a:r>
              <a:rPr lang="en-US" dirty="0" smtClean="0">
                <a:solidFill>
                  <a:srgbClr val="FFFF00"/>
                </a:solidFill>
              </a:rPr>
              <a:t>Romans </a:t>
            </a:r>
            <a:r>
              <a:rPr lang="en-US" dirty="0" smtClean="0">
                <a:solidFill>
                  <a:srgbClr val="FFFF00"/>
                </a:solidFill>
              </a:rPr>
              <a:t>3:24-26</a:t>
            </a:r>
            <a:r>
              <a:rPr lang="en-US" dirty="0" smtClean="0"/>
              <a:t>, where Paul uses a similar word – though translated the same.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20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2:2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rgbClr val="00B0F0"/>
                </a:solidFill>
              </a:rPr>
              <a:t>propitiation (NKJV, ESV)</a:t>
            </a:r>
          </a:p>
          <a:p>
            <a:r>
              <a:rPr lang="en-US" dirty="0" smtClean="0"/>
              <a:t>In </a:t>
            </a:r>
            <a:r>
              <a:rPr lang="en-US" dirty="0">
                <a:solidFill>
                  <a:srgbClr val="FFFF00"/>
                </a:solidFill>
              </a:rPr>
              <a:t>4:10 </a:t>
            </a:r>
            <a:r>
              <a:rPr lang="en-US" dirty="0" smtClean="0"/>
              <a:t>John uses the same word again.</a:t>
            </a:r>
          </a:p>
          <a:p>
            <a:r>
              <a:rPr lang="en-US" dirty="0" smtClean="0"/>
              <a:t>Here the emphasis is on the love of God the Father toward us – causing Him to send Jesus.</a:t>
            </a:r>
          </a:p>
          <a:p>
            <a:r>
              <a:rPr lang="en-US" dirty="0" smtClean="0"/>
              <a:t>So our Advocate is not trying to maintain our innocence or deny our guilt.</a:t>
            </a:r>
          </a:p>
          <a:p>
            <a:r>
              <a:rPr lang="en-US" dirty="0" smtClean="0"/>
              <a:t>He justifies us by confessing our guilt and taking the punishment for our sins.</a:t>
            </a:r>
          </a:p>
        </p:txBody>
      </p:sp>
    </p:spTree>
    <p:extLst>
      <p:ext uri="{BB962C8B-B14F-4D97-AF65-F5344CB8AC3E}">
        <p14:creationId xmlns:p14="http://schemas.microsoft.com/office/powerpoint/2010/main" val="152130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2:2     </a:t>
            </a:r>
            <a:r>
              <a:rPr lang="en-US" dirty="0" smtClean="0"/>
              <a:t>Unlike our human relationships which are all </a:t>
            </a:r>
            <a:r>
              <a:rPr lang="en-US" dirty="0" smtClean="0"/>
              <a:t>tainted by sin, the three Persons of the Trinity all work </a:t>
            </a:r>
            <a:r>
              <a:rPr lang="en-US" dirty="0"/>
              <a:t>together.  </a:t>
            </a:r>
          </a:p>
          <a:p>
            <a:r>
              <a:rPr lang="en-US" dirty="0"/>
              <a:t>The Father loves us.</a:t>
            </a:r>
          </a:p>
          <a:p>
            <a:r>
              <a:rPr lang="en-US" dirty="0"/>
              <a:t>Christ died for us and now pleads our case.</a:t>
            </a:r>
          </a:p>
          <a:p>
            <a:r>
              <a:rPr lang="en-US" dirty="0"/>
              <a:t>The Holy Spirit is with us to help us in our </a:t>
            </a:r>
            <a:r>
              <a:rPr lang="en-US" dirty="0" smtClean="0"/>
              <a:t>state of constant need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1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2:2</a:t>
            </a:r>
            <a:r>
              <a:rPr lang="en-US" dirty="0" smtClean="0"/>
              <a:t>     </a:t>
            </a:r>
            <a:r>
              <a:rPr lang="en-US" dirty="0" smtClean="0"/>
              <a:t>In ancient pagan religions sacrifices were offered to appease arbitrary deities who seemed reluctant to forgive.</a:t>
            </a:r>
          </a:p>
          <a:p>
            <a:r>
              <a:rPr lang="en-US" dirty="0" smtClean="0"/>
              <a:t>Not so with the God we serve.</a:t>
            </a:r>
          </a:p>
          <a:p>
            <a:r>
              <a:rPr lang="en-US" dirty="0" smtClean="0"/>
              <a:t>The Father sends the Son out of love for us.</a:t>
            </a:r>
          </a:p>
          <a:p>
            <a:r>
              <a:rPr lang="en-US" dirty="0" smtClean="0"/>
              <a:t>The Son, through His suffering, becomes the propitiation for the sins of </a:t>
            </a:r>
            <a:r>
              <a:rPr lang="en-US" dirty="0" smtClean="0">
                <a:solidFill>
                  <a:srgbClr val="00B0F0"/>
                </a:solidFill>
              </a:rPr>
              <a:t>the whole world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How can we respond with anything but grateful obedience?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2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2:2</a:t>
            </a:r>
            <a:r>
              <a:rPr lang="en-US" dirty="0" smtClean="0"/>
              <a:t>     </a:t>
            </a:r>
            <a:r>
              <a:rPr lang="en-US" dirty="0" smtClean="0"/>
              <a:t>We should not conclude, however, that the sins of the world are forgiven simply because Jesus died for them.</a:t>
            </a:r>
          </a:p>
          <a:p>
            <a:r>
              <a:rPr lang="en-US" dirty="0" smtClean="0"/>
              <a:t>This is sometimes the argument of Universalists – those who believe that all will ultimately be saved regardless of what they do or what they believe.</a:t>
            </a:r>
          </a:p>
          <a:p>
            <a:r>
              <a:rPr lang="en-US" dirty="0" smtClean="0"/>
              <a:t>John rules out that option in </a:t>
            </a:r>
            <a:r>
              <a:rPr lang="en-US" dirty="0" smtClean="0">
                <a:solidFill>
                  <a:srgbClr val="FFFF00"/>
                </a:solidFill>
              </a:rPr>
              <a:t>5:11-13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472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a right </a:t>
            </a:r>
            <a:r>
              <a:rPr lang="en-US" dirty="0" smtClean="0"/>
              <a:t>standing.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2:2</a:t>
            </a:r>
            <a:r>
              <a:rPr lang="en-US" dirty="0" smtClean="0"/>
              <a:t>     </a:t>
            </a:r>
            <a:r>
              <a:rPr lang="en-US" dirty="0" smtClean="0"/>
              <a:t>Here’s a</a:t>
            </a:r>
            <a:r>
              <a:rPr lang="en-US" dirty="0" smtClean="0"/>
              <a:t> better way to understand it:</a:t>
            </a:r>
            <a:endParaRPr lang="en-US" dirty="0"/>
          </a:p>
          <a:p>
            <a:r>
              <a:rPr lang="en-US" dirty="0" smtClean="0"/>
              <a:t>Jesus </a:t>
            </a:r>
            <a:r>
              <a:rPr lang="en-US" dirty="0"/>
              <a:t>Christ is the atoning sacrifice for the sins of the whole world </a:t>
            </a:r>
            <a:r>
              <a:rPr lang="en-US" dirty="0" smtClean="0"/>
              <a:t>in the sense that His </a:t>
            </a:r>
            <a:r>
              <a:rPr lang="en-US" dirty="0"/>
              <a:t>death was sufficient to deal with the sins of the whole </a:t>
            </a:r>
            <a:r>
              <a:rPr lang="en-US" dirty="0" smtClean="0"/>
              <a:t>world.</a:t>
            </a:r>
          </a:p>
          <a:p>
            <a:r>
              <a:rPr lang="en-US" dirty="0" smtClean="0"/>
              <a:t>His sacrifice, however, does </a:t>
            </a:r>
            <a:r>
              <a:rPr lang="en-US" dirty="0"/>
              <a:t>not become effective </a:t>
            </a:r>
            <a:r>
              <a:rPr lang="en-US" dirty="0" smtClean="0"/>
              <a:t>unless and until people actually put their trust </a:t>
            </a:r>
            <a:r>
              <a:rPr lang="en-US" dirty="0"/>
              <a:t>in </a:t>
            </a:r>
            <a:r>
              <a:rPr lang="en-US" dirty="0" smtClean="0"/>
              <a:t>Him.</a:t>
            </a:r>
          </a:p>
          <a:p>
            <a:r>
              <a:rPr lang="en-US" dirty="0" smtClean="0"/>
              <a:t>Faith and obedience then lead to fellowship.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95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7315200" cy="2819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God wants to enjoy fellowship with us.  Stay in close fellowship with Him.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20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John </a:t>
            </a:r>
            <a:r>
              <a:rPr lang="en-US" dirty="0" smtClean="0"/>
              <a:t>2:1-11     </a:t>
            </a:r>
            <a:r>
              <a:rPr lang="en-US" dirty="0" smtClean="0">
                <a:solidFill>
                  <a:srgbClr val="00B0F0"/>
                </a:solidFill>
              </a:rPr>
              <a:t>Outline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Maintain a right standing.          </a:t>
            </a:r>
            <a:r>
              <a:rPr lang="en-US" dirty="0" smtClean="0">
                <a:solidFill>
                  <a:srgbClr val="FFFF00"/>
                </a:solidFill>
              </a:rPr>
              <a:t>2:1-2</a:t>
            </a:r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30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1913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One of John’s goals in writing this letter is to give us assurance regarding our faith and a right standing with God.</a:t>
            </a:r>
          </a:p>
          <a:p>
            <a:r>
              <a:rPr lang="en-US" dirty="0" smtClean="0"/>
              <a:t>For John, assurance is not vague or elusive, not sentimental or connected with </a:t>
            </a:r>
            <a:r>
              <a:rPr lang="en-US" dirty="0" err="1" smtClean="0"/>
              <a:t>feeliings</a:t>
            </a:r>
            <a:r>
              <a:rPr lang="en-US" dirty="0" smtClean="0"/>
              <a:t>.</a:t>
            </a:r>
          </a:p>
          <a:p>
            <a:r>
              <a:rPr lang="en-US" dirty="0" smtClean="0"/>
              <a:t>Our assurance is based on tangible,</a:t>
            </a:r>
            <a:r>
              <a:rPr lang="en-US" dirty="0" smtClean="0"/>
              <a:t> observable criteria.</a:t>
            </a:r>
          </a:p>
          <a:p>
            <a:r>
              <a:rPr lang="en-US" dirty="0" smtClean="0"/>
              <a:t>John </a:t>
            </a:r>
            <a:r>
              <a:rPr lang="en-US" dirty="0" smtClean="0"/>
              <a:t>wants us to know that we know that we know that we know God.</a:t>
            </a:r>
          </a:p>
        </p:txBody>
      </p:sp>
    </p:spTree>
    <p:extLst>
      <p:ext uri="{BB962C8B-B14F-4D97-AF65-F5344CB8AC3E}">
        <p14:creationId xmlns:p14="http://schemas.microsoft.com/office/powerpoint/2010/main" val="4431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 in </a:t>
            </a:r>
            <a:r>
              <a:rPr lang="en-US" dirty="0"/>
              <a:t>this section John will encourage us with three tests.  </a:t>
            </a:r>
          </a:p>
          <a:p>
            <a:r>
              <a:rPr lang="en-US" dirty="0" smtClean="0"/>
              <a:t>To the extent that we see certain traits or qualities active in our lives, we may be assured that we know God.</a:t>
            </a:r>
          </a:p>
          <a:p>
            <a:r>
              <a:rPr lang="en-US" dirty="0" smtClean="0"/>
              <a:t>If we want our assurance to grow (and who doesn’t?), then we should cultivate these qualities as evidence of our right standing with God.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16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three tests pertaining to our personal standing with God are: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</a:rPr>
              <a:t>The test of obedience   </a:t>
            </a:r>
            <a:r>
              <a:rPr lang="en-US" dirty="0" smtClean="0">
                <a:solidFill>
                  <a:srgbClr val="FFFF00"/>
                </a:solidFill>
              </a:rPr>
              <a:t>(2:3-5)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</a:rPr>
              <a:t>The test of abiding   </a:t>
            </a:r>
            <a:r>
              <a:rPr lang="en-US" dirty="0" smtClean="0">
                <a:solidFill>
                  <a:srgbClr val="FFFF00"/>
                </a:solidFill>
              </a:rPr>
              <a:t>(2:6-8)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</a:rPr>
              <a:t>The test of love for our brother   </a:t>
            </a:r>
            <a:r>
              <a:rPr lang="en-US" dirty="0" smtClean="0">
                <a:solidFill>
                  <a:srgbClr val="FFFF00"/>
                </a:solidFill>
              </a:rPr>
              <a:t>(2:9-11)</a:t>
            </a:r>
          </a:p>
          <a:p>
            <a:r>
              <a:rPr lang="en-US" dirty="0" smtClean="0"/>
              <a:t>In reality all three of these traits are related.  </a:t>
            </a:r>
          </a:p>
          <a:p>
            <a:r>
              <a:rPr lang="en-US" dirty="0" smtClean="0"/>
              <a:t>We might almost say they are one and the same thing – a Christ-centered life – looked at from three different angles.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5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FF00"/>
                </a:solidFill>
              </a:rPr>
              <a:t>The test of obedience </a:t>
            </a:r>
            <a:r>
              <a:rPr lang="en-US" dirty="0" smtClean="0">
                <a:solidFill>
                  <a:srgbClr val="FFFF00"/>
                </a:solidFill>
              </a:rPr>
              <a:t>(2:3-5)</a:t>
            </a:r>
            <a:r>
              <a:rPr lang="en-US" dirty="0" smtClean="0">
                <a:solidFill>
                  <a:srgbClr val="00FF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81591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FF00"/>
                </a:solidFill>
              </a:rPr>
              <a:t>The test of obedience </a:t>
            </a:r>
            <a:r>
              <a:rPr lang="en-US" dirty="0" smtClean="0">
                <a:solidFill>
                  <a:srgbClr val="FFFF00"/>
                </a:solidFill>
              </a:rPr>
              <a:t>(2:3-5)</a:t>
            </a:r>
            <a:r>
              <a:rPr lang="en-US" dirty="0" smtClean="0">
                <a:solidFill>
                  <a:srgbClr val="00FF00"/>
                </a:solidFill>
              </a:rPr>
              <a:t>:</a:t>
            </a:r>
          </a:p>
          <a:p>
            <a:r>
              <a:rPr lang="en-US" dirty="0" smtClean="0"/>
              <a:t>Underline the phrase </a:t>
            </a:r>
            <a:r>
              <a:rPr lang="en-US" dirty="0" smtClean="0">
                <a:solidFill>
                  <a:srgbClr val="00B0F0"/>
                </a:solidFill>
              </a:rPr>
              <a:t>“He who says,” </a:t>
            </a:r>
            <a:r>
              <a:rPr lang="en-US" dirty="0" smtClean="0"/>
              <a:t>in</a:t>
            </a:r>
            <a:r>
              <a:rPr lang="en-US" dirty="0" smtClean="0">
                <a:solidFill>
                  <a:srgbClr val="FFFF00"/>
                </a:solidFill>
              </a:rPr>
              <a:t> v.4.</a:t>
            </a:r>
          </a:p>
          <a:p>
            <a:r>
              <a:rPr lang="en-US" dirty="0" smtClean="0"/>
              <a:t>John likes to point out that words and actions have to be connected.</a:t>
            </a:r>
          </a:p>
          <a:p>
            <a:r>
              <a:rPr lang="en-US" dirty="0" smtClean="0"/>
              <a:t>We can underline the same phrase in </a:t>
            </a:r>
            <a:r>
              <a:rPr lang="en-US" dirty="0" smtClean="0">
                <a:solidFill>
                  <a:srgbClr val="FFFF00"/>
                </a:solidFill>
              </a:rPr>
              <a:t>2:6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FF00"/>
                </a:solidFill>
              </a:rPr>
              <a:t>2:9</a:t>
            </a:r>
            <a:r>
              <a:rPr lang="en-US" dirty="0" smtClean="0"/>
              <a:t>.</a:t>
            </a:r>
          </a:p>
          <a:p>
            <a:r>
              <a:rPr lang="en-US" dirty="0" smtClean="0"/>
              <a:t>Bible teacher </a:t>
            </a:r>
            <a:r>
              <a:rPr lang="en-US" dirty="0"/>
              <a:t>Colin </a:t>
            </a:r>
            <a:r>
              <a:rPr lang="en-US" dirty="0" smtClean="0"/>
              <a:t>Kruse has said it like this:</a:t>
            </a:r>
            <a:endParaRPr lang="en-US" dirty="0"/>
          </a:p>
          <a:p>
            <a:r>
              <a:rPr lang="en-US" i="1" dirty="0">
                <a:solidFill>
                  <a:srgbClr val="00FF00"/>
                </a:solidFill>
              </a:rPr>
              <a:t>“Ongoing assurance that we are people who know God is dependent upon ongoing obedience to his commands.”</a:t>
            </a:r>
            <a:endParaRPr lang="en-US" i="1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78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FF00"/>
                </a:solidFill>
              </a:rPr>
              <a:t>The test of obedience </a:t>
            </a:r>
            <a:r>
              <a:rPr lang="en-US" dirty="0" smtClean="0">
                <a:solidFill>
                  <a:srgbClr val="FFFF00"/>
                </a:solidFill>
              </a:rPr>
              <a:t>(2:3-5)</a:t>
            </a:r>
            <a:r>
              <a:rPr lang="en-US" dirty="0" smtClean="0">
                <a:solidFill>
                  <a:srgbClr val="00FF00"/>
                </a:solidFill>
              </a:rPr>
              <a:t>:</a:t>
            </a:r>
          </a:p>
          <a:p>
            <a:r>
              <a:rPr lang="en-US" dirty="0" smtClean="0"/>
              <a:t>Each of us should be able to look at our own life and see ourselves growing in obedience to Christ.</a:t>
            </a:r>
          </a:p>
          <a:p>
            <a:r>
              <a:rPr lang="en-US" dirty="0" smtClean="0"/>
              <a:t>A response of obedience is one measure of a right standing with God.</a:t>
            </a:r>
          </a:p>
          <a:p>
            <a:r>
              <a:rPr lang="en-US" dirty="0" smtClean="0"/>
              <a:t>See what Jesus says in </a:t>
            </a:r>
            <a:r>
              <a:rPr lang="en-US" dirty="0" smtClean="0">
                <a:solidFill>
                  <a:srgbClr val="FFFF00"/>
                </a:solidFill>
              </a:rPr>
              <a:t>John 14:15, 23-24</a:t>
            </a:r>
            <a:r>
              <a:rPr lang="en-US" dirty="0" smtClean="0"/>
              <a:t>.</a:t>
            </a:r>
          </a:p>
          <a:p>
            <a:r>
              <a:rPr lang="en-US" dirty="0" smtClean="0"/>
              <a:t>See also how John summarizes the commandments in </a:t>
            </a:r>
            <a:r>
              <a:rPr lang="en-US" dirty="0" smtClean="0">
                <a:solidFill>
                  <a:srgbClr val="FFFF00"/>
                </a:solidFill>
              </a:rPr>
              <a:t>1 John 3:23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190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FF00"/>
                </a:solidFill>
              </a:rPr>
              <a:t>The test of abiding </a:t>
            </a:r>
            <a:r>
              <a:rPr lang="en-US" dirty="0" smtClean="0">
                <a:solidFill>
                  <a:srgbClr val="FFFF00"/>
                </a:solidFill>
              </a:rPr>
              <a:t>(2:6-8)</a:t>
            </a:r>
            <a:r>
              <a:rPr lang="en-US" dirty="0" smtClean="0">
                <a:solidFill>
                  <a:srgbClr val="00FF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82108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FF00"/>
                </a:solidFill>
              </a:rPr>
              <a:t>The test of abiding </a:t>
            </a:r>
            <a:r>
              <a:rPr lang="en-US" dirty="0" smtClean="0">
                <a:solidFill>
                  <a:srgbClr val="FFFF00"/>
                </a:solidFill>
              </a:rPr>
              <a:t>(2:6-8)</a:t>
            </a:r>
            <a:r>
              <a:rPr lang="en-US" dirty="0" smtClean="0">
                <a:solidFill>
                  <a:srgbClr val="00FF00"/>
                </a:solidFill>
              </a:rPr>
              <a:t>:</a:t>
            </a:r>
          </a:p>
          <a:p>
            <a:r>
              <a:rPr lang="en-US" dirty="0" smtClean="0"/>
              <a:t>Abiding in Christ means having a life that looks increasingly like the life of Jesus.</a:t>
            </a:r>
          </a:p>
          <a:p>
            <a:r>
              <a:rPr lang="en-US" dirty="0" smtClean="0"/>
              <a:t>This will mean obedience to what Christ called His </a:t>
            </a:r>
            <a:r>
              <a:rPr lang="en-US" dirty="0" smtClean="0">
                <a:solidFill>
                  <a:srgbClr val="00B0F0"/>
                </a:solidFill>
              </a:rPr>
              <a:t>“new commandment.”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</a:p>
          <a:p>
            <a:r>
              <a:rPr lang="en-US" dirty="0" smtClean="0"/>
              <a:t>(It’s not really new for John or for us any more, because Jesus said it first.  John is simply reminding us of it.  John likes these paradoxical sayings.)</a:t>
            </a:r>
          </a:p>
        </p:txBody>
      </p:sp>
    </p:spTree>
    <p:extLst>
      <p:ext uri="{BB962C8B-B14F-4D97-AF65-F5344CB8AC3E}">
        <p14:creationId xmlns:p14="http://schemas.microsoft.com/office/powerpoint/2010/main" val="266874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FF00"/>
                </a:solidFill>
              </a:rPr>
              <a:t>The test of abiding </a:t>
            </a:r>
            <a:r>
              <a:rPr lang="en-US" dirty="0" smtClean="0">
                <a:solidFill>
                  <a:srgbClr val="FFFF00"/>
                </a:solidFill>
              </a:rPr>
              <a:t>(2:6-8)</a:t>
            </a:r>
            <a:r>
              <a:rPr lang="en-US" dirty="0" smtClean="0">
                <a:solidFill>
                  <a:srgbClr val="00FF00"/>
                </a:solidFill>
              </a:rPr>
              <a:t>:</a:t>
            </a:r>
          </a:p>
          <a:p>
            <a:r>
              <a:rPr lang="en-US" dirty="0" smtClean="0"/>
              <a:t>So what commandment is he talking about?</a:t>
            </a:r>
          </a:p>
          <a:p>
            <a:r>
              <a:rPr lang="en-US" dirty="0" smtClean="0"/>
              <a:t>For that we have to go back to </a:t>
            </a:r>
            <a:r>
              <a:rPr lang="en-US" dirty="0" smtClean="0">
                <a:solidFill>
                  <a:srgbClr val="FFFF00"/>
                </a:solidFill>
              </a:rPr>
              <a:t>John 13:34-35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should love one another as Jesus loved us.</a:t>
            </a:r>
          </a:p>
          <a:p>
            <a:r>
              <a:rPr lang="en-US" dirty="0" smtClean="0"/>
              <a:t>John clarifies this a bit later in </a:t>
            </a:r>
            <a:r>
              <a:rPr lang="en-US" dirty="0" smtClean="0">
                <a:solidFill>
                  <a:srgbClr val="FFFF00"/>
                </a:solidFill>
              </a:rPr>
              <a:t>1 John 3:16</a:t>
            </a:r>
            <a:r>
              <a:rPr lang="en-US" dirty="0" smtClean="0"/>
              <a:t>.</a:t>
            </a:r>
          </a:p>
          <a:p>
            <a:r>
              <a:rPr lang="en-US" dirty="0" smtClean="0"/>
              <a:t>As genuine Christians our lives should be characterized by self-sacrificing love for one another.  This is what abiding in Him looks like.</a:t>
            </a:r>
          </a:p>
        </p:txBody>
      </p:sp>
    </p:spTree>
    <p:extLst>
      <p:ext uri="{BB962C8B-B14F-4D97-AF65-F5344CB8AC3E}">
        <p14:creationId xmlns:p14="http://schemas.microsoft.com/office/powerpoint/2010/main" val="86587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FF00"/>
                </a:solidFill>
              </a:rPr>
              <a:t>The test of love for our brother </a:t>
            </a:r>
            <a:r>
              <a:rPr lang="en-US" dirty="0" smtClean="0">
                <a:solidFill>
                  <a:srgbClr val="FFFF00"/>
                </a:solidFill>
              </a:rPr>
              <a:t>(2:9-11)</a:t>
            </a:r>
            <a:r>
              <a:rPr lang="en-US" dirty="0" smtClean="0">
                <a:solidFill>
                  <a:srgbClr val="00FF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65441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FF00"/>
                </a:solidFill>
              </a:rPr>
              <a:t>The test of love for our brother </a:t>
            </a:r>
            <a:r>
              <a:rPr lang="en-US" dirty="0" smtClean="0">
                <a:solidFill>
                  <a:srgbClr val="FFFF00"/>
                </a:solidFill>
              </a:rPr>
              <a:t>(2:9-11)</a:t>
            </a:r>
            <a:r>
              <a:rPr lang="en-US" dirty="0" smtClean="0">
                <a:solidFill>
                  <a:srgbClr val="00FF00"/>
                </a:solidFill>
              </a:rPr>
              <a:t>:</a:t>
            </a:r>
          </a:p>
          <a:p>
            <a:r>
              <a:rPr lang="en-US" dirty="0" smtClean="0"/>
              <a:t>Earlier we said that all of these traits or tests were related.</a:t>
            </a:r>
          </a:p>
          <a:p>
            <a:r>
              <a:rPr lang="en-US" dirty="0" smtClean="0"/>
              <a:t>They all really tell us what a Christ-centered life looks like from different angles.</a:t>
            </a:r>
          </a:p>
          <a:p>
            <a:r>
              <a:rPr lang="en-US" dirty="0" smtClean="0"/>
              <a:t>John has already shown us that obedience and abiding are both related to loving one another. </a:t>
            </a:r>
          </a:p>
        </p:txBody>
      </p:sp>
    </p:spTree>
    <p:extLst>
      <p:ext uri="{BB962C8B-B14F-4D97-AF65-F5344CB8AC3E}">
        <p14:creationId xmlns:p14="http://schemas.microsoft.com/office/powerpoint/2010/main" val="40097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FF00"/>
                </a:solidFill>
              </a:rPr>
              <a:t>The test of love for our brother </a:t>
            </a:r>
            <a:r>
              <a:rPr lang="en-US" dirty="0" smtClean="0">
                <a:solidFill>
                  <a:srgbClr val="FFFF00"/>
                </a:solidFill>
              </a:rPr>
              <a:t>(2:9-11)</a:t>
            </a:r>
            <a:r>
              <a:rPr lang="en-US" dirty="0" smtClean="0">
                <a:solidFill>
                  <a:srgbClr val="00FF00"/>
                </a:solidFill>
              </a:rPr>
              <a:t>:</a:t>
            </a:r>
          </a:p>
          <a:p>
            <a:r>
              <a:rPr lang="en-US" dirty="0"/>
              <a:t>Now he connects that love with our abiding in the light. 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much the same as simply abiding in </a:t>
            </a:r>
            <a:r>
              <a:rPr lang="en-US" dirty="0" smtClean="0"/>
              <a:t>God or abiding in Christ.</a:t>
            </a:r>
          </a:p>
          <a:p>
            <a:r>
              <a:rPr lang="en-US" dirty="0" smtClean="0"/>
              <a:t>Look back at </a:t>
            </a:r>
            <a:r>
              <a:rPr lang="en-US" dirty="0" smtClean="0">
                <a:solidFill>
                  <a:srgbClr val="FFFF00"/>
                </a:solidFill>
              </a:rPr>
              <a:t>1:5-7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In order to increase our assurance, we can increase the level of our self-sacrificing love.</a:t>
            </a:r>
          </a:p>
        </p:txBody>
      </p:sp>
    </p:spTree>
    <p:extLst>
      <p:ext uri="{BB962C8B-B14F-4D97-AF65-F5344CB8AC3E}">
        <p14:creationId xmlns:p14="http://schemas.microsoft.com/office/powerpoint/2010/main" val="320930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FF00"/>
                </a:solidFill>
              </a:rPr>
              <a:t>The test of love for our brother </a:t>
            </a:r>
            <a:r>
              <a:rPr lang="en-US" dirty="0" smtClean="0">
                <a:solidFill>
                  <a:srgbClr val="FFFF00"/>
                </a:solidFill>
              </a:rPr>
              <a:t>(2:9-11)</a:t>
            </a:r>
            <a:r>
              <a:rPr lang="en-US" dirty="0" smtClean="0">
                <a:solidFill>
                  <a:srgbClr val="00FF00"/>
                </a:solidFill>
              </a:rPr>
              <a:t>:</a:t>
            </a:r>
          </a:p>
          <a:p>
            <a:r>
              <a:rPr lang="en-US" dirty="0" smtClean="0"/>
              <a:t>Christians ought to be incapable of harboring hatred </a:t>
            </a:r>
            <a:r>
              <a:rPr lang="en-US" dirty="0"/>
              <a:t>or bitterness in </a:t>
            </a:r>
            <a:r>
              <a:rPr lang="en-US" dirty="0" smtClean="0"/>
              <a:t>their </a:t>
            </a:r>
            <a:r>
              <a:rPr lang="en-US" dirty="0"/>
              <a:t>hearts toward one another.  </a:t>
            </a:r>
            <a:endParaRPr lang="en-US" dirty="0" smtClean="0"/>
          </a:p>
          <a:p>
            <a:r>
              <a:rPr lang="en-US" dirty="0" smtClean="0"/>
              <a:t>Anyone who can do so only reveals their spiritual blindness.  </a:t>
            </a:r>
          </a:p>
          <a:p>
            <a:r>
              <a:rPr lang="en-US" dirty="0" smtClean="0"/>
              <a:t>Such a person in reality doesn’t know where he or she is going.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27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dirty="0"/>
              <a:t>Know where you </a:t>
            </a:r>
            <a:r>
              <a:rPr lang="en-US" dirty="0" smtClean="0"/>
              <a:t>stand.     </a:t>
            </a:r>
            <a:r>
              <a:rPr lang="en-US" dirty="0" smtClean="0">
                <a:solidFill>
                  <a:srgbClr val="FFFF00"/>
                </a:solidFill>
              </a:rPr>
              <a:t>2:3-11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again, here are the three tests pertaining to our personal standing with God: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</a:rPr>
              <a:t>The test of obedience   </a:t>
            </a:r>
            <a:r>
              <a:rPr lang="en-US" dirty="0" smtClean="0">
                <a:solidFill>
                  <a:srgbClr val="FFFF00"/>
                </a:solidFill>
              </a:rPr>
              <a:t>(2:3-5)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</a:rPr>
              <a:t>The test of abiding   </a:t>
            </a:r>
            <a:r>
              <a:rPr lang="en-US" dirty="0" smtClean="0">
                <a:solidFill>
                  <a:srgbClr val="FFFF00"/>
                </a:solidFill>
              </a:rPr>
              <a:t>(2:6-8)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</a:rPr>
              <a:t>The test of love for our brother   </a:t>
            </a:r>
            <a:r>
              <a:rPr lang="en-US" dirty="0" smtClean="0">
                <a:solidFill>
                  <a:srgbClr val="FFFF00"/>
                </a:solidFill>
              </a:rPr>
              <a:t>(2:9-11)</a:t>
            </a:r>
          </a:p>
          <a:p>
            <a:r>
              <a:rPr lang="en-US" dirty="0"/>
              <a:t>A</a:t>
            </a:r>
            <a:r>
              <a:rPr lang="en-US" dirty="0" smtClean="0"/>
              <a:t>gain, all three of these traits are related.  </a:t>
            </a:r>
          </a:p>
          <a:p>
            <a:r>
              <a:rPr lang="en-US" dirty="0" smtClean="0"/>
              <a:t>They are one and the same thing – a Christ-centered life – looked at from different angles.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1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7315200" cy="2819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God wants to enjoy fellowship with us.  Stay in close fellowship with Him.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20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John </a:t>
            </a:r>
            <a:r>
              <a:rPr lang="en-US" dirty="0" smtClean="0"/>
              <a:t>2:1-11     </a:t>
            </a:r>
            <a:r>
              <a:rPr lang="en-US" dirty="0" smtClean="0">
                <a:solidFill>
                  <a:srgbClr val="00FF00"/>
                </a:solidFill>
              </a:rPr>
              <a:t>Conclusions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83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John </a:t>
            </a:r>
            <a:r>
              <a:rPr lang="en-US" dirty="0" smtClean="0"/>
              <a:t>2:1-11     </a:t>
            </a:r>
            <a:r>
              <a:rPr lang="en-US" dirty="0" smtClean="0">
                <a:solidFill>
                  <a:srgbClr val="00FF00"/>
                </a:solidFill>
              </a:rPr>
              <a:t>Conclusions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what does it take to stay in close fellowship with God?</a:t>
            </a:r>
          </a:p>
          <a:p>
            <a:r>
              <a:rPr lang="en-US" dirty="0" smtClean="0"/>
              <a:t>God is holy, so one of the main things we must do is learn to avoid sin.</a:t>
            </a:r>
          </a:p>
          <a:p>
            <a:r>
              <a:rPr lang="en-US" dirty="0" smtClean="0"/>
              <a:t>But avoiding sin is not simply a “don’t,” it’s equally a “do.”</a:t>
            </a:r>
          </a:p>
          <a:p>
            <a:r>
              <a:rPr lang="en-US" dirty="0" smtClean="0"/>
              <a:t>In other words, we can’t avoid sin and somehow stay in spiritual neutral.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37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John </a:t>
            </a:r>
            <a:r>
              <a:rPr lang="en-US" dirty="0" smtClean="0"/>
              <a:t>2:1-11     </a:t>
            </a:r>
            <a:r>
              <a:rPr lang="en-US" dirty="0" smtClean="0">
                <a:solidFill>
                  <a:srgbClr val="00FF00"/>
                </a:solidFill>
              </a:rPr>
              <a:t>Conclusions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stay in close fellowship with God by keeping our accounts with Him short.</a:t>
            </a:r>
          </a:p>
          <a:p>
            <a:r>
              <a:rPr lang="en-US" dirty="0" smtClean="0"/>
              <a:t>We do that by frequently turning to our Advocate with the Father – Jesus Christ the righteous.</a:t>
            </a:r>
          </a:p>
          <a:p>
            <a:r>
              <a:rPr lang="en-US" dirty="0" smtClean="0"/>
              <a:t>This actually takes us back to </a:t>
            </a:r>
            <a:r>
              <a:rPr lang="en-US" dirty="0" smtClean="0">
                <a:solidFill>
                  <a:srgbClr val="FFFF00"/>
                </a:solidFill>
              </a:rPr>
              <a:t>1 John 1:9</a:t>
            </a:r>
            <a:r>
              <a:rPr lang="en-US" dirty="0" smtClean="0"/>
              <a:t>.</a:t>
            </a:r>
          </a:p>
          <a:p>
            <a:r>
              <a:rPr lang="en-US" dirty="0" smtClean="0"/>
              <a:t>Frequent confession and repentance are key elements in our ongoing fellowship with God.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57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John </a:t>
            </a:r>
            <a:r>
              <a:rPr lang="en-US" dirty="0" smtClean="0"/>
              <a:t>2:1-11     </a:t>
            </a:r>
            <a:r>
              <a:rPr lang="en-US" dirty="0" smtClean="0">
                <a:solidFill>
                  <a:srgbClr val="00FF00"/>
                </a:solidFill>
              </a:rPr>
              <a:t>Conclusions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also need to keep using the three tests we just talked about.</a:t>
            </a:r>
          </a:p>
          <a:p>
            <a:r>
              <a:rPr lang="en-US" dirty="0" smtClean="0"/>
              <a:t>Once again these were: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The test of obedience   </a:t>
            </a:r>
            <a:r>
              <a:rPr lang="en-US" dirty="0">
                <a:solidFill>
                  <a:srgbClr val="FFFF00"/>
                </a:solidFill>
              </a:rPr>
              <a:t>(2:3-5)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The test of abiding   </a:t>
            </a:r>
            <a:r>
              <a:rPr lang="en-US" dirty="0">
                <a:solidFill>
                  <a:srgbClr val="FFFF00"/>
                </a:solidFill>
              </a:rPr>
              <a:t>(2:6-8)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The test of love for our brother   </a:t>
            </a:r>
            <a:r>
              <a:rPr lang="en-US" dirty="0">
                <a:solidFill>
                  <a:srgbClr val="FFFF00"/>
                </a:solidFill>
              </a:rPr>
              <a:t>(2:9-11)</a:t>
            </a:r>
          </a:p>
          <a:p>
            <a:r>
              <a:rPr lang="en-US" dirty="0" smtClean="0"/>
              <a:t>Examining these areas frequently and seriously will keep us in a right standing before God and keep fellowship with Him close.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2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John </a:t>
            </a:r>
            <a:r>
              <a:rPr lang="en-US" dirty="0" smtClean="0"/>
              <a:t>2:1-11     </a:t>
            </a:r>
            <a:r>
              <a:rPr lang="en-US" dirty="0" smtClean="0">
                <a:solidFill>
                  <a:srgbClr val="FFFF0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Sin disrupts our fellowship with </a:t>
            </a:r>
            <a:r>
              <a:rPr lang="en-US" dirty="0" smtClean="0"/>
              <a:t>God.</a:t>
            </a:r>
          </a:p>
          <a:p>
            <a:r>
              <a:rPr lang="en-US" dirty="0" smtClean="0"/>
              <a:t>Fellowship </a:t>
            </a:r>
            <a:r>
              <a:rPr lang="en-US" dirty="0"/>
              <a:t>with God disrupts our relationship with sin.</a:t>
            </a:r>
          </a:p>
          <a:p>
            <a:r>
              <a:rPr lang="en-US" dirty="0"/>
              <a:t>As obedient children lets stay close to our </a:t>
            </a:r>
            <a:r>
              <a:rPr lang="en-US" dirty="0" smtClean="0"/>
              <a:t>heavenly Father.  Once again, Colin Kruse:</a:t>
            </a:r>
          </a:p>
          <a:p>
            <a:r>
              <a:rPr lang="en-US" i="1" dirty="0" smtClean="0">
                <a:solidFill>
                  <a:srgbClr val="00FF00"/>
                </a:solidFill>
              </a:rPr>
              <a:t>“Ongoing </a:t>
            </a:r>
            <a:r>
              <a:rPr lang="en-US" i="1" dirty="0">
                <a:solidFill>
                  <a:srgbClr val="00FF00"/>
                </a:solidFill>
              </a:rPr>
              <a:t>assurance that we are people who know God is dependent upon ongoing obedience to his commands</a:t>
            </a:r>
            <a:r>
              <a:rPr lang="en-US" i="1" dirty="0" smtClean="0">
                <a:solidFill>
                  <a:srgbClr val="00FF00"/>
                </a:solidFill>
              </a:rPr>
              <a:t>.”</a:t>
            </a:r>
            <a:endParaRPr lang="en-US" i="1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8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John </a:t>
            </a:r>
            <a:r>
              <a:rPr lang="en-US" dirty="0" smtClean="0"/>
              <a:t>2:1-11     </a:t>
            </a:r>
            <a:r>
              <a:rPr lang="en-US" dirty="0" smtClean="0">
                <a:solidFill>
                  <a:srgbClr val="FFFF00"/>
                </a:solidFill>
              </a:rPr>
              <a:t>Introduction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And remember the words of John Stott that we quoted at the beginning:</a:t>
            </a:r>
          </a:p>
          <a:p>
            <a:r>
              <a:rPr lang="en-US" i="1" dirty="0" smtClean="0">
                <a:solidFill>
                  <a:srgbClr val="00FF00"/>
                </a:solidFill>
              </a:rPr>
              <a:t>“Sin </a:t>
            </a:r>
            <a:r>
              <a:rPr lang="en-US" i="1" dirty="0">
                <a:solidFill>
                  <a:srgbClr val="00FF00"/>
                </a:solidFill>
              </a:rPr>
              <a:t>and the child of God are incompatible. They may occasionally meet; they cannot live together in harmony</a:t>
            </a:r>
            <a:r>
              <a:rPr lang="en-US" i="1" dirty="0" smtClean="0">
                <a:solidFill>
                  <a:srgbClr val="00FF00"/>
                </a:solidFill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40064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7315200" cy="2819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God wants to enjoy fellowship with us.  Stay in close fellowship with Him.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20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3821</TotalTime>
  <Words>2491</Words>
  <Application>Microsoft Office PowerPoint</Application>
  <PresentationFormat>On-screen Show (4:3)</PresentationFormat>
  <Paragraphs>261</Paragraphs>
  <Slides>49</Slides>
  <Notes>49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That You May Not Sin</vt:lpstr>
      <vt:lpstr>1 John 2:1-11     Introduction</vt:lpstr>
      <vt:lpstr>1 John 2:1-11     Introduction</vt:lpstr>
      <vt:lpstr>1 John 2:1-11     Introduction</vt:lpstr>
      <vt:lpstr>God wants to enjoy fellowship with us.  Stay in close fellowship with Him.</vt:lpstr>
      <vt:lpstr>1 John 2:1-11     Outline</vt:lpstr>
      <vt:lpstr>1 John 2:1-11     Outline</vt:lpstr>
      <vt:lpstr>1 John 2:1-11     Outline</vt:lpstr>
      <vt:lpstr>Maintain a right standing.     2:1-2</vt:lpstr>
      <vt:lpstr>Maintain a right standing.     2:1-2</vt:lpstr>
      <vt:lpstr>Maintain a right standing.     2:1-2</vt:lpstr>
      <vt:lpstr>Maintain a right standing.     2:1-2</vt:lpstr>
      <vt:lpstr>Maintain a right standing.     2:1-2</vt:lpstr>
      <vt:lpstr>Maintain a right standing.     2:1-2</vt:lpstr>
      <vt:lpstr>Maintain a right standing.     2:1-2</vt:lpstr>
      <vt:lpstr>Maintain a right standing.     2:1-2</vt:lpstr>
      <vt:lpstr>Maintain a right standing.     2:1-2</vt:lpstr>
      <vt:lpstr>Maintain a right standing.     2:1-2</vt:lpstr>
      <vt:lpstr>Maintain a right standing.     2:1-2</vt:lpstr>
      <vt:lpstr>Maintain a right standing.     2:1-2</vt:lpstr>
      <vt:lpstr>Maintain a right standing.     2:1-2</vt:lpstr>
      <vt:lpstr>Maintain a right standing.     2:1-2</vt:lpstr>
      <vt:lpstr>Maintain a right standing.     2:1-2</vt:lpstr>
      <vt:lpstr>Maintain a right standing.     2:1-2</vt:lpstr>
      <vt:lpstr>God wants to enjoy fellowship with us.  Stay in close fellowship with Him.</vt:lpstr>
      <vt:lpstr>1 John 2:1-11     Outline</vt:lpstr>
      <vt:lpstr>Know where you stand.     2:3-11</vt:lpstr>
      <vt:lpstr>Know where you stand.     2:3-11</vt:lpstr>
      <vt:lpstr>Know where you stand.     2:3-11</vt:lpstr>
      <vt:lpstr>Know where you stand.     2:3-11</vt:lpstr>
      <vt:lpstr>Know where you stand.     2:3-11</vt:lpstr>
      <vt:lpstr>Know where you stand.     2:3-11</vt:lpstr>
      <vt:lpstr>Know where you stand.     2:3-11</vt:lpstr>
      <vt:lpstr>Know where you stand.     2:3-11</vt:lpstr>
      <vt:lpstr>Know where you stand.     2:3-11</vt:lpstr>
      <vt:lpstr>Know where you stand.     2:3-11</vt:lpstr>
      <vt:lpstr>Know where you stand.     2:3-11</vt:lpstr>
      <vt:lpstr>Know where you stand.     2:3-11</vt:lpstr>
      <vt:lpstr>Know where you stand.     2:3-11</vt:lpstr>
      <vt:lpstr>Know where you stand.     2:3-11</vt:lpstr>
      <vt:lpstr>Know where you stand.     2:3-11</vt:lpstr>
      <vt:lpstr>God wants to enjoy fellowship with us.  Stay in close fellowship with Him.</vt:lpstr>
      <vt:lpstr>1 John 2:1-11     Conclusions</vt:lpstr>
      <vt:lpstr>1 John 2:1-11     Conclusions</vt:lpstr>
      <vt:lpstr>1 John 2:1-11     Conclusions</vt:lpstr>
      <vt:lpstr>1 John 2:1-11     Conclusions</vt:lpstr>
      <vt:lpstr>1 John 2:1-11     Introduction</vt:lpstr>
      <vt:lpstr>1 John 2:1-11     Introduction</vt:lpstr>
      <vt:lpstr>God wants to enjoy fellowship with us.  Stay in close fellowship with Him.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</dc:creator>
  <cp:lastModifiedBy>David Kosobucki</cp:lastModifiedBy>
  <cp:revision>66</cp:revision>
  <dcterms:created xsi:type="dcterms:W3CDTF">2006-08-16T00:00:00Z</dcterms:created>
  <dcterms:modified xsi:type="dcterms:W3CDTF">2013-02-10T13:17:32Z</dcterms:modified>
</cp:coreProperties>
</file>