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8" r:id="rId3"/>
    <p:sldId id="267" r:id="rId4"/>
    <p:sldId id="263" r:id="rId5"/>
    <p:sldId id="264" r:id="rId6"/>
    <p:sldId id="265" r:id="rId7"/>
    <p:sldId id="266" r:id="rId8"/>
    <p:sldId id="260" r:id="rId9"/>
    <p:sldId id="259" r:id="rId10"/>
    <p:sldId id="262" r:id="rId11"/>
    <p:sldId id="293" r:id="rId12"/>
    <p:sldId id="288" r:id="rId13"/>
    <p:sldId id="289" r:id="rId14"/>
    <p:sldId id="297" r:id="rId15"/>
    <p:sldId id="290" r:id="rId16"/>
    <p:sldId id="268" r:id="rId17"/>
    <p:sldId id="269" r:id="rId18"/>
    <p:sldId id="270" r:id="rId19"/>
    <p:sldId id="272" r:id="rId20"/>
    <p:sldId id="257" r:id="rId21"/>
    <p:sldId id="291" r:id="rId22"/>
    <p:sldId id="292" r:id="rId23"/>
    <p:sldId id="273" r:id="rId24"/>
    <p:sldId id="294" r:id="rId25"/>
    <p:sldId id="271" r:id="rId26"/>
    <p:sldId id="295" r:id="rId27"/>
    <p:sldId id="284" r:id="rId28"/>
    <p:sldId id="283" r:id="rId29"/>
    <p:sldId id="296"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10" autoAdjust="0"/>
  </p:normalViewPr>
  <p:slideViewPr>
    <p:cSldViewPr>
      <p:cViewPr varScale="1">
        <p:scale>
          <a:sx n="84" d="100"/>
          <a:sy n="84" d="100"/>
        </p:scale>
        <p:origin x="-1068" y="-90"/>
      </p:cViewPr>
      <p:guideLst>
        <p:guide orient="horz" pos="2160"/>
        <p:guide pos="2880"/>
      </p:guideLst>
    </p:cSldViewPr>
  </p:slideViewPr>
  <p:outlineViewPr>
    <p:cViewPr>
      <p:scale>
        <a:sx n="33" d="100"/>
        <a:sy n="33" d="100"/>
      </p:scale>
      <p:origin x="0" y="1881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36C44D-2C35-43F2-87DD-F5E48A8622D5}" type="datetimeFigureOut">
              <a:rPr lang="en-US" smtClean="0"/>
              <a:t>1/20/2013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E6C04D-62D5-41EB-A16F-4D189A3524A8}" type="slidenum">
              <a:rPr lang="en-US" smtClean="0"/>
              <a:t>‹#›</a:t>
            </a:fld>
            <a:endParaRPr lang="en-US"/>
          </a:p>
        </p:txBody>
      </p:sp>
    </p:spTree>
    <p:extLst>
      <p:ext uri="{BB962C8B-B14F-4D97-AF65-F5344CB8AC3E}">
        <p14:creationId xmlns:p14="http://schemas.microsoft.com/office/powerpoint/2010/main" val="187550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a:t>
            </a:fld>
            <a:endParaRPr lang="en-US"/>
          </a:p>
        </p:txBody>
      </p:sp>
    </p:spTree>
    <p:extLst>
      <p:ext uri="{BB962C8B-B14F-4D97-AF65-F5344CB8AC3E}">
        <p14:creationId xmlns:p14="http://schemas.microsoft.com/office/powerpoint/2010/main" val="508460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3</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4</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5</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6</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7</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8</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9</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10</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11</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12</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13</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14</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15</a:t>
            </a:fld>
            <a:endParaRPr lang="en-US"/>
          </a:p>
        </p:txBody>
      </p:sp>
    </p:spTree>
    <p:extLst>
      <p:ext uri="{BB962C8B-B14F-4D97-AF65-F5344CB8AC3E}">
        <p14:creationId xmlns:p14="http://schemas.microsoft.com/office/powerpoint/2010/main" val="3682133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16</a:t>
            </a:fld>
            <a:endParaRPr lang="en-US"/>
          </a:p>
        </p:txBody>
      </p:sp>
    </p:spTree>
    <p:extLst>
      <p:ext uri="{BB962C8B-B14F-4D97-AF65-F5344CB8AC3E}">
        <p14:creationId xmlns:p14="http://schemas.microsoft.com/office/powerpoint/2010/main" val="3735419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17</a:t>
            </a:fld>
            <a:endParaRPr lang="en-US"/>
          </a:p>
        </p:txBody>
      </p:sp>
    </p:spTree>
    <p:extLst>
      <p:ext uri="{BB962C8B-B14F-4D97-AF65-F5344CB8AC3E}">
        <p14:creationId xmlns:p14="http://schemas.microsoft.com/office/powerpoint/2010/main" val="3735419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18</a:t>
            </a:fld>
            <a:endParaRPr lang="en-US"/>
          </a:p>
        </p:txBody>
      </p:sp>
    </p:spTree>
    <p:extLst>
      <p:ext uri="{BB962C8B-B14F-4D97-AF65-F5344CB8AC3E}">
        <p14:creationId xmlns:p14="http://schemas.microsoft.com/office/powerpoint/2010/main" val="3735419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19</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20</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21</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22</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23</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24</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25</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26</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27</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28</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29</a:t>
            </a:fld>
            <a:endParaRPr lang="en-US"/>
          </a:p>
        </p:txBody>
      </p:sp>
    </p:spTree>
    <p:extLst>
      <p:ext uri="{BB962C8B-B14F-4D97-AF65-F5344CB8AC3E}">
        <p14:creationId xmlns:p14="http://schemas.microsoft.com/office/powerpoint/2010/main" val="3174391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E6C04D-62D5-41EB-A16F-4D189A3524A8}" type="slidenum">
              <a:rPr lang="en-US" smtClean="0"/>
              <a:t>30</a:t>
            </a:fld>
            <a:endParaRPr lang="en-US"/>
          </a:p>
        </p:txBody>
      </p:sp>
    </p:spTree>
    <p:extLst>
      <p:ext uri="{BB962C8B-B14F-4D97-AF65-F5344CB8AC3E}">
        <p14:creationId xmlns:p14="http://schemas.microsoft.com/office/powerpoint/2010/main" val="317439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That You May Know …</a:t>
            </a:r>
            <a:endParaRPr lang="en-US" dirty="0"/>
          </a:p>
        </p:txBody>
      </p:sp>
      <p:sp>
        <p:nvSpPr>
          <p:cNvPr id="3" name="Subtitle 2"/>
          <p:cNvSpPr>
            <a:spLocks noGrp="1"/>
          </p:cNvSpPr>
          <p:nvPr>
            <p:ph type="subTitle" idx="1"/>
          </p:nvPr>
        </p:nvSpPr>
        <p:spPr/>
        <p:txBody>
          <a:bodyPr/>
          <a:lstStyle/>
          <a:p>
            <a:r>
              <a:rPr lang="en-US" dirty="0" smtClean="0">
                <a:solidFill>
                  <a:srgbClr val="00FF00"/>
                </a:solidFill>
              </a:rPr>
              <a:t>An Introduction and </a:t>
            </a:r>
          </a:p>
          <a:p>
            <a:r>
              <a:rPr lang="en-US" dirty="0" smtClean="0">
                <a:solidFill>
                  <a:srgbClr val="00FF00"/>
                </a:solidFill>
              </a:rPr>
              <a:t>Overview of 1 John</a:t>
            </a:r>
            <a:endParaRPr lang="en-US" dirty="0">
              <a:solidFill>
                <a:srgbClr val="00FF00"/>
              </a:solidFill>
            </a:endParaRPr>
          </a:p>
        </p:txBody>
      </p:sp>
    </p:spTree>
    <p:extLst>
      <p:ext uri="{BB962C8B-B14F-4D97-AF65-F5344CB8AC3E}">
        <p14:creationId xmlns:p14="http://schemas.microsoft.com/office/powerpoint/2010/main" val="1874497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8608791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In 70 A.D., after several years of fighting, the armies of Rome completely conquered the Holy Land destroying the city of Jerusalem – and its temple – in the process.</a:t>
            </a:r>
          </a:p>
          <a:p>
            <a:r>
              <a:rPr lang="en-US" dirty="0" smtClean="0"/>
              <a:t>Shortly prior to that, the Christian population fled.  Many went east across the Jordan.</a:t>
            </a:r>
          </a:p>
          <a:p>
            <a:r>
              <a:rPr lang="en-US" dirty="0" smtClean="0"/>
              <a:t>John the Apostle was part of a group that eventually went to the Roman province of Asia where he settled in Ephesus.</a:t>
            </a:r>
            <a:endParaRPr lang="en-US" dirty="0"/>
          </a:p>
        </p:txBody>
      </p:sp>
    </p:spTree>
    <p:extLst>
      <p:ext uri="{BB962C8B-B14F-4D97-AF65-F5344CB8AC3E}">
        <p14:creationId xmlns:p14="http://schemas.microsoft.com/office/powerpoint/2010/main" val="1590718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Ephesus was a large commercial city with a deep heritage of paganism and a reputation for being a center of magic and the occult.</a:t>
            </a:r>
          </a:p>
          <a:p>
            <a:r>
              <a:rPr lang="en-US" dirty="0" smtClean="0"/>
              <a:t>The church in Ephesus had been founded in </a:t>
            </a:r>
            <a:r>
              <a:rPr lang="en-US" dirty="0"/>
              <a:t>about A.D. 52 by </a:t>
            </a:r>
            <a:r>
              <a:rPr lang="en-US" dirty="0" smtClean="0"/>
              <a:t>the Apostle Paul.</a:t>
            </a:r>
          </a:p>
          <a:p>
            <a:r>
              <a:rPr lang="en-US" dirty="0" smtClean="0"/>
              <a:t>He served there for several years and had a wide-reaching ministry.</a:t>
            </a:r>
          </a:p>
          <a:p>
            <a:r>
              <a:rPr lang="en-US" dirty="0" smtClean="0"/>
              <a:t>For a time in the 60s, Paul’s helper Timothy acted as his representative over the church.</a:t>
            </a:r>
            <a:endParaRPr lang="en-US" dirty="0"/>
          </a:p>
        </p:txBody>
      </p:sp>
    </p:spTree>
    <p:extLst>
      <p:ext uri="{BB962C8B-B14F-4D97-AF65-F5344CB8AC3E}">
        <p14:creationId xmlns:p14="http://schemas.microsoft.com/office/powerpoint/2010/main" val="3873128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John probably wrote his three New Testament letters and his Gospel while in Ephesus, somewhere between 85 and 95 A.D.</a:t>
            </a:r>
          </a:p>
          <a:p>
            <a:r>
              <a:rPr lang="en-US" dirty="0" smtClean="0"/>
              <a:t>A good guess for Revelation, also written during that period, is about A.D. 96.</a:t>
            </a:r>
          </a:p>
          <a:p>
            <a:r>
              <a:rPr lang="en-US" dirty="0" smtClean="0"/>
              <a:t>Certainly “the Elder” John must have had remarkable influence, being the only one of the original Twelve left alive by this time.</a:t>
            </a:r>
            <a:endParaRPr lang="en-US" dirty="0"/>
          </a:p>
        </p:txBody>
      </p:sp>
    </p:spTree>
    <p:extLst>
      <p:ext uri="{BB962C8B-B14F-4D97-AF65-F5344CB8AC3E}">
        <p14:creationId xmlns:p14="http://schemas.microsoft.com/office/powerpoint/2010/main" val="2556785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Nonetheless, it appears that there was at least one group who separated from the aged apostle and his teaching.</a:t>
            </a:r>
          </a:p>
          <a:p>
            <a:r>
              <a:rPr lang="en-US" dirty="0" smtClean="0"/>
              <a:t>These were precursors of those who would later be called the </a:t>
            </a:r>
            <a:r>
              <a:rPr lang="en-US" i="1" dirty="0" smtClean="0">
                <a:solidFill>
                  <a:srgbClr val="00B0F0"/>
                </a:solidFill>
              </a:rPr>
              <a:t>Gnostics</a:t>
            </a:r>
            <a:r>
              <a:rPr lang="en-US" dirty="0" smtClean="0"/>
              <a:t> – a large and diverse heretical movement that would remain strong for the next several centuries.</a:t>
            </a:r>
          </a:p>
          <a:p>
            <a:r>
              <a:rPr lang="en-US" dirty="0" smtClean="0"/>
              <a:t>A group of these dissidents apparently split off from the main body of the Asian church.</a:t>
            </a:r>
          </a:p>
          <a:p>
            <a:endParaRPr lang="en-US" dirty="0"/>
          </a:p>
        </p:txBody>
      </p:sp>
    </p:spTree>
    <p:extLst>
      <p:ext uri="{BB962C8B-B14F-4D97-AF65-F5344CB8AC3E}">
        <p14:creationId xmlns:p14="http://schemas.microsoft.com/office/powerpoint/2010/main" val="2581888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In response, John wrote this letter to the believers who were still part of his circle and remained faithful.</a:t>
            </a:r>
          </a:p>
          <a:p>
            <a:r>
              <a:rPr lang="en-US" dirty="0" smtClean="0"/>
              <a:t>The tone of the letter indicates that they had a personal connection with him.</a:t>
            </a:r>
          </a:p>
          <a:p>
            <a:r>
              <a:rPr lang="en-US" dirty="0" smtClean="0"/>
              <a:t>His goal was to establish them in their faith, encourage them to abide in it, and discourage them from buying into the erroneous beliefs of the dissidents.</a:t>
            </a:r>
            <a:endParaRPr lang="en-US" dirty="0"/>
          </a:p>
        </p:txBody>
      </p:sp>
    </p:spTree>
    <p:extLst>
      <p:ext uri="{BB962C8B-B14F-4D97-AF65-F5344CB8AC3E}">
        <p14:creationId xmlns:p14="http://schemas.microsoft.com/office/powerpoint/2010/main" val="2850079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FFFF00"/>
                </a:solidFill>
              </a:rPr>
              <a:t>Introduction</a:t>
            </a:r>
          </a:p>
        </p:txBody>
      </p:sp>
      <p:sp>
        <p:nvSpPr>
          <p:cNvPr id="3" name="Content Placeholder 2"/>
          <p:cNvSpPr>
            <a:spLocks noGrp="1"/>
          </p:cNvSpPr>
          <p:nvPr>
            <p:ph idx="1"/>
          </p:nvPr>
        </p:nvSpPr>
        <p:spPr/>
        <p:txBody>
          <a:bodyPr>
            <a:normAutofit/>
          </a:bodyPr>
          <a:lstStyle/>
          <a:p>
            <a:r>
              <a:rPr lang="en-US" dirty="0" smtClean="0"/>
              <a:t>Matthew Henry (1662 – 1714) saw two distinct purposes behind 1 John:</a:t>
            </a:r>
          </a:p>
          <a:p>
            <a:r>
              <a:rPr lang="en-US" i="1" dirty="0" smtClean="0">
                <a:solidFill>
                  <a:srgbClr val="00FF00"/>
                </a:solidFill>
              </a:rPr>
              <a:t>“The </a:t>
            </a:r>
            <a:r>
              <a:rPr lang="en-US" i="1" dirty="0">
                <a:solidFill>
                  <a:srgbClr val="00FF00"/>
                </a:solidFill>
              </a:rPr>
              <a:t>design appears to be, to refute and guard against erroneous and unholy tenets, principles, and practices, especially such as would lower the Godhead of Christ, and the reality and power of his sufferings and death, as an atoning </a:t>
            </a:r>
            <a:r>
              <a:rPr lang="en-US" i="1" dirty="0" smtClean="0">
                <a:solidFill>
                  <a:srgbClr val="00FF00"/>
                </a:solidFill>
              </a:rPr>
              <a:t>sacrifice</a:t>
            </a:r>
            <a:r>
              <a:rPr lang="en-US" i="1" dirty="0">
                <a:solidFill>
                  <a:srgbClr val="00FF00"/>
                </a:solidFill>
              </a:rPr>
              <a:t> </a:t>
            </a:r>
            <a:r>
              <a:rPr lang="en-US" i="1" dirty="0" smtClean="0">
                <a:solidFill>
                  <a:srgbClr val="00FF00"/>
                </a:solidFill>
              </a:rPr>
              <a:t>…</a:t>
            </a:r>
            <a:endParaRPr lang="en-US" i="1" dirty="0">
              <a:solidFill>
                <a:srgbClr val="00FF00"/>
              </a:solidFill>
            </a:endParaRPr>
          </a:p>
        </p:txBody>
      </p:sp>
    </p:spTree>
    <p:extLst>
      <p:ext uri="{BB962C8B-B14F-4D97-AF65-F5344CB8AC3E}">
        <p14:creationId xmlns:p14="http://schemas.microsoft.com/office/powerpoint/2010/main" val="3231919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en-US" dirty="0" smtClean="0"/>
              <a:t>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Matthew Henry (1662 – 1714) saw two distinct purposes behind 1 John:</a:t>
            </a:r>
          </a:p>
          <a:p>
            <a:r>
              <a:rPr lang="en-US" i="1" dirty="0" smtClean="0">
                <a:solidFill>
                  <a:srgbClr val="00FF00"/>
                </a:solidFill>
              </a:rPr>
              <a:t>“This </a:t>
            </a:r>
            <a:r>
              <a:rPr lang="en-US" i="1" dirty="0">
                <a:solidFill>
                  <a:srgbClr val="00FF00"/>
                </a:solidFill>
              </a:rPr>
              <a:t>epistle also stirs up all who profess to know God, to have communion with him, and to believe in him, and that they walk in holiness, not in sin, showing that a mere outward profession is nothing, without the evidence of a holy life and conduct</a:t>
            </a:r>
            <a:r>
              <a:rPr lang="en-US" i="1" dirty="0" smtClean="0">
                <a:solidFill>
                  <a:srgbClr val="00FF00"/>
                </a:solidFill>
              </a:rPr>
              <a:t>.”</a:t>
            </a:r>
            <a:endParaRPr lang="en-US" i="1" dirty="0">
              <a:solidFill>
                <a:srgbClr val="00FF00"/>
              </a:solidFill>
            </a:endParaRPr>
          </a:p>
        </p:txBody>
      </p:sp>
    </p:spTree>
    <p:extLst>
      <p:ext uri="{BB962C8B-B14F-4D97-AF65-F5344CB8AC3E}">
        <p14:creationId xmlns:p14="http://schemas.microsoft.com/office/powerpoint/2010/main" val="796134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John himself stated several clear purposes in writing the letter:</a:t>
            </a:r>
          </a:p>
        </p:txBody>
      </p:sp>
    </p:spTree>
    <p:extLst>
      <p:ext uri="{BB962C8B-B14F-4D97-AF65-F5344CB8AC3E}">
        <p14:creationId xmlns:p14="http://schemas.microsoft.com/office/powerpoint/2010/main" val="277535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John himself stated several clear purposes in writing the letter:</a:t>
            </a:r>
          </a:p>
          <a:p>
            <a:r>
              <a:rPr lang="en-US" dirty="0" smtClean="0"/>
              <a:t>The first is in </a:t>
            </a:r>
            <a:r>
              <a:rPr lang="en-US" dirty="0" smtClean="0">
                <a:solidFill>
                  <a:srgbClr val="FFFF00"/>
                </a:solidFill>
              </a:rPr>
              <a:t>1:3</a:t>
            </a:r>
            <a:r>
              <a:rPr lang="en-US" dirty="0" smtClean="0"/>
              <a:t>.</a:t>
            </a:r>
          </a:p>
          <a:p>
            <a:r>
              <a:rPr lang="en-US" dirty="0" smtClean="0"/>
              <a:t>John wanted to encourage fellowship, </a:t>
            </a:r>
          </a:p>
          <a:p>
            <a:pPr lvl="1"/>
            <a:r>
              <a:rPr lang="en-US" dirty="0" smtClean="0"/>
              <a:t>First among believers</a:t>
            </a:r>
          </a:p>
          <a:p>
            <a:pPr lvl="1"/>
            <a:r>
              <a:rPr lang="en-US" dirty="0" smtClean="0"/>
              <a:t>But also between believers and God.</a:t>
            </a:r>
          </a:p>
        </p:txBody>
      </p:sp>
    </p:spTree>
    <p:extLst>
      <p:ext uri="{BB962C8B-B14F-4D97-AF65-F5344CB8AC3E}">
        <p14:creationId xmlns:p14="http://schemas.microsoft.com/office/powerpoint/2010/main" val="3510868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Autofit/>
          </a:bodyPr>
          <a:lstStyle/>
          <a:p>
            <a:r>
              <a:rPr lang="en-US" sz="3000" dirty="0" smtClean="0"/>
              <a:t>John himself stated several clear purposes in writing the letter:</a:t>
            </a:r>
          </a:p>
          <a:p>
            <a:r>
              <a:rPr lang="en-US" sz="3000" dirty="0" smtClean="0"/>
              <a:t>The second is in </a:t>
            </a:r>
            <a:r>
              <a:rPr lang="en-US" sz="3000" dirty="0" smtClean="0">
                <a:solidFill>
                  <a:srgbClr val="FFFF00"/>
                </a:solidFill>
              </a:rPr>
              <a:t>1:4</a:t>
            </a:r>
            <a:r>
              <a:rPr lang="en-US" sz="3000" dirty="0" smtClean="0"/>
              <a:t>.</a:t>
            </a:r>
          </a:p>
          <a:p>
            <a:r>
              <a:rPr lang="en-US" sz="3000" dirty="0" smtClean="0"/>
              <a:t>John wanted to fill them with joy.  </a:t>
            </a:r>
          </a:p>
          <a:p>
            <a:r>
              <a:rPr lang="en-US" sz="3000" dirty="0" smtClean="0"/>
              <a:t>This wonderful fruit of the Spirit is generally in short supply among heretical movements.</a:t>
            </a:r>
          </a:p>
          <a:p>
            <a:r>
              <a:rPr lang="en-US" sz="3000" dirty="0" smtClean="0"/>
              <a:t>(If </a:t>
            </a:r>
            <a:r>
              <a:rPr lang="en-US" sz="3000" dirty="0" smtClean="0">
                <a:solidFill>
                  <a:srgbClr val="FFFF00"/>
                </a:solidFill>
              </a:rPr>
              <a:t>2 Peter </a:t>
            </a:r>
            <a:r>
              <a:rPr lang="en-US" sz="3000" dirty="0" smtClean="0"/>
              <a:t>was one of the least pleasant of the NT letters to study, </a:t>
            </a:r>
            <a:r>
              <a:rPr lang="en-US" sz="3000" dirty="0" smtClean="0">
                <a:solidFill>
                  <a:srgbClr val="FFFF00"/>
                </a:solidFill>
              </a:rPr>
              <a:t>1 John</a:t>
            </a:r>
            <a:r>
              <a:rPr lang="en-US" sz="3000" dirty="0" smtClean="0"/>
              <a:t> may be the most enjoyable.)</a:t>
            </a:r>
          </a:p>
        </p:txBody>
      </p:sp>
    </p:spTree>
    <p:extLst>
      <p:ext uri="{BB962C8B-B14F-4D97-AF65-F5344CB8AC3E}">
        <p14:creationId xmlns:p14="http://schemas.microsoft.com/office/powerpoint/2010/main" val="39495586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John himself stated several clear purposes in writing the letter:</a:t>
            </a:r>
          </a:p>
          <a:p>
            <a:r>
              <a:rPr lang="en-US" dirty="0"/>
              <a:t>A</a:t>
            </a:r>
            <a:r>
              <a:rPr lang="en-US" dirty="0" smtClean="0"/>
              <a:t> third is in </a:t>
            </a:r>
            <a:r>
              <a:rPr lang="en-US" dirty="0" smtClean="0">
                <a:solidFill>
                  <a:srgbClr val="FFFF00"/>
                </a:solidFill>
              </a:rPr>
              <a:t>2:1</a:t>
            </a:r>
            <a:r>
              <a:rPr lang="en-US" dirty="0" smtClean="0"/>
              <a:t>.</a:t>
            </a:r>
          </a:p>
          <a:p>
            <a:r>
              <a:rPr lang="en-US" dirty="0" smtClean="0"/>
              <a:t>Fellowship with Christ truly changes us.  </a:t>
            </a:r>
          </a:p>
          <a:p>
            <a:r>
              <a:rPr lang="en-US" dirty="0" smtClean="0"/>
              <a:t>Departure from sin is an integral part of a thriving relationship with the Lord.</a:t>
            </a:r>
          </a:p>
          <a:p>
            <a:r>
              <a:rPr lang="en-US" dirty="0" smtClean="0"/>
              <a:t>Christ is our Advocate for those times when we do still fall short.</a:t>
            </a:r>
          </a:p>
        </p:txBody>
      </p:sp>
    </p:spTree>
    <p:extLst>
      <p:ext uri="{BB962C8B-B14F-4D97-AF65-F5344CB8AC3E}">
        <p14:creationId xmlns:p14="http://schemas.microsoft.com/office/powerpoint/2010/main" val="19401804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John himself stated several clear purposes in writing the letter:</a:t>
            </a:r>
          </a:p>
          <a:p>
            <a:r>
              <a:rPr lang="en-US" dirty="0"/>
              <a:t>A</a:t>
            </a:r>
            <a:r>
              <a:rPr lang="en-US" dirty="0" smtClean="0"/>
              <a:t> fourth is in </a:t>
            </a:r>
            <a:r>
              <a:rPr lang="en-US" dirty="0" smtClean="0">
                <a:solidFill>
                  <a:srgbClr val="FFFF00"/>
                </a:solidFill>
              </a:rPr>
              <a:t>2:26</a:t>
            </a:r>
            <a:r>
              <a:rPr lang="en-US" dirty="0" smtClean="0"/>
              <a:t>.</a:t>
            </a:r>
          </a:p>
          <a:p>
            <a:r>
              <a:rPr lang="en-US" dirty="0" smtClean="0"/>
              <a:t>John was concerned that some of his “little children” might be deceived.   </a:t>
            </a:r>
          </a:p>
          <a:p>
            <a:r>
              <a:rPr lang="en-US" dirty="0" smtClean="0"/>
              <a:t>The dissident movement may not have been biblically accurate, but it held wide popular appeal, being more in line with the prevailing Greco-Roman culture and its beliefs.</a:t>
            </a:r>
          </a:p>
        </p:txBody>
      </p:sp>
    </p:spTree>
    <p:extLst>
      <p:ext uri="{BB962C8B-B14F-4D97-AF65-F5344CB8AC3E}">
        <p14:creationId xmlns:p14="http://schemas.microsoft.com/office/powerpoint/2010/main" val="4063488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John himself stated several clear purposes in writing the letter:</a:t>
            </a:r>
          </a:p>
          <a:p>
            <a:r>
              <a:rPr lang="en-US" dirty="0"/>
              <a:t>A</a:t>
            </a:r>
            <a:r>
              <a:rPr lang="en-US" dirty="0" smtClean="0"/>
              <a:t> fifth is in </a:t>
            </a:r>
            <a:r>
              <a:rPr lang="en-US" dirty="0" smtClean="0">
                <a:solidFill>
                  <a:srgbClr val="FFFF00"/>
                </a:solidFill>
              </a:rPr>
              <a:t>5:13</a:t>
            </a:r>
            <a:r>
              <a:rPr lang="en-US" dirty="0" smtClean="0"/>
              <a:t>.</a:t>
            </a:r>
          </a:p>
          <a:p>
            <a:r>
              <a:rPr lang="en-US" dirty="0" smtClean="0"/>
              <a:t>Here he uses </a:t>
            </a:r>
            <a:r>
              <a:rPr lang="en-US" dirty="0"/>
              <a:t>language that parallels a similar purpose statement that we find near the end of his Gospel:</a:t>
            </a:r>
          </a:p>
          <a:p>
            <a:pPr lvl="1"/>
            <a:r>
              <a:rPr lang="en-US" dirty="0"/>
              <a:t>For the statement in the Gospel, see </a:t>
            </a:r>
            <a:r>
              <a:rPr lang="en-US" dirty="0">
                <a:solidFill>
                  <a:srgbClr val="FFFF00"/>
                </a:solidFill>
              </a:rPr>
              <a:t>John 20:31</a:t>
            </a:r>
            <a:r>
              <a:rPr lang="en-US" dirty="0"/>
              <a:t>.</a:t>
            </a:r>
          </a:p>
          <a:p>
            <a:pPr lvl="1"/>
            <a:r>
              <a:rPr lang="en-US" dirty="0"/>
              <a:t>Then see </a:t>
            </a:r>
            <a:r>
              <a:rPr lang="en-US" dirty="0">
                <a:solidFill>
                  <a:srgbClr val="FFFF00"/>
                </a:solidFill>
              </a:rPr>
              <a:t>1 John 5:13</a:t>
            </a:r>
            <a:r>
              <a:rPr lang="en-US" dirty="0"/>
              <a:t>, for the statement in this first letter.</a:t>
            </a:r>
          </a:p>
        </p:txBody>
      </p:sp>
    </p:spTree>
    <p:extLst>
      <p:ext uri="{BB962C8B-B14F-4D97-AF65-F5344CB8AC3E}">
        <p14:creationId xmlns:p14="http://schemas.microsoft.com/office/powerpoint/2010/main" val="3910859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00B0F0"/>
                </a:solidFill>
              </a:rPr>
              <a:t>Overview</a:t>
            </a:r>
            <a:endParaRPr lang="en-US" dirty="0">
              <a:solidFill>
                <a:srgbClr val="00B0F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41175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00B0F0"/>
                </a:solidFill>
              </a:rPr>
              <a:t>Overview</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 John </a:t>
            </a:r>
            <a:r>
              <a:rPr lang="en-US" dirty="0" smtClean="0"/>
              <a:t>does not read very much like a letter.</a:t>
            </a:r>
          </a:p>
          <a:p>
            <a:r>
              <a:rPr lang="en-US" dirty="0" smtClean="0"/>
              <a:t>For example, the author does not identify himself – nor his recipients.</a:t>
            </a:r>
          </a:p>
          <a:p>
            <a:r>
              <a:rPr lang="en-US" dirty="0"/>
              <a:t>T</a:t>
            </a:r>
            <a:r>
              <a:rPr lang="en-US" dirty="0" smtClean="0"/>
              <a:t>he </a:t>
            </a:r>
            <a:r>
              <a:rPr lang="en-US" dirty="0"/>
              <a:t>letter is more of an encouraging talk.</a:t>
            </a:r>
          </a:p>
          <a:p>
            <a:r>
              <a:rPr lang="en-US" dirty="0" smtClean="0"/>
              <a:t>We get the title </a:t>
            </a:r>
            <a:r>
              <a:rPr lang="en-US" dirty="0" smtClean="0">
                <a:solidFill>
                  <a:srgbClr val="FFFF00"/>
                </a:solidFill>
              </a:rPr>
              <a:t>1 John </a:t>
            </a:r>
            <a:r>
              <a:rPr lang="en-US" dirty="0" smtClean="0"/>
              <a:t>from the manuscripts and from other early Christian leaders.  </a:t>
            </a:r>
          </a:p>
          <a:p>
            <a:r>
              <a:rPr lang="en-US" dirty="0" smtClean="0"/>
              <a:t>John only identifies himself as “John” in </a:t>
            </a:r>
            <a:r>
              <a:rPr lang="en-US" dirty="0" smtClean="0">
                <a:solidFill>
                  <a:srgbClr val="FFFF00"/>
                </a:solidFill>
              </a:rPr>
              <a:t>Revelation</a:t>
            </a:r>
            <a:r>
              <a:rPr lang="en-US" dirty="0" smtClean="0"/>
              <a:t> – not even in his Gospel.</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437234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John:  </a:t>
            </a:r>
            <a:r>
              <a:rPr lang="en-US" dirty="0" smtClean="0">
                <a:solidFill>
                  <a:srgbClr val="00B0F0"/>
                </a:solidFill>
              </a:rPr>
              <a:t>Overview</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 John </a:t>
            </a:r>
            <a:r>
              <a:rPr lang="en-US" dirty="0" smtClean="0"/>
              <a:t>is deeply theological, but not at all systematic</a:t>
            </a:r>
            <a:r>
              <a:rPr lang="en-US" dirty="0"/>
              <a:t> </a:t>
            </a:r>
            <a:r>
              <a:rPr lang="en-US" dirty="0" smtClean="0"/>
              <a:t>in its approach.</a:t>
            </a:r>
          </a:p>
          <a:p>
            <a:r>
              <a:rPr lang="en-US" dirty="0" smtClean="0"/>
              <a:t>John does not develop his themes the linear style we see in Paul’s letters, Hebrews or Peter.</a:t>
            </a:r>
          </a:p>
          <a:p>
            <a:r>
              <a:rPr lang="en-US" dirty="0" smtClean="0"/>
              <a:t>Rather, he gives us a series of recurring (but not quite repetitive) themes and contrasts.</a:t>
            </a:r>
          </a:p>
          <a:p>
            <a:r>
              <a:rPr lang="en-US" dirty="0" smtClean="0"/>
              <a:t>We can think of it as climbing a spiral staircase of Christian ideas – ideas that build or grow as the letter moves forward.</a:t>
            </a:r>
          </a:p>
        </p:txBody>
      </p:sp>
    </p:spTree>
    <p:extLst>
      <p:ext uri="{BB962C8B-B14F-4D97-AF65-F5344CB8AC3E}">
        <p14:creationId xmlns:p14="http://schemas.microsoft.com/office/powerpoint/2010/main" val="3541169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B0F0"/>
                </a:solidFill>
              </a:rPr>
              <a:t>Overview</a:t>
            </a:r>
            <a:endParaRPr lang="en-US" dirty="0"/>
          </a:p>
        </p:txBody>
      </p:sp>
      <p:sp>
        <p:nvSpPr>
          <p:cNvPr id="3" name="Content Placeholder 2"/>
          <p:cNvSpPr>
            <a:spLocks noGrp="1"/>
          </p:cNvSpPr>
          <p:nvPr>
            <p:ph idx="1"/>
          </p:nvPr>
        </p:nvSpPr>
        <p:spPr/>
        <p:txBody>
          <a:bodyPr>
            <a:normAutofit/>
          </a:bodyPr>
          <a:lstStyle/>
          <a:p>
            <a:r>
              <a:rPr lang="en-US" dirty="0">
                <a:solidFill>
                  <a:srgbClr val="00FF00"/>
                </a:solidFill>
              </a:rPr>
              <a:t>R</a:t>
            </a:r>
            <a:r>
              <a:rPr lang="en-US" dirty="0" smtClean="0">
                <a:solidFill>
                  <a:srgbClr val="00FF00"/>
                </a:solidFill>
              </a:rPr>
              <a:t>ecurring contrasts are:</a:t>
            </a:r>
          </a:p>
          <a:p>
            <a:pPr lvl="1"/>
            <a:r>
              <a:rPr lang="en-US" dirty="0" smtClean="0"/>
              <a:t>Light and Darkness</a:t>
            </a:r>
          </a:p>
          <a:p>
            <a:pPr lvl="1"/>
            <a:r>
              <a:rPr lang="en-US" dirty="0" smtClean="0"/>
              <a:t>Truth and Falsehood</a:t>
            </a:r>
          </a:p>
          <a:p>
            <a:pPr lvl="1"/>
            <a:r>
              <a:rPr lang="en-US" dirty="0" smtClean="0"/>
              <a:t>Love and Hate</a:t>
            </a:r>
          </a:p>
          <a:p>
            <a:pPr lvl="1"/>
            <a:r>
              <a:rPr lang="en-US" dirty="0" smtClean="0"/>
              <a:t>Sin and Righteousness</a:t>
            </a:r>
          </a:p>
          <a:p>
            <a:pPr lvl="1"/>
            <a:r>
              <a:rPr lang="en-US" dirty="0" smtClean="0"/>
              <a:t>Death and Life</a:t>
            </a:r>
          </a:p>
          <a:p>
            <a:pPr lvl="1"/>
            <a:r>
              <a:rPr lang="en-US" dirty="0" smtClean="0"/>
              <a:t>Christ and Antichrist (By the way, John is the only biblical author to use the term “antichrist,” five times total, four of them in this letter.)</a:t>
            </a:r>
          </a:p>
        </p:txBody>
      </p:sp>
    </p:spTree>
    <p:extLst>
      <p:ext uri="{BB962C8B-B14F-4D97-AF65-F5344CB8AC3E}">
        <p14:creationId xmlns:p14="http://schemas.microsoft.com/office/powerpoint/2010/main" val="2850433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B0F0"/>
                </a:solidFill>
              </a:rPr>
              <a:t>Overview</a:t>
            </a:r>
            <a:endParaRPr lang="en-US" dirty="0"/>
          </a:p>
        </p:txBody>
      </p:sp>
      <p:sp>
        <p:nvSpPr>
          <p:cNvPr id="3" name="Content Placeholder 2"/>
          <p:cNvSpPr>
            <a:spLocks noGrp="1"/>
          </p:cNvSpPr>
          <p:nvPr>
            <p:ph idx="1"/>
          </p:nvPr>
        </p:nvSpPr>
        <p:spPr/>
        <p:txBody>
          <a:bodyPr>
            <a:normAutofit/>
          </a:bodyPr>
          <a:lstStyle/>
          <a:p>
            <a:r>
              <a:rPr lang="en-US" dirty="0">
                <a:solidFill>
                  <a:srgbClr val="FFFF00"/>
                </a:solidFill>
              </a:rPr>
              <a:t>R</a:t>
            </a:r>
            <a:r>
              <a:rPr lang="en-US" dirty="0" smtClean="0">
                <a:solidFill>
                  <a:srgbClr val="FFFF00"/>
                </a:solidFill>
              </a:rPr>
              <a:t>ecurring themes are:</a:t>
            </a:r>
          </a:p>
          <a:p>
            <a:pPr lvl="1"/>
            <a:r>
              <a:rPr lang="en-US" dirty="0"/>
              <a:t>Knowledge – or “knowing” – </a:t>
            </a:r>
            <a:r>
              <a:rPr lang="en-US" dirty="0" smtClean="0"/>
              <a:t>probably a </a:t>
            </a:r>
            <a:r>
              <a:rPr lang="en-US" dirty="0"/>
              <a:t>jab at the </a:t>
            </a:r>
            <a:r>
              <a:rPr lang="en-US" dirty="0" smtClean="0"/>
              <a:t>dissidents – who were moving toward Gnosticism.</a:t>
            </a:r>
          </a:p>
          <a:p>
            <a:pPr lvl="1"/>
            <a:r>
              <a:rPr lang="en-US" dirty="0" smtClean="0"/>
              <a:t>The relationship between the Father and the Son</a:t>
            </a:r>
          </a:p>
          <a:p>
            <a:pPr lvl="1"/>
            <a:r>
              <a:rPr lang="en-US" dirty="0" smtClean="0"/>
              <a:t>Propitiation – or “atoning sacrifice”</a:t>
            </a:r>
          </a:p>
          <a:p>
            <a:pPr lvl="1"/>
            <a:r>
              <a:rPr lang="en-US" dirty="0" smtClean="0"/>
              <a:t>Keeping commandments</a:t>
            </a:r>
          </a:p>
          <a:p>
            <a:pPr lvl="1"/>
            <a:r>
              <a:rPr lang="en-US" dirty="0" smtClean="0"/>
              <a:t>Life, Fellowship and Abiding</a:t>
            </a:r>
          </a:p>
          <a:p>
            <a:pPr lvl="1"/>
            <a:r>
              <a:rPr lang="en-US" dirty="0" smtClean="0"/>
              <a:t>Sin and the World</a:t>
            </a:r>
          </a:p>
          <a:p>
            <a:pPr lvl="1"/>
            <a:endParaRPr lang="en-US" dirty="0"/>
          </a:p>
        </p:txBody>
      </p:sp>
    </p:spTree>
    <p:extLst>
      <p:ext uri="{BB962C8B-B14F-4D97-AF65-F5344CB8AC3E}">
        <p14:creationId xmlns:p14="http://schemas.microsoft.com/office/powerpoint/2010/main" val="3528864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B0F0"/>
                </a:solidFill>
              </a:rPr>
              <a:t>Overview</a:t>
            </a:r>
            <a:endParaRPr lang="en-US" dirty="0"/>
          </a:p>
        </p:txBody>
      </p:sp>
      <p:sp>
        <p:nvSpPr>
          <p:cNvPr id="3" name="Content Placeholder 2"/>
          <p:cNvSpPr>
            <a:spLocks noGrp="1"/>
          </p:cNvSpPr>
          <p:nvPr>
            <p:ph idx="1"/>
          </p:nvPr>
        </p:nvSpPr>
        <p:spPr/>
        <p:txBody>
          <a:bodyPr>
            <a:normAutofit lnSpcReduction="10000"/>
          </a:bodyPr>
          <a:lstStyle/>
          <a:p>
            <a:r>
              <a:rPr lang="en-US" dirty="0" smtClean="0"/>
              <a:t>One last major theme is </a:t>
            </a:r>
            <a:r>
              <a:rPr lang="en-US" u="sng" dirty="0" smtClean="0">
                <a:solidFill>
                  <a:srgbClr val="00B0F0"/>
                </a:solidFill>
              </a:rPr>
              <a:t>Assurance</a:t>
            </a:r>
            <a:r>
              <a:rPr lang="en-US" dirty="0" smtClean="0"/>
              <a:t>, and we can see it in all the following places:</a:t>
            </a:r>
          </a:p>
          <a:p>
            <a:pPr lvl="1"/>
            <a:r>
              <a:rPr lang="en-US" dirty="0" smtClean="0">
                <a:solidFill>
                  <a:srgbClr val="FFFF00"/>
                </a:solidFill>
              </a:rPr>
              <a:t>2:3-5    </a:t>
            </a:r>
            <a:r>
              <a:rPr lang="en-US" dirty="0" smtClean="0"/>
              <a:t>Obedience leads to assurance.</a:t>
            </a:r>
          </a:p>
          <a:p>
            <a:pPr lvl="1"/>
            <a:r>
              <a:rPr lang="en-US" dirty="0" smtClean="0">
                <a:solidFill>
                  <a:srgbClr val="FFFF00"/>
                </a:solidFill>
              </a:rPr>
              <a:t>2:28</a:t>
            </a:r>
            <a:r>
              <a:rPr lang="en-US" dirty="0" smtClean="0"/>
              <a:t>     Abiding in Him gives us confidence.</a:t>
            </a:r>
          </a:p>
          <a:p>
            <a:pPr lvl="1"/>
            <a:r>
              <a:rPr lang="en-US" dirty="0" smtClean="0">
                <a:solidFill>
                  <a:srgbClr val="FFFF00"/>
                </a:solidFill>
              </a:rPr>
              <a:t>3:18-21</a:t>
            </a:r>
            <a:r>
              <a:rPr lang="en-US" dirty="0" smtClean="0"/>
              <a:t>     Active love leads to assurance.</a:t>
            </a:r>
          </a:p>
          <a:p>
            <a:pPr lvl="1"/>
            <a:r>
              <a:rPr lang="en-US" dirty="0" smtClean="0">
                <a:solidFill>
                  <a:srgbClr val="FFFF00"/>
                </a:solidFill>
              </a:rPr>
              <a:t>4:13</a:t>
            </a:r>
            <a:r>
              <a:rPr lang="en-US" dirty="0" smtClean="0"/>
              <a:t>     The Holy Spirit gives us assurance.</a:t>
            </a:r>
          </a:p>
          <a:p>
            <a:pPr lvl="1"/>
            <a:r>
              <a:rPr lang="en-US" dirty="0" smtClean="0">
                <a:solidFill>
                  <a:srgbClr val="FFFF00"/>
                </a:solidFill>
              </a:rPr>
              <a:t>5:11-13</a:t>
            </a:r>
            <a:r>
              <a:rPr lang="en-US" dirty="0" smtClean="0"/>
              <a:t>     We may know that we have eternal life.</a:t>
            </a:r>
          </a:p>
          <a:p>
            <a:pPr lvl="1"/>
            <a:r>
              <a:rPr lang="en-US" dirty="0" smtClean="0">
                <a:solidFill>
                  <a:srgbClr val="FFFF00"/>
                </a:solidFill>
              </a:rPr>
              <a:t>5:14-15</a:t>
            </a:r>
            <a:r>
              <a:rPr lang="en-US" dirty="0" smtClean="0"/>
              <a:t>     Praying according to God’s revealed will gives us confidence and assurance in prayer.</a:t>
            </a:r>
          </a:p>
          <a:p>
            <a:pPr lvl="1"/>
            <a:endParaRPr lang="en-US" dirty="0" smtClean="0"/>
          </a:p>
          <a:p>
            <a:pPr lvl="1"/>
            <a:endParaRPr lang="en-US" dirty="0" smtClean="0"/>
          </a:p>
        </p:txBody>
      </p:sp>
    </p:spTree>
    <p:extLst>
      <p:ext uri="{BB962C8B-B14F-4D97-AF65-F5344CB8AC3E}">
        <p14:creationId xmlns:p14="http://schemas.microsoft.com/office/powerpoint/2010/main" val="2965769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B0F0"/>
                </a:solidFill>
              </a:rPr>
              <a:t>Overview</a:t>
            </a:r>
            <a:endParaRPr lang="en-US" dirty="0"/>
          </a:p>
        </p:txBody>
      </p:sp>
      <p:sp>
        <p:nvSpPr>
          <p:cNvPr id="3" name="Content Placeholder 2"/>
          <p:cNvSpPr>
            <a:spLocks noGrp="1"/>
          </p:cNvSpPr>
          <p:nvPr>
            <p:ph idx="1"/>
          </p:nvPr>
        </p:nvSpPr>
        <p:spPr/>
        <p:txBody>
          <a:bodyPr>
            <a:normAutofit fontScale="92500"/>
          </a:bodyPr>
          <a:lstStyle/>
          <a:p>
            <a:r>
              <a:rPr lang="en-US" dirty="0" smtClean="0"/>
              <a:t>Robert Law made a beautiful observation:</a:t>
            </a:r>
          </a:p>
          <a:p>
            <a:r>
              <a:rPr lang="en-US" i="1" dirty="0" smtClean="0">
                <a:solidFill>
                  <a:srgbClr val="00FF00"/>
                </a:solidFill>
              </a:rPr>
              <a:t>“</a:t>
            </a:r>
            <a:r>
              <a:rPr lang="en-US" i="1" dirty="0">
                <a:solidFill>
                  <a:srgbClr val="00FF00"/>
                </a:solidFill>
              </a:rPr>
              <a:t>With St. John the grounds of assurance are ethical, not emotional; objective, not subjective; plain and tangible, not microscopic and elusive. They are three, or rather, they are a trinity: Belief, Righteousness, Love. By </a:t>
            </a:r>
            <a:r>
              <a:rPr lang="en-US" i="1" dirty="0" smtClean="0">
                <a:solidFill>
                  <a:srgbClr val="00FF00"/>
                </a:solidFill>
              </a:rPr>
              <a:t>… </a:t>
            </a:r>
            <a:r>
              <a:rPr lang="en-US" i="1" dirty="0">
                <a:solidFill>
                  <a:srgbClr val="00FF00"/>
                </a:solidFill>
              </a:rPr>
              <a:t>belief in Christ, </a:t>
            </a:r>
            <a:r>
              <a:rPr lang="en-US" i="1" dirty="0" smtClean="0">
                <a:solidFill>
                  <a:srgbClr val="00FF00"/>
                </a:solidFill>
              </a:rPr>
              <a:t>… </a:t>
            </a:r>
            <a:r>
              <a:rPr lang="en-US" i="1" dirty="0">
                <a:solidFill>
                  <a:srgbClr val="00FF00"/>
                </a:solidFill>
              </a:rPr>
              <a:t>keeping God’s commandments, and </a:t>
            </a:r>
            <a:r>
              <a:rPr lang="en-US" i="1" dirty="0" smtClean="0">
                <a:solidFill>
                  <a:srgbClr val="00FF00"/>
                </a:solidFill>
              </a:rPr>
              <a:t>… </a:t>
            </a:r>
            <a:r>
              <a:rPr lang="en-US" i="1" dirty="0">
                <a:solidFill>
                  <a:srgbClr val="00FF00"/>
                </a:solidFill>
              </a:rPr>
              <a:t>love to the brethren, a Christian </a:t>
            </a:r>
            <a:r>
              <a:rPr lang="en-US" i="1" dirty="0" smtClean="0">
                <a:solidFill>
                  <a:srgbClr val="00FF00"/>
                </a:solidFill>
              </a:rPr>
              <a:t>… </a:t>
            </a:r>
            <a:r>
              <a:rPr lang="en-US" i="1" dirty="0">
                <a:solidFill>
                  <a:srgbClr val="00FF00"/>
                </a:solidFill>
              </a:rPr>
              <a:t>is recognized and recognizes himself as begotten of God</a:t>
            </a:r>
            <a:r>
              <a:rPr lang="en-US" i="1" dirty="0" smtClean="0">
                <a:solidFill>
                  <a:srgbClr val="00FF00"/>
                </a:solidFill>
              </a:rPr>
              <a:t>.”</a:t>
            </a:r>
            <a:endParaRPr lang="en-US" i="1" dirty="0">
              <a:solidFill>
                <a:srgbClr val="00FF00"/>
              </a:solidFill>
            </a:endParaRPr>
          </a:p>
        </p:txBody>
      </p:sp>
    </p:spTree>
    <p:extLst>
      <p:ext uri="{BB962C8B-B14F-4D97-AF65-F5344CB8AC3E}">
        <p14:creationId xmlns:p14="http://schemas.microsoft.com/office/powerpoint/2010/main" val="5742139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B0F0"/>
                </a:solidFill>
              </a:rPr>
              <a:t>Overview</a:t>
            </a:r>
            <a:endParaRPr lang="en-US" dirty="0"/>
          </a:p>
        </p:txBody>
      </p:sp>
      <p:sp>
        <p:nvSpPr>
          <p:cNvPr id="3" name="Content Placeholder 2"/>
          <p:cNvSpPr>
            <a:spLocks noGrp="1"/>
          </p:cNvSpPr>
          <p:nvPr>
            <p:ph idx="1"/>
          </p:nvPr>
        </p:nvSpPr>
        <p:spPr/>
        <p:txBody>
          <a:bodyPr>
            <a:normAutofit/>
          </a:bodyPr>
          <a:lstStyle/>
          <a:p>
            <a:r>
              <a:rPr lang="en-US" dirty="0" smtClean="0"/>
              <a:t>Let’s read the letter through, which will take something like 15 minutes.</a:t>
            </a:r>
          </a:p>
          <a:p>
            <a:r>
              <a:rPr lang="en-US" dirty="0" smtClean="0"/>
              <a:t>But, as we read, let’s put those assurance verses back on the screen.</a:t>
            </a:r>
          </a:p>
        </p:txBody>
      </p:sp>
    </p:spTree>
    <p:extLst>
      <p:ext uri="{BB962C8B-B14F-4D97-AF65-F5344CB8AC3E}">
        <p14:creationId xmlns:p14="http://schemas.microsoft.com/office/powerpoint/2010/main" val="331961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B0F0"/>
                </a:solidFill>
              </a:rPr>
              <a:t>Overview</a:t>
            </a:r>
            <a:endParaRPr lang="en-US" dirty="0"/>
          </a:p>
        </p:txBody>
      </p:sp>
      <p:sp>
        <p:nvSpPr>
          <p:cNvPr id="3" name="Content Placeholder 2"/>
          <p:cNvSpPr>
            <a:spLocks noGrp="1"/>
          </p:cNvSpPr>
          <p:nvPr>
            <p:ph idx="1"/>
          </p:nvPr>
        </p:nvSpPr>
        <p:spPr/>
        <p:txBody>
          <a:bodyPr>
            <a:normAutofit/>
          </a:bodyPr>
          <a:lstStyle/>
          <a:p>
            <a:r>
              <a:rPr lang="en-US" dirty="0" smtClean="0"/>
              <a:t>The theme of </a:t>
            </a:r>
            <a:r>
              <a:rPr lang="en-US" dirty="0" smtClean="0">
                <a:solidFill>
                  <a:srgbClr val="00B0F0"/>
                </a:solidFill>
              </a:rPr>
              <a:t>Assurance </a:t>
            </a:r>
            <a:r>
              <a:rPr lang="en-US" dirty="0" smtClean="0"/>
              <a:t>in</a:t>
            </a:r>
            <a:r>
              <a:rPr lang="en-US" dirty="0" smtClean="0">
                <a:solidFill>
                  <a:srgbClr val="00B0F0"/>
                </a:solidFill>
              </a:rPr>
              <a:t> </a:t>
            </a:r>
            <a:r>
              <a:rPr lang="en-US" dirty="0" smtClean="0">
                <a:solidFill>
                  <a:srgbClr val="FFFF00"/>
                </a:solidFill>
              </a:rPr>
              <a:t>1 John</a:t>
            </a:r>
            <a:r>
              <a:rPr lang="en-US" dirty="0"/>
              <a:t>:</a:t>
            </a:r>
            <a:endParaRPr lang="en-US" dirty="0" smtClean="0">
              <a:solidFill>
                <a:srgbClr val="00B0F0"/>
              </a:solidFill>
            </a:endParaRPr>
          </a:p>
          <a:p>
            <a:pPr lvl="1"/>
            <a:r>
              <a:rPr lang="en-US" dirty="0" smtClean="0">
                <a:solidFill>
                  <a:srgbClr val="FFFF00"/>
                </a:solidFill>
              </a:rPr>
              <a:t>2:3-5    </a:t>
            </a:r>
            <a:r>
              <a:rPr lang="en-US" dirty="0" smtClean="0"/>
              <a:t>Obedience leads to assurance.</a:t>
            </a:r>
          </a:p>
          <a:p>
            <a:pPr lvl="1"/>
            <a:r>
              <a:rPr lang="en-US" dirty="0" smtClean="0">
                <a:solidFill>
                  <a:srgbClr val="FFFF00"/>
                </a:solidFill>
              </a:rPr>
              <a:t>2:28</a:t>
            </a:r>
            <a:r>
              <a:rPr lang="en-US" dirty="0" smtClean="0"/>
              <a:t>     Abiding in Him gives us confidence.</a:t>
            </a:r>
          </a:p>
          <a:p>
            <a:pPr lvl="1"/>
            <a:r>
              <a:rPr lang="en-US" dirty="0" smtClean="0">
                <a:solidFill>
                  <a:srgbClr val="FFFF00"/>
                </a:solidFill>
              </a:rPr>
              <a:t>3:18-21</a:t>
            </a:r>
            <a:r>
              <a:rPr lang="en-US" dirty="0" smtClean="0"/>
              <a:t>     Active love leads to assurance.</a:t>
            </a:r>
          </a:p>
          <a:p>
            <a:pPr lvl="1"/>
            <a:r>
              <a:rPr lang="en-US" dirty="0" smtClean="0">
                <a:solidFill>
                  <a:srgbClr val="FFFF00"/>
                </a:solidFill>
              </a:rPr>
              <a:t>4:13</a:t>
            </a:r>
            <a:r>
              <a:rPr lang="en-US" dirty="0" smtClean="0"/>
              <a:t>     The Holy Spirit gives us assurance.</a:t>
            </a:r>
          </a:p>
          <a:p>
            <a:pPr lvl="1"/>
            <a:r>
              <a:rPr lang="en-US" dirty="0" smtClean="0">
                <a:solidFill>
                  <a:srgbClr val="FFFF00"/>
                </a:solidFill>
              </a:rPr>
              <a:t>5:11-13</a:t>
            </a:r>
            <a:r>
              <a:rPr lang="en-US" dirty="0" smtClean="0"/>
              <a:t>     We may know that we have eternal life.</a:t>
            </a:r>
          </a:p>
          <a:p>
            <a:pPr lvl="1"/>
            <a:r>
              <a:rPr lang="en-US" dirty="0" smtClean="0">
                <a:solidFill>
                  <a:srgbClr val="FFFF00"/>
                </a:solidFill>
              </a:rPr>
              <a:t>5:14-15</a:t>
            </a:r>
            <a:r>
              <a:rPr lang="en-US" dirty="0" smtClean="0"/>
              <a:t>     Praying according to God’s revealed will gives us confidence and assurance in prayer.</a:t>
            </a:r>
          </a:p>
          <a:p>
            <a:pPr lvl="1"/>
            <a:endParaRPr lang="en-US" dirty="0" smtClean="0"/>
          </a:p>
          <a:p>
            <a:pPr lvl="1"/>
            <a:endParaRPr lang="en-US" dirty="0" smtClean="0"/>
          </a:p>
        </p:txBody>
      </p:sp>
    </p:spTree>
    <p:extLst>
      <p:ext uri="{BB962C8B-B14F-4D97-AF65-F5344CB8AC3E}">
        <p14:creationId xmlns:p14="http://schemas.microsoft.com/office/powerpoint/2010/main" val="34335322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99144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a:bodyPr>
          <a:lstStyle/>
          <a:p>
            <a:r>
              <a:rPr lang="en-US" dirty="0"/>
              <a:t>L</a:t>
            </a:r>
            <a:r>
              <a:rPr lang="en-US" dirty="0" smtClean="0"/>
              <a:t>et’s remind </a:t>
            </a:r>
            <a:r>
              <a:rPr lang="en-US" dirty="0"/>
              <a:t>ourselves </a:t>
            </a:r>
            <a:r>
              <a:rPr lang="en-US" dirty="0" smtClean="0"/>
              <a:t>again of </a:t>
            </a:r>
            <a:r>
              <a:rPr lang="en-US" dirty="0"/>
              <a:t>the themes and contrasts that we will be looking at over the next several weeks.</a:t>
            </a:r>
          </a:p>
        </p:txBody>
      </p:sp>
    </p:spTree>
    <p:extLst>
      <p:ext uri="{BB962C8B-B14F-4D97-AF65-F5344CB8AC3E}">
        <p14:creationId xmlns:p14="http://schemas.microsoft.com/office/powerpoint/2010/main" val="11095624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a:bodyPr>
          <a:lstStyle/>
          <a:p>
            <a:r>
              <a:rPr lang="en-US" dirty="0">
                <a:solidFill>
                  <a:srgbClr val="00FF00"/>
                </a:solidFill>
              </a:rPr>
              <a:t>R</a:t>
            </a:r>
            <a:r>
              <a:rPr lang="en-US" dirty="0" smtClean="0">
                <a:solidFill>
                  <a:srgbClr val="00FF00"/>
                </a:solidFill>
              </a:rPr>
              <a:t>ecurring contrasts are:</a:t>
            </a:r>
          </a:p>
          <a:p>
            <a:pPr lvl="1"/>
            <a:r>
              <a:rPr lang="en-US" dirty="0" smtClean="0"/>
              <a:t>Light and Darkness</a:t>
            </a:r>
          </a:p>
          <a:p>
            <a:pPr lvl="1"/>
            <a:r>
              <a:rPr lang="en-US" dirty="0" smtClean="0"/>
              <a:t>Truth and Falsehood</a:t>
            </a:r>
          </a:p>
          <a:p>
            <a:pPr lvl="1"/>
            <a:r>
              <a:rPr lang="en-US" dirty="0" smtClean="0"/>
              <a:t>Love and Hate</a:t>
            </a:r>
          </a:p>
          <a:p>
            <a:pPr lvl="1"/>
            <a:r>
              <a:rPr lang="en-US" dirty="0" smtClean="0"/>
              <a:t>Sin and Righteousness</a:t>
            </a:r>
          </a:p>
          <a:p>
            <a:pPr lvl="1"/>
            <a:r>
              <a:rPr lang="en-US" dirty="0" smtClean="0"/>
              <a:t>Death and Life</a:t>
            </a:r>
          </a:p>
          <a:p>
            <a:pPr lvl="1"/>
            <a:r>
              <a:rPr lang="en-US" dirty="0" smtClean="0"/>
              <a:t>Christ and Antichrist</a:t>
            </a:r>
          </a:p>
        </p:txBody>
      </p:sp>
    </p:spTree>
    <p:extLst>
      <p:ext uri="{BB962C8B-B14F-4D97-AF65-F5344CB8AC3E}">
        <p14:creationId xmlns:p14="http://schemas.microsoft.com/office/powerpoint/2010/main" val="806062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Some recurring themes are:</a:t>
            </a:r>
          </a:p>
          <a:p>
            <a:pPr lvl="1"/>
            <a:r>
              <a:rPr lang="en-US" dirty="0"/>
              <a:t>Knowledge – or “</a:t>
            </a:r>
            <a:r>
              <a:rPr lang="en-US" dirty="0" smtClean="0"/>
              <a:t>knowing.”  John wants us to be completely secure in our beliefs.</a:t>
            </a:r>
          </a:p>
          <a:p>
            <a:pPr lvl="1"/>
            <a:r>
              <a:rPr lang="en-US" dirty="0" smtClean="0"/>
              <a:t>The relationship between the Father and the Son</a:t>
            </a:r>
          </a:p>
          <a:p>
            <a:pPr lvl="1"/>
            <a:r>
              <a:rPr lang="en-US" dirty="0" smtClean="0"/>
              <a:t>Propitiation – or “atoning sacrifice”</a:t>
            </a:r>
          </a:p>
          <a:p>
            <a:pPr lvl="1"/>
            <a:r>
              <a:rPr lang="en-US" dirty="0" smtClean="0"/>
              <a:t>Keeping commandments</a:t>
            </a:r>
          </a:p>
          <a:p>
            <a:pPr lvl="1"/>
            <a:r>
              <a:rPr lang="en-US" dirty="0" smtClean="0"/>
              <a:t>Life, Fellowship and Abiding</a:t>
            </a:r>
          </a:p>
          <a:p>
            <a:pPr lvl="1"/>
            <a:r>
              <a:rPr lang="en-US" dirty="0" smtClean="0"/>
              <a:t>Sin and the World</a:t>
            </a:r>
          </a:p>
          <a:p>
            <a:pPr lvl="1"/>
            <a:endParaRPr lang="en-US" dirty="0"/>
          </a:p>
        </p:txBody>
      </p:sp>
    </p:spTree>
    <p:extLst>
      <p:ext uri="{BB962C8B-B14F-4D97-AF65-F5344CB8AC3E}">
        <p14:creationId xmlns:p14="http://schemas.microsoft.com/office/powerpoint/2010/main" val="32132840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t>Finally, let’s reread John’s statements of purpose behind the letter.  These point to ways that we can expect to see ourselves grow as we study </a:t>
            </a:r>
            <a:r>
              <a:rPr lang="en-US" dirty="0" smtClean="0">
                <a:solidFill>
                  <a:srgbClr val="FFFF00"/>
                </a:solidFill>
              </a:rPr>
              <a:t>1 John</a:t>
            </a:r>
            <a:r>
              <a:rPr lang="en-US" dirty="0" smtClean="0"/>
              <a:t>:</a:t>
            </a:r>
          </a:p>
          <a:p>
            <a:pPr lvl="1"/>
            <a:r>
              <a:rPr lang="en-US" dirty="0" smtClean="0">
                <a:solidFill>
                  <a:srgbClr val="FFFF00"/>
                </a:solidFill>
              </a:rPr>
              <a:t>1:3</a:t>
            </a:r>
          </a:p>
          <a:p>
            <a:pPr lvl="1"/>
            <a:r>
              <a:rPr lang="en-US" dirty="0" smtClean="0">
                <a:solidFill>
                  <a:srgbClr val="FFFF00"/>
                </a:solidFill>
              </a:rPr>
              <a:t>1:4</a:t>
            </a:r>
          </a:p>
          <a:p>
            <a:pPr lvl="1"/>
            <a:r>
              <a:rPr lang="en-US" dirty="0" smtClean="0">
                <a:solidFill>
                  <a:srgbClr val="FFFF00"/>
                </a:solidFill>
              </a:rPr>
              <a:t>2:1</a:t>
            </a:r>
          </a:p>
          <a:p>
            <a:pPr lvl="1"/>
            <a:r>
              <a:rPr lang="en-US" dirty="0" smtClean="0">
                <a:solidFill>
                  <a:srgbClr val="FFFF00"/>
                </a:solidFill>
              </a:rPr>
              <a:t>2:26</a:t>
            </a:r>
          </a:p>
          <a:p>
            <a:pPr lvl="1"/>
            <a:endParaRPr lang="en-US" dirty="0"/>
          </a:p>
        </p:txBody>
      </p:sp>
    </p:spTree>
    <p:extLst>
      <p:ext uri="{BB962C8B-B14F-4D97-AF65-F5344CB8AC3E}">
        <p14:creationId xmlns:p14="http://schemas.microsoft.com/office/powerpoint/2010/main" val="8091267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a:t>
            </a:r>
            <a:r>
              <a:rPr lang="en-US" dirty="0">
                <a:solidFill>
                  <a:srgbClr val="00FF00"/>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t>And let’s close by reading John’s final purpose statement one last time.</a:t>
            </a:r>
          </a:p>
          <a:p>
            <a:r>
              <a:rPr lang="en-US" dirty="0" smtClean="0"/>
              <a:t>This verse is a huge source of encouragement and assurance for all of us who believe in Jesus Christ.</a:t>
            </a:r>
          </a:p>
          <a:p>
            <a:r>
              <a:rPr lang="en-US" dirty="0" smtClean="0"/>
              <a:t>Again, it’s in </a:t>
            </a:r>
            <a:r>
              <a:rPr lang="en-US" dirty="0" smtClean="0">
                <a:solidFill>
                  <a:srgbClr val="FFFF00"/>
                </a:solidFill>
              </a:rPr>
              <a:t>1 John 5:13</a:t>
            </a:r>
            <a:r>
              <a:rPr lang="en-US" dirty="0" smtClean="0"/>
              <a:t>.</a:t>
            </a:r>
          </a:p>
        </p:txBody>
      </p:sp>
    </p:spTree>
    <p:extLst>
      <p:ext uri="{BB962C8B-B14F-4D97-AF65-F5344CB8AC3E}">
        <p14:creationId xmlns:p14="http://schemas.microsoft.com/office/powerpoint/2010/main" val="843769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2708</TotalTime>
  <Words>1582</Words>
  <Application>Microsoft Office PowerPoint</Application>
  <PresentationFormat>On-screen Show (4:3)</PresentationFormat>
  <Paragraphs>172</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That You May Know …</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Introduction</vt:lpstr>
      <vt:lpstr>1 John:  Overview</vt:lpstr>
      <vt:lpstr>1 John:  Overview</vt:lpstr>
      <vt:lpstr>1 John:  Overview</vt:lpstr>
      <vt:lpstr>1 John:  Overview</vt:lpstr>
      <vt:lpstr>1 John:  Overview</vt:lpstr>
      <vt:lpstr>1 John:  Overview</vt:lpstr>
      <vt:lpstr>1 John:  Overview</vt:lpstr>
      <vt:lpstr>1 John:  Overview</vt:lpstr>
      <vt:lpstr>1 John:  Overview</vt:lpstr>
      <vt:lpstr>1 John:  Conclusions</vt:lpstr>
      <vt:lpstr>1 John:  Conclusions</vt:lpstr>
      <vt:lpstr>1 John:  Conclusions</vt:lpstr>
      <vt:lpstr>1 John:  Conclusions</vt:lpstr>
      <vt:lpstr>1 John:  Conclusions</vt:lpstr>
      <vt:lpstr>1 John: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53</cp:revision>
  <dcterms:created xsi:type="dcterms:W3CDTF">2006-08-16T00:00:00Z</dcterms:created>
  <dcterms:modified xsi:type="dcterms:W3CDTF">2013-01-20T19:42:12Z</dcterms:modified>
</cp:coreProperties>
</file>