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62" r:id="rId3"/>
    <p:sldId id="268" r:id="rId4"/>
    <p:sldId id="272" r:id="rId5"/>
    <p:sldId id="263" r:id="rId6"/>
    <p:sldId id="293" r:id="rId7"/>
    <p:sldId id="295" r:id="rId8"/>
    <p:sldId id="296" r:id="rId9"/>
    <p:sldId id="288" r:id="rId10"/>
    <p:sldId id="264" r:id="rId11"/>
    <p:sldId id="261" r:id="rId12"/>
    <p:sldId id="267" r:id="rId13"/>
    <p:sldId id="266" r:id="rId14"/>
    <p:sldId id="270" r:id="rId15"/>
    <p:sldId id="265" r:id="rId16"/>
    <p:sldId id="259" r:id="rId17"/>
    <p:sldId id="269" r:id="rId18"/>
    <p:sldId id="271" r:id="rId19"/>
    <p:sldId id="257" r:id="rId20"/>
    <p:sldId id="275" r:id="rId21"/>
    <p:sldId id="276" r:id="rId22"/>
    <p:sldId id="281" r:id="rId23"/>
    <p:sldId id="285" r:id="rId24"/>
    <p:sldId id="277" r:id="rId25"/>
    <p:sldId id="294" r:id="rId26"/>
    <p:sldId id="287" r:id="rId27"/>
    <p:sldId id="284" r:id="rId28"/>
    <p:sldId id="283" r:id="rId29"/>
    <p:sldId id="274" r:id="rId30"/>
    <p:sldId id="290" r:id="rId31"/>
    <p:sldId id="280" r:id="rId32"/>
    <p:sldId id="292" r:id="rId33"/>
    <p:sldId id="282" r:id="rId34"/>
    <p:sldId id="28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3" autoAdjust="0"/>
    <p:restoredTop sz="94660"/>
  </p:normalViewPr>
  <p:slideViewPr>
    <p:cSldViewPr>
      <p:cViewPr varScale="1">
        <p:scale>
          <a:sx n="84" d="100"/>
          <a:sy n="84" d="100"/>
        </p:scale>
        <p:origin x="-101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CB0380-5062-4724-90B5-97DB638AF0DA}" type="datetimeFigureOut">
              <a:rPr lang="en-US" smtClean="0"/>
              <a:t>11/25/2012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B7DF1A-6185-4FDF-A215-2E6FDFB4D099}" type="slidenum">
              <a:rPr lang="en-US" smtClean="0"/>
              <a:t>‹#›</a:t>
            </a:fld>
            <a:endParaRPr lang="en-US"/>
          </a:p>
        </p:txBody>
      </p:sp>
    </p:spTree>
    <p:extLst>
      <p:ext uri="{BB962C8B-B14F-4D97-AF65-F5344CB8AC3E}">
        <p14:creationId xmlns:p14="http://schemas.microsoft.com/office/powerpoint/2010/main" val="451069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1</a:t>
            </a:fld>
            <a:endParaRPr lang="en-US"/>
          </a:p>
        </p:txBody>
      </p:sp>
    </p:spTree>
    <p:extLst>
      <p:ext uri="{BB962C8B-B14F-4D97-AF65-F5344CB8AC3E}">
        <p14:creationId xmlns:p14="http://schemas.microsoft.com/office/powerpoint/2010/main" val="3967954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2</a:t>
            </a:fld>
            <a:endParaRPr lang="en-US"/>
          </a:p>
        </p:txBody>
      </p:sp>
    </p:spTree>
    <p:extLst>
      <p:ext uri="{BB962C8B-B14F-4D97-AF65-F5344CB8AC3E}">
        <p14:creationId xmlns:p14="http://schemas.microsoft.com/office/powerpoint/2010/main" val="1107852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3</a:t>
            </a:fld>
            <a:endParaRPr lang="en-US"/>
          </a:p>
        </p:txBody>
      </p:sp>
    </p:spTree>
    <p:extLst>
      <p:ext uri="{BB962C8B-B14F-4D97-AF65-F5344CB8AC3E}">
        <p14:creationId xmlns:p14="http://schemas.microsoft.com/office/powerpoint/2010/main" val="1107852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4</a:t>
            </a:fld>
            <a:endParaRPr lang="en-US"/>
          </a:p>
        </p:txBody>
      </p:sp>
    </p:spTree>
    <p:extLst>
      <p:ext uri="{BB962C8B-B14F-4D97-AF65-F5344CB8AC3E}">
        <p14:creationId xmlns:p14="http://schemas.microsoft.com/office/powerpoint/2010/main" val="1107852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5</a:t>
            </a:fld>
            <a:endParaRPr lang="en-US"/>
          </a:p>
        </p:txBody>
      </p:sp>
    </p:spTree>
    <p:extLst>
      <p:ext uri="{BB962C8B-B14F-4D97-AF65-F5344CB8AC3E}">
        <p14:creationId xmlns:p14="http://schemas.microsoft.com/office/powerpoint/2010/main" val="1107852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6</a:t>
            </a:fld>
            <a:endParaRPr lang="en-US"/>
          </a:p>
        </p:txBody>
      </p:sp>
    </p:spTree>
    <p:extLst>
      <p:ext uri="{BB962C8B-B14F-4D97-AF65-F5344CB8AC3E}">
        <p14:creationId xmlns:p14="http://schemas.microsoft.com/office/powerpoint/2010/main" val="1107852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7</a:t>
            </a:fld>
            <a:endParaRPr lang="en-US"/>
          </a:p>
        </p:txBody>
      </p:sp>
    </p:spTree>
    <p:extLst>
      <p:ext uri="{BB962C8B-B14F-4D97-AF65-F5344CB8AC3E}">
        <p14:creationId xmlns:p14="http://schemas.microsoft.com/office/powerpoint/2010/main" val="1107852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8</a:t>
            </a:fld>
            <a:endParaRPr lang="en-US"/>
          </a:p>
        </p:txBody>
      </p:sp>
    </p:spTree>
    <p:extLst>
      <p:ext uri="{BB962C8B-B14F-4D97-AF65-F5344CB8AC3E}">
        <p14:creationId xmlns:p14="http://schemas.microsoft.com/office/powerpoint/2010/main" val="1107852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9</a:t>
            </a:fld>
            <a:endParaRPr lang="en-US"/>
          </a:p>
        </p:txBody>
      </p:sp>
    </p:spTree>
    <p:extLst>
      <p:ext uri="{BB962C8B-B14F-4D97-AF65-F5344CB8AC3E}">
        <p14:creationId xmlns:p14="http://schemas.microsoft.com/office/powerpoint/2010/main" val="1107852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10</a:t>
            </a:fld>
            <a:endParaRPr lang="en-US"/>
          </a:p>
        </p:txBody>
      </p:sp>
    </p:spTree>
    <p:extLst>
      <p:ext uri="{BB962C8B-B14F-4D97-AF65-F5344CB8AC3E}">
        <p14:creationId xmlns:p14="http://schemas.microsoft.com/office/powerpoint/2010/main" val="1107852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11</a:t>
            </a:fld>
            <a:endParaRPr lang="en-US"/>
          </a:p>
        </p:txBody>
      </p:sp>
    </p:spTree>
    <p:extLst>
      <p:ext uri="{BB962C8B-B14F-4D97-AF65-F5344CB8AC3E}">
        <p14:creationId xmlns:p14="http://schemas.microsoft.com/office/powerpoint/2010/main" val="3127652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12</a:t>
            </a:fld>
            <a:endParaRPr lang="en-US"/>
          </a:p>
        </p:txBody>
      </p:sp>
    </p:spTree>
    <p:extLst>
      <p:ext uri="{BB962C8B-B14F-4D97-AF65-F5344CB8AC3E}">
        <p14:creationId xmlns:p14="http://schemas.microsoft.com/office/powerpoint/2010/main" val="31276529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13</a:t>
            </a:fld>
            <a:endParaRPr lang="en-US"/>
          </a:p>
        </p:txBody>
      </p:sp>
    </p:spTree>
    <p:extLst>
      <p:ext uri="{BB962C8B-B14F-4D97-AF65-F5344CB8AC3E}">
        <p14:creationId xmlns:p14="http://schemas.microsoft.com/office/powerpoint/2010/main" val="3127652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14</a:t>
            </a:fld>
            <a:endParaRPr lang="en-US"/>
          </a:p>
        </p:txBody>
      </p:sp>
    </p:spTree>
    <p:extLst>
      <p:ext uri="{BB962C8B-B14F-4D97-AF65-F5344CB8AC3E}">
        <p14:creationId xmlns:p14="http://schemas.microsoft.com/office/powerpoint/2010/main" val="3127652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15</a:t>
            </a:fld>
            <a:endParaRPr lang="en-US"/>
          </a:p>
        </p:txBody>
      </p:sp>
    </p:spTree>
    <p:extLst>
      <p:ext uri="{BB962C8B-B14F-4D97-AF65-F5344CB8AC3E}">
        <p14:creationId xmlns:p14="http://schemas.microsoft.com/office/powerpoint/2010/main" val="3127652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16</a:t>
            </a:fld>
            <a:endParaRPr lang="en-US"/>
          </a:p>
        </p:txBody>
      </p:sp>
    </p:spTree>
    <p:extLst>
      <p:ext uri="{BB962C8B-B14F-4D97-AF65-F5344CB8AC3E}">
        <p14:creationId xmlns:p14="http://schemas.microsoft.com/office/powerpoint/2010/main" val="4002024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17</a:t>
            </a:fld>
            <a:endParaRPr lang="en-US"/>
          </a:p>
        </p:txBody>
      </p:sp>
    </p:spTree>
    <p:extLst>
      <p:ext uri="{BB962C8B-B14F-4D97-AF65-F5344CB8AC3E}">
        <p14:creationId xmlns:p14="http://schemas.microsoft.com/office/powerpoint/2010/main" val="31276529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18</a:t>
            </a:fld>
            <a:endParaRPr lang="en-US"/>
          </a:p>
        </p:txBody>
      </p:sp>
    </p:spTree>
    <p:extLst>
      <p:ext uri="{BB962C8B-B14F-4D97-AF65-F5344CB8AC3E}">
        <p14:creationId xmlns:p14="http://schemas.microsoft.com/office/powerpoint/2010/main" val="3127652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19</a:t>
            </a:fld>
            <a:endParaRPr lang="en-US"/>
          </a:p>
        </p:txBody>
      </p:sp>
    </p:spTree>
    <p:extLst>
      <p:ext uri="{BB962C8B-B14F-4D97-AF65-F5344CB8AC3E}">
        <p14:creationId xmlns:p14="http://schemas.microsoft.com/office/powerpoint/2010/main" val="19523433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20</a:t>
            </a:fld>
            <a:endParaRPr lang="en-US"/>
          </a:p>
        </p:txBody>
      </p:sp>
    </p:spTree>
    <p:extLst>
      <p:ext uri="{BB962C8B-B14F-4D97-AF65-F5344CB8AC3E}">
        <p14:creationId xmlns:p14="http://schemas.microsoft.com/office/powerpoint/2010/main" val="40288467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21</a:t>
            </a:fld>
            <a:endParaRPr lang="en-US"/>
          </a:p>
        </p:txBody>
      </p:sp>
    </p:spTree>
    <p:extLst>
      <p:ext uri="{BB962C8B-B14F-4D97-AF65-F5344CB8AC3E}">
        <p14:creationId xmlns:p14="http://schemas.microsoft.com/office/powerpoint/2010/main" val="40288467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22</a:t>
            </a:fld>
            <a:endParaRPr lang="en-US"/>
          </a:p>
        </p:txBody>
      </p:sp>
    </p:spTree>
    <p:extLst>
      <p:ext uri="{BB962C8B-B14F-4D97-AF65-F5344CB8AC3E}">
        <p14:creationId xmlns:p14="http://schemas.microsoft.com/office/powerpoint/2010/main" val="40288467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23</a:t>
            </a:fld>
            <a:endParaRPr lang="en-US"/>
          </a:p>
        </p:txBody>
      </p:sp>
    </p:spTree>
    <p:extLst>
      <p:ext uri="{BB962C8B-B14F-4D97-AF65-F5344CB8AC3E}">
        <p14:creationId xmlns:p14="http://schemas.microsoft.com/office/powerpoint/2010/main" val="39679541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24</a:t>
            </a:fld>
            <a:endParaRPr lang="en-US"/>
          </a:p>
        </p:txBody>
      </p:sp>
    </p:spTree>
    <p:extLst>
      <p:ext uri="{BB962C8B-B14F-4D97-AF65-F5344CB8AC3E}">
        <p14:creationId xmlns:p14="http://schemas.microsoft.com/office/powerpoint/2010/main" val="2734211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25</a:t>
            </a:fld>
            <a:endParaRPr lang="en-US"/>
          </a:p>
        </p:txBody>
      </p:sp>
    </p:spTree>
    <p:extLst>
      <p:ext uri="{BB962C8B-B14F-4D97-AF65-F5344CB8AC3E}">
        <p14:creationId xmlns:p14="http://schemas.microsoft.com/office/powerpoint/2010/main" val="27342117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26</a:t>
            </a:fld>
            <a:endParaRPr lang="en-US"/>
          </a:p>
        </p:txBody>
      </p:sp>
    </p:spTree>
    <p:extLst>
      <p:ext uri="{BB962C8B-B14F-4D97-AF65-F5344CB8AC3E}">
        <p14:creationId xmlns:p14="http://schemas.microsoft.com/office/powerpoint/2010/main" val="39679541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27</a:t>
            </a:fld>
            <a:endParaRPr lang="en-US"/>
          </a:p>
        </p:txBody>
      </p:sp>
    </p:spTree>
    <p:extLst>
      <p:ext uri="{BB962C8B-B14F-4D97-AF65-F5344CB8AC3E}">
        <p14:creationId xmlns:p14="http://schemas.microsoft.com/office/powerpoint/2010/main" val="42067447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28</a:t>
            </a:fld>
            <a:endParaRPr lang="en-US"/>
          </a:p>
        </p:txBody>
      </p:sp>
    </p:spTree>
    <p:extLst>
      <p:ext uri="{BB962C8B-B14F-4D97-AF65-F5344CB8AC3E}">
        <p14:creationId xmlns:p14="http://schemas.microsoft.com/office/powerpoint/2010/main" val="42067447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29</a:t>
            </a:fld>
            <a:endParaRPr lang="en-US"/>
          </a:p>
        </p:txBody>
      </p:sp>
    </p:spTree>
    <p:extLst>
      <p:ext uri="{BB962C8B-B14F-4D97-AF65-F5344CB8AC3E}">
        <p14:creationId xmlns:p14="http://schemas.microsoft.com/office/powerpoint/2010/main" val="42067447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30</a:t>
            </a:fld>
            <a:endParaRPr lang="en-US"/>
          </a:p>
        </p:txBody>
      </p:sp>
    </p:spTree>
    <p:extLst>
      <p:ext uri="{BB962C8B-B14F-4D97-AF65-F5344CB8AC3E}">
        <p14:creationId xmlns:p14="http://schemas.microsoft.com/office/powerpoint/2010/main" val="42067447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31</a:t>
            </a:fld>
            <a:endParaRPr lang="en-US"/>
          </a:p>
        </p:txBody>
      </p:sp>
    </p:spTree>
    <p:extLst>
      <p:ext uri="{BB962C8B-B14F-4D97-AF65-F5344CB8AC3E}">
        <p14:creationId xmlns:p14="http://schemas.microsoft.com/office/powerpoint/2010/main" val="42067447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32</a:t>
            </a:fld>
            <a:endParaRPr lang="en-US"/>
          </a:p>
        </p:txBody>
      </p:sp>
    </p:spTree>
    <p:extLst>
      <p:ext uri="{BB962C8B-B14F-4D97-AF65-F5344CB8AC3E}">
        <p14:creationId xmlns:p14="http://schemas.microsoft.com/office/powerpoint/2010/main" val="42067447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33</a:t>
            </a:fld>
            <a:endParaRPr lang="en-US"/>
          </a:p>
        </p:txBody>
      </p:sp>
    </p:spTree>
    <p:extLst>
      <p:ext uri="{BB962C8B-B14F-4D97-AF65-F5344CB8AC3E}">
        <p14:creationId xmlns:p14="http://schemas.microsoft.com/office/powerpoint/2010/main" val="42067447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B7DF1A-6185-4FDF-A215-2E6FDFB4D099}" type="slidenum">
              <a:rPr lang="en-US" smtClean="0"/>
              <a:t>34</a:t>
            </a:fld>
            <a:endParaRPr lang="en-US"/>
          </a:p>
        </p:txBody>
      </p:sp>
    </p:spTree>
    <p:extLst>
      <p:ext uri="{BB962C8B-B14F-4D97-AF65-F5344CB8AC3E}">
        <p14:creationId xmlns:p14="http://schemas.microsoft.com/office/powerpoint/2010/main" val="4206744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Truth + Obedience = Growth</a:t>
            </a:r>
            <a:endParaRPr lang="en-US" dirty="0"/>
          </a:p>
        </p:txBody>
      </p:sp>
      <p:sp>
        <p:nvSpPr>
          <p:cNvPr id="3" name="Subtitle 2"/>
          <p:cNvSpPr>
            <a:spLocks noGrp="1"/>
          </p:cNvSpPr>
          <p:nvPr>
            <p:ph type="subTitle" idx="1"/>
          </p:nvPr>
        </p:nvSpPr>
        <p:spPr/>
        <p:txBody>
          <a:bodyPr/>
          <a:lstStyle/>
          <a:p>
            <a:r>
              <a:rPr lang="en-US" dirty="0" smtClean="0">
                <a:solidFill>
                  <a:srgbClr val="FFFF00"/>
                </a:solidFill>
              </a:rPr>
              <a:t>An Overview of 2 Peter</a:t>
            </a:r>
            <a:endParaRPr lang="en-US" dirty="0">
              <a:solidFill>
                <a:srgbClr val="FFFF00"/>
              </a:solidFill>
            </a:endParaRPr>
          </a:p>
        </p:txBody>
      </p:sp>
    </p:spTree>
    <p:extLst>
      <p:ext uri="{BB962C8B-B14F-4D97-AF65-F5344CB8AC3E}">
        <p14:creationId xmlns:p14="http://schemas.microsoft.com/office/powerpoint/2010/main" val="27286508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Peter:   </a:t>
            </a:r>
            <a:r>
              <a:rPr lang="en-US" dirty="0">
                <a:solidFill>
                  <a:srgbClr val="00B0F0"/>
                </a:solidFill>
              </a:rPr>
              <a:t>Introduction</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816258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Peter:   </a:t>
            </a:r>
            <a:r>
              <a:rPr lang="en-US" dirty="0">
                <a:solidFill>
                  <a:srgbClr val="00B0F0"/>
                </a:solidFill>
              </a:rPr>
              <a:t>Introduction</a:t>
            </a:r>
          </a:p>
        </p:txBody>
      </p:sp>
      <p:sp>
        <p:nvSpPr>
          <p:cNvPr id="3" name="Content Placeholder 2"/>
          <p:cNvSpPr>
            <a:spLocks noGrp="1"/>
          </p:cNvSpPr>
          <p:nvPr>
            <p:ph idx="1"/>
          </p:nvPr>
        </p:nvSpPr>
        <p:spPr/>
        <p:txBody>
          <a:bodyPr/>
          <a:lstStyle/>
          <a:p>
            <a:r>
              <a:rPr lang="en-US" dirty="0"/>
              <a:t>At the time of this letter, Peter senses that his death is near.</a:t>
            </a:r>
          </a:p>
          <a:p>
            <a:r>
              <a:rPr lang="en-US" dirty="0"/>
              <a:t>This is the last written word that we have from the apostle.</a:t>
            </a:r>
          </a:p>
          <a:p>
            <a:r>
              <a:rPr lang="en-US" dirty="0"/>
              <a:t>It was very likely written from a prison cell in Rome, as was </a:t>
            </a:r>
            <a:r>
              <a:rPr lang="en-US" dirty="0">
                <a:solidFill>
                  <a:srgbClr val="FFFF00"/>
                </a:solidFill>
              </a:rPr>
              <a:t>2 Timothy</a:t>
            </a:r>
            <a:r>
              <a:rPr lang="en-US" dirty="0"/>
              <a:t>, the last letter we have from the apostle Paul.</a:t>
            </a:r>
          </a:p>
          <a:p>
            <a:endParaRPr lang="en-US" dirty="0"/>
          </a:p>
        </p:txBody>
      </p:sp>
    </p:spTree>
    <p:extLst>
      <p:ext uri="{BB962C8B-B14F-4D97-AF65-F5344CB8AC3E}">
        <p14:creationId xmlns:p14="http://schemas.microsoft.com/office/powerpoint/2010/main" val="3168567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Peter:   </a:t>
            </a:r>
            <a:r>
              <a:rPr lang="en-US" dirty="0">
                <a:solidFill>
                  <a:srgbClr val="00B0F0"/>
                </a:solidFill>
              </a:rPr>
              <a:t>Introduction</a:t>
            </a:r>
          </a:p>
        </p:txBody>
      </p:sp>
      <p:sp>
        <p:nvSpPr>
          <p:cNvPr id="3" name="Content Placeholder 2"/>
          <p:cNvSpPr>
            <a:spLocks noGrp="1"/>
          </p:cNvSpPr>
          <p:nvPr>
            <p:ph idx="1"/>
          </p:nvPr>
        </p:nvSpPr>
        <p:spPr/>
        <p:txBody>
          <a:bodyPr>
            <a:normAutofit/>
          </a:bodyPr>
          <a:lstStyle/>
          <a:p>
            <a:r>
              <a:rPr lang="en-US" dirty="0" smtClean="0"/>
              <a:t>Both Paul and Peter, in their final letters, emphasize knowing, studying, preaching and teaching of the Word of God – combined with obedience to it.</a:t>
            </a:r>
          </a:p>
          <a:p>
            <a:r>
              <a:rPr lang="en-US" dirty="0" smtClean="0"/>
              <a:t>This is the true path of Christian growth.</a:t>
            </a:r>
          </a:p>
          <a:p>
            <a:r>
              <a:rPr lang="en-US" dirty="0" smtClean="0"/>
              <a:t>It is also the way to protect ourselves from all forms of error that </a:t>
            </a:r>
            <a:r>
              <a:rPr lang="en-US" dirty="0"/>
              <a:t>arise within the </a:t>
            </a:r>
            <a:r>
              <a:rPr lang="en-US" dirty="0" smtClean="0"/>
              <a:t>church – whether past, present or future.</a:t>
            </a:r>
            <a:endParaRPr lang="en-US" dirty="0"/>
          </a:p>
        </p:txBody>
      </p:sp>
    </p:spTree>
    <p:extLst>
      <p:ext uri="{BB962C8B-B14F-4D97-AF65-F5344CB8AC3E}">
        <p14:creationId xmlns:p14="http://schemas.microsoft.com/office/powerpoint/2010/main" val="3621910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Peter:   </a:t>
            </a:r>
            <a:r>
              <a:rPr lang="en-US" dirty="0">
                <a:solidFill>
                  <a:srgbClr val="00B0F0"/>
                </a:solidFill>
              </a:rPr>
              <a:t>Introduction</a:t>
            </a:r>
          </a:p>
        </p:txBody>
      </p:sp>
      <p:sp>
        <p:nvSpPr>
          <p:cNvPr id="3" name="Content Placeholder 2"/>
          <p:cNvSpPr>
            <a:spLocks noGrp="1"/>
          </p:cNvSpPr>
          <p:nvPr>
            <p:ph idx="1"/>
          </p:nvPr>
        </p:nvSpPr>
        <p:spPr/>
        <p:txBody>
          <a:bodyPr>
            <a:normAutofit lnSpcReduction="10000"/>
          </a:bodyPr>
          <a:lstStyle/>
          <a:p>
            <a:r>
              <a:rPr lang="en-US" dirty="0"/>
              <a:t>A few years </a:t>
            </a:r>
            <a:r>
              <a:rPr lang="en-US" dirty="0" smtClean="0"/>
              <a:t>earlier, probably prior to his imprisonment, Peter </a:t>
            </a:r>
            <a:r>
              <a:rPr lang="en-US" dirty="0"/>
              <a:t>wrote </a:t>
            </a:r>
            <a:r>
              <a:rPr lang="en-US" dirty="0" smtClean="0"/>
              <a:t>his first letter to Christians scattered throughout Asia Minor.</a:t>
            </a:r>
            <a:endParaRPr lang="en-US" dirty="0"/>
          </a:p>
          <a:p>
            <a:r>
              <a:rPr lang="en-US" dirty="0" smtClean="0"/>
              <a:t>In that </a:t>
            </a:r>
            <a:r>
              <a:rPr lang="en-US" dirty="0"/>
              <a:t>letter </a:t>
            </a:r>
            <a:r>
              <a:rPr lang="en-US" dirty="0" smtClean="0"/>
              <a:t>he dealt with </a:t>
            </a:r>
            <a:r>
              <a:rPr lang="en-US" dirty="0"/>
              <a:t>the outward threats of persecution and suffering.</a:t>
            </a:r>
          </a:p>
          <a:p>
            <a:r>
              <a:rPr lang="en-US" dirty="0" smtClean="0"/>
              <a:t>In this letter he assumes his readers know his previous one </a:t>
            </a:r>
            <a:r>
              <a:rPr lang="en-US" dirty="0" smtClean="0">
                <a:solidFill>
                  <a:srgbClr val="FFFF00"/>
                </a:solidFill>
              </a:rPr>
              <a:t>(3:1)</a:t>
            </a:r>
            <a:r>
              <a:rPr lang="en-US" dirty="0" smtClean="0"/>
              <a:t>.</a:t>
            </a:r>
          </a:p>
          <a:p>
            <a:r>
              <a:rPr lang="en-US" dirty="0" smtClean="0"/>
              <a:t>He now </a:t>
            </a:r>
            <a:r>
              <a:rPr lang="en-US" dirty="0" smtClean="0"/>
              <a:t>deals </a:t>
            </a:r>
            <a:r>
              <a:rPr lang="en-US" dirty="0" smtClean="0"/>
              <a:t>with </a:t>
            </a:r>
            <a:r>
              <a:rPr lang="en-US" dirty="0"/>
              <a:t>the inward threats of complacency and false doctrine.</a:t>
            </a:r>
          </a:p>
        </p:txBody>
      </p:sp>
    </p:spTree>
    <p:extLst>
      <p:ext uri="{BB962C8B-B14F-4D97-AF65-F5344CB8AC3E}">
        <p14:creationId xmlns:p14="http://schemas.microsoft.com/office/powerpoint/2010/main" val="30003836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Peter:   </a:t>
            </a:r>
            <a:r>
              <a:rPr lang="en-US" dirty="0">
                <a:solidFill>
                  <a:srgbClr val="00B0F0"/>
                </a:solidFill>
              </a:rPr>
              <a:t>Introduction</a:t>
            </a:r>
          </a:p>
        </p:txBody>
      </p:sp>
      <p:sp>
        <p:nvSpPr>
          <p:cNvPr id="3" name="Content Placeholder 2"/>
          <p:cNvSpPr>
            <a:spLocks noGrp="1"/>
          </p:cNvSpPr>
          <p:nvPr>
            <p:ph idx="1"/>
          </p:nvPr>
        </p:nvSpPr>
        <p:spPr/>
        <p:txBody>
          <a:bodyPr>
            <a:normAutofit lnSpcReduction="10000"/>
          </a:bodyPr>
          <a:lstStyle/>
          <a:p>
            <a:r>
              <a:rPr lang="en-US" dirty="0" smtClean="0"/>
              <a:t>In the earliest days of the church, the primary controversy with false teaching involved an overly Jewish emphasis.</a:t>
            </a:r>
          </a:p>
          <a:p>
            <a:r>
              <a:rPr lang="en-US" dirty="0" smtClean="0"/>
              <a:t>The “Judaizers,” </a:t>
            </a:r>
            <a:r>
              <a:rPr lang="en-US" dirty="0" smtClean="0"/>
              <a:t>tried to put Old Testament requirements upon non-Jewish believers.</a:t>
            </a:r>
            <a:endParaRPr lang="en-US" dirty="0" smtClean="0"/>
          </a:p>
          <a:p>
            <a:r>
              <a:rPr lang="en-US" dirty="0" smtClean="0"/>
              <a:t>The later threat that Peter addresses here poses </a:t>
            </a:r>
            <a:r>
              <a:rPr lang="en-US" dirty="0" smtClean="0"/>
              <a:t>an almost </a:t>
            </a:r>
            <a:r>
              <a:rPr lang="en-US" dirty="0" smtClean="0"/>
              <a:t>opposite problem.</a:t>
            </a:r>
          </a:p>
          <a:p>
            <a:r>
              <a:rPr lang="en-US" dirty="0" smtClean="0"/>
              <a:t>Wrong doctrine is leading to a blatant disregard for moral requirements.</a:t>
            </a:r>
          </a:p>
          <a:p>
            <a:endParaRPr lang="en-US" dirty="0"/>
          </a:p>
        </p:txBody>
      </p:sp>
    </p:spTree>
    <p:extLst>
      <p:ext uri="{BB962C8B-B14F-4D97-AF65-F5344CB8AC3E}">
        <p14:creationId xmlns:p14="http://schemas.microsoft.com/office/powerpoint/2010/main" val="41941866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Peter:   </a:t>
            </a:r>
            <a:r>
              <a:rPr lang="en-US" dirty="0">
                <a:solidFill>
                  <a:srgbClr val="00B0F0"/>
                </a:solidFill>
              </a:rPr>
              <a:t>Introduction</a:t>
            </a:r>
          </a:p>
        </p:txBody>
      </p:sp>
      <p:sp>
        <p:nvSpPr>
          <p:cNvPr id="3" name="Content Placeholder 2"/>
          <p:cNvSpPr>
            <a:spLocks noGrp="1"/>
          </p:cNvSpPr>
          <p:nvPr>
            <p:ph idx="1"/>
          </p:nvPr>
        </p:nvSpPr>
        <p:spPr/>
        <p:txBody>
          <a:bodyPr>
            <a:normAutofit/>
          </a:bodyPr>
          <a:lstStyle/>
          <a:p>
            <a:r>
              <a:rPr lang="en-US" dirty="0" smtClean="0"/>
              <a:t>The false teaching which </a:t>
            </a:r>
            <a:r>
              <a:rPr lang="en-US" dirty="0">
                <a:solidFill>
                  <a:srgbClr val="FFFF00"/>
                </a:solidFill>
              </a:rPr>
              <a:t>2 Peter </a:t>
            </a:r>
            <a:r>
              <a:rPr lang="en-US" dirty="0"/>
              <a:t>confronts </a:t>
            </a:r>
            <a:r>
              <a:rPr lang="en-US" dirty="0" smtClean="0"/>
              <a:t>stems from compromise with the surrounding pagan, Greco-Roman environment.</a:t>
            </a:r>
          </a:p>
          <a:p>
            <a:r>
              <a:rPr lang="en-US" dirty="0" smtClean="0"/>
              <a:t>Several things reveal this tendency:</a:t>
            </a:r>
          </a:p>
          <a:p>
            <a:pPr lvl="1"/>
            <a:r>
              <a:rPr lang="en-US" dirty="0" smtClean="0"/>
              <a:t>Their decreasing reliance upon Scripture </a:t>
            </a:r>
            <a:r>
              <a:rPr lang="en-US" dirty="0" smtClean="0">
                <a:solidFill>
                  <a:srgbClr val="FFFF00"/>
                </a:solidFill>
              </a:rPr>
              <a:t>(1:19-21)</a:t>
            </a:r>
          </a:p>
          <a:p>
            <a:pPr lvl="1"/>
            <a:r>
              <a:rPr lang="en-US" dirty="0" smtClean="0"/>
              <a:t>Their denial of Christ’s redemption </a:t>
            </a:r>
            <a:r>
              <a:rPr lang="en-US" dirty="0" smtClean="0">
                <a:solidFill>
                  <a:srgbClr val="FFFF00"/>
                </a:solidFill>
              </a:rPr>
              <a:t>(2:1)</a:t>
            </a:r>
          </a:p>
          <a:p>
            <a:pPr lvl="1"/>
            <a:r>
              <a:rPr lang="en-US" dirty="0" smtClean="0"/>
              <a:t>Their blatant laxity in moral principles </a:t>
            </a:r>
            <a:r>
              <a:rPr lang="en-US" dirty="0">
                <a:solidFill>
                  <a:srgbClr val="FFFF00"/>
                </a:solidFill>
              </a:rPr>
              <a:t>(2:12-14)</a:t>
            </a:r>
          </a:p>
          <a:p>
            <a:pPr lvl="1"/>
            <a:r>
              <a:rPr lang="en-US" dirty="0"/>
              <a:t>G</a:t>
            </a:r>
            <a:r>
              <a:rPr lang="en-US" dirty="0" smtClean="0"/>
              <a:t>rowing skepticism about Christ’s return </a:t>
            </a:r>
            <a:r>
              <a:rPr lang="en-US" dirty="0">
                <a:solidFill>
                  <a:srgbClr val="FFFF00"/>
                </a:solidFill>
              </a:rPr>
              <a:t>(3:3-4)</a:t>
            </a:r>
          </a:p>
          <a:p>
            <a:pPr lvl="1"/>
            <a:endParaRPr lang="en-US" dirty="0"/>
          </a:p>
        </p:txBody>
      </p:sp>
    </p:spTree>
    <p:extLst>
      <p:ext uri="{BB962C8B-B14F-4D97-AF65-F5344CB8AC3E}">
        <p14:creationId xmlns:p14="http://schemas.microsoft.com/office/powerpoint/2010/main" val="6224653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Peter:   </a:t>
            </a:r>
            <a:r>
              <a:rPr lang="en-US" dirty="0">
                <a:solidFill>
                  <a:srgbClr val="00B0F0"/>
                </a:solidFill>
              </a:rPr>
              <a:t>Introduction</a:t>
            </a:r>
          </a:p>
        </p:txBody>
      </p:sp>
      <p:sp>
        <p:nvSpPr>
          <p:cNvPr id="3" name="Content Placeholder 2"/>
          <p:cNvSpPr>
            <a:spLocks noGrp="1"/>
          </p:cNvSpPr>
          <p:nvPr>
            <p:ph idx="1"/>
          </p:nvPr>
        </p:nvSpPr>
        <p:spPr/>
        <p:txBody>
          <a:bodyPr>
            <a:normAutofit fontScale="92500" lnSpcReduction="20000"/>
          </a:bodyPr>
          <a:lstStyle/>
          <a:p>
            <a:r>
              <a:rPr lang="en-US" dirty="0" smtClean="0"/>
              <a:t>T. </a:t>
            </a:r>
            <a:r>
              <a:rPr lang="en-US" dirty="0" err="1" smtClean="0"/>
              <a:t>Fornberg</a:t>
            </a:r>
            <a:r>
              <a:rPr lang="en-US" dirty="0" smtClean="0"/>
              <a:t> describes the problem in this way:</a:t>
            </a:r>
          </a:p>
          <a:p>
            <a:r>
              <a:rPr lang="en-US" i="1" dirty="0" smtClean="0">
                <a:solidFill>
                  <a:srgbClr val="00CC00"/>
                </a:solidFill>
              </a:rPr>
              <a:t>“… the adversaries consisted of theologically unaware Christians who compromised with ideas current in the world around them.”</a:t>
            </a:r>
          </a:p>
          <a:p>
            <a:r>
              <a:rPr lang="en-US" dirty="0" smtClean="0"/>
              <a:t>Richard </a:t>
            </a:r>
            <a:r>
              <a:rPr lang="en-US" dirty="0" err="1" smtClean="0"/>
              <a:t>Bauckham</a:t>
            </a:r>
            <a:r>
              <a:rPr lang="en-US" dirty="0" smtClean="0"/>
              <a:t> adds:</a:t>
            </a:r>
          </a:p>
          <a:p>
            <a:r>
              <a:rPr lang="en-US" i="1" dirty="0" smtClean="0">
                <a:solidFill>
                  <a:srgbClr val="00CC00"/>
                </a:solidFill>
              </a:rPr>
              <a:t>“Perhaps they saw themselves as rather daring young radicals trying to clear a lot of traditional nonsense out of the church.”</a:t>
            </a:r>
          </a:p>
          <a:p>
            <a:r>
              <a:rPr lang="en-US" dirty="0" smtClean="0"/>
              <a:t>In our present environment the church faces exactly the same kind of difficulty.</a:t>
            </a:r>
          </a:p>
          <a:p>
            <a:endParaRPr lang="en-US" dirty="0">
              <a:solidFill>
                <a:srgbClr val="FFFF00"/>
              </a:solidFill>
            </a:endParaRPr>
          </a:p>
          <a:p>
            <a:pPr lvl="1"/>
            <a:endParaRPr lang="en-US" dirty="0"/>
          </a:p>
        </p:txBody>
      </p:sp>
    </p:spTree>
    <p:extLst>
      <p:ext uri="{BB962C8B-B14F-4D97-AF65-F5344CB8AC3E}">
        <p14:creationId xmlns:p14="http://schemas.microsoft.com/office/powerpoint/2010/main" val="15079516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Peter:   </a:t>
            </a:r>
            <a:r>
              <a:rPr lang="en-US" dirty="0">
                <a:solidFill>
                  <a:srgbClr val="00B0F0"/>
                </a:solidFill>
              </a:rPr>
              <a:t>Introduction</a:t>
            </a:r>
          </a:p>
        </p:txBody>
      </p:sp>
      <p:sp>
        <p:nvSpPr>
          <p:cNvPr id="3" name="Content Placeholder 2"/>
          <p:cNvSpPr>
            <a:spLocks noGrp="1"/>
          </p:cNvSpPr>
          <p:nvPr>
            <p:ph idx="1"/>
          </p:nvPr>
        </p:nvSpPr>
        <p:spPr/>
        <p:txBody>
          <a:bodyPr>
            <a:normAutofit lnSpcReduction="10000"/>
          </a:bodyPr>
          <a:lstStyle/>
          <a:p>
            <a:r>
              <a:rPr lang="en-US" i="1" dirty="0" smtClean="0">
                <a:solidFill>
                  <a:srgbClr val="00CC00"/>
                </a:solidFill>
              </a:rPr>
              <a:t>“Experience </a:t>
            </a:r>
            <a:r>
              <a:rPr lang="en-US" i="1" dirty="0">
                <a:solidFill>
                  <a:srgbClr val="00CC00"/>
                </a:solidFill>
              </a:rPr>
              <a:t>of contemporary church life … presents us with similarly baffling examples of those whose early faith and ministry bore every sign of genuineness, yet who later denied the ‘Lord who bought them’ (2:1).  Not infrequently, this has led to the practice of immorality of the most shameful kind (described in 2 Pet. 2).”</a:t>
            </a:r>
          </a:p>
          <a:p>
            <a:pPr lvl="1" algn="r"/>
            <a:r>
              <a:rPr lang="en-US" i="1" dirty="0">
                <a:solidFill>
                  <a:srgbClr val="00CC00"/>
                </a:solidFill>
              </a:rPr>
              <a:t>Lucas &amp; Green, The Message of 2 Peter &amp; Jude: </a:t>
            </a:r>
            <a:br>
              <a:rPr lang="en-US" i="1" dirty="0">
                <a:solidFill>
                  <a:srgbClr val="00CC00"/>
                </a:solidFill>
              </a:rPr>
            </a:br>
            <a:r>
              <a:rPr lang="en-US" i="1" dirty="0">
                <a:solidFill>
                  <a:srgbClr val="00CC00"/>
                </a:solidFill>
              </a:rPr>
              <a:t>The Promise of His Coming.</a:t>
            </a:r>
          </a:p>
          <a:p>
            <a:endParaRPr lang="en-US" i="1" dirty="0">
              <a:solidFill>
                <a:srgbClr val="00CC00"/>
              </a:solidFill>
            </a:endParaRPr>
          </a:p>
          <a:p>
            <a:endParaRPr lang="en-US" dirty="0"/>
          </a:p>
        </p:txBody>
      </p:sp>
    </p:spTree>
    <p:extLst>
      <p:ext uri="{BB962C8B-B14F-4D97-AF65-F5344CB8AC3E}">
        <p14:creationId xmlns:p14="http://schemas.microsoft.com/office/powerpoint/2010/main" val="2624389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Peter:   </a:t>
            </a:r>
            <a:r>
              <a:rPr lang="en-US" dirty="0">
                <a:solidFill>
                  <a:srgbClr val="00B0F0"/>
                </a:solidFill>
              </a:rPr>
              <a:t>Introduction</a:t>
            </a:r>
          </a:p>
        </p:txBody>
      </p:sp>
      <p:sp>
        <p:nvSpPr>
          <p:cNvPr id="3" name="Content Placeholder 2"/>
          <p:cNvSpPr>
            <a:spLocks noGrp="1"/>
          </p:cNvSpPr>
          <p:nvPr>
            <p:ph idx="1"/>
          </p:nvPr>
        </p:nvSpPr>
        <p:spPr/>
        <p:txBody>
          <a:bodyPr>
            <a:normAutofit lnSpcReduction="10000"/>
          </a:bodyPr>
          <a:lstStyle/>
          <a:p>
            <a:r>
              <a:rPr lang="en-US" dirty="0" smtClean="0"/>
              <a:t>The </a:t>
            </a:r>
            <a:r>
              <a:rPr lang="en-US" dirty="0"/>
              <a:t>danger of false teaching is, if anything, worse </a:t>
            </a:r>
            <a:r>
              <a:rPr lang="en-US" dirty="0" smtClean="0"/>
              <a:t>today than </a:t>
            </a:r>
            <a:r>
              <a:rPr lang="en-US" dirty="0"/>
              <a:t>it was in </a:t>
            </a:r>
            <a:r>
              <a:rPr lang="en-US" dirty="0" smtClean="0"/>
              <a:t>Peter’s </a:t>
            </a:r>
            <a:r>
              <a:rPr lang="en-US" dirty="0" smtClean="0"/>
              <a:t>time.</a:t>
            </a:r>
          </a:p>
          <a:p>
            <a:r>
              <a:rPr lang="en-US" dirty="0" smtClean="0"/>
              <a:t>The pseudo-Christianity that Peter addresses here is especially attractive in the pluralistic environment of the USA.</a:t>
            </a:r>
          </a:p>
          <a:p>
            <a:r>
              <a:rPr lang="en-US" dirty="0" smtClean="0"/>
              <a:t>It’s tempting to back off of beliefs that make non-Christians feel uncomfortable.</a:t>
            </a:r>
          </a:p>
          <a:p>
            <a:r>
              <a:rPr lang="en-US" dirty="0" smtClean="0"/>
              <a:t>Yet those beliefs are precisely the ones that make the church distinctively Christian.</a:t>
            </a:r>
            <a:endParaRPr lang="en-US" dirty="0" smtClean="0"/>
          </a:p>
        </p:txBody>
      </p:sp>
    </p:spTree>
    <p:extLst>
      <p:ext uri="{BB962C8B-B14F-4D97-AF65-F5344CB8AC3E}">
        <p14:creationId xmlns:p14="http://schemas.microsoft.com/office/powerpoint/2010/main" val="24233541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Contrast with 1 Peter</a:t>
            </a:r>
            <a:endParaRPr lang="en-US" dirty="0">
              <a:solidFill>
                <a:srgbClr val="00CC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5574970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Contrast with 1 Peter</a:t>
            </a:r>
            <a:endParaRPr lang="en-US" dirty="0">
              <a:solidFill>
                <a:srgbClr val="00CC00"/>
              </a:solidFill>
            </a:endParaRPr>
          </a:p>
        </p:txBody>
      </p:sp>
      <p:sp>
        <p:nvSpPr>
          <p:cNvPr id="3" name="Content Placeholder 2"/>
          <p:cNvSpPr>
            <a:spLocks noGrp="1"/>
          </p:cNvSpPr>
          <p:nvPr>
            <p:ph idx="1"/>
          </p:nvPr>
        </p:nvSpPr>
        <p:spPr/>
        <p:txBody>
          <a:bodyPr/>
          <a:lstStyle/>
          <a:p>
            <a:r>
              <a:rPr lang="en-US" dirty="0" smtClean="0"/>
              <a:t>Peter’s two letter have very little in common.</a:t>
            </a:r>
          </a:p>
          <a:p>
            <a:r>
              <a:rPr lang="en-US" dirty="0" smtClean="0"/>
              <a:t>As we said, they address different things:</a:t>
            </a:r>
          </a:p>
          <a:p>
            <a:r>
              <a:rPr lang="en-US" dirty="0" smtClean="0">
                <a:solidFill>
                  <a:srgbClr val="FFFF00"/>
                </a:solidFill>
              </a:rPr>
              <a:t>1 Peter </a:t>
            </a:r>
            <a:r>
              <a:rPr lang="en-US" dirty="0" smtClean="0"/>
              <a:t>deals with the dangers of persecution and suffering that threaten the church from without.</a:t>
            </a:r>
          </a:p>
          <a:p>
            <a:r>
              <a:rPr lang="en-US" dirty="0" smtClean="0">
                <a:solidFill>
                  <a:srgbClr val="FFFF00"/>
                </a:solidFill>
              </a:rPr>
              <a:t>2 Peter </a:t>
            </a:r>
            <a:r>
              <a:rPr lang="en-US" dirty="0" smtClean="0"/>
              <a:t>deals with the danger of false </a:t>
            </a:r>
            <a:r>
              <a:rPr lang="en-US" dirty="0"/>
              <a:t>teaching and the smugness to which it </a:t>
            </a:r>
            <a:r>
              <a:rPr lang="en-US" dirty="0" smtClean="0"/>
              <a:t>leads – a danger that arises from within.  </a:t>
            </a:r>
            <a:endParaRPr lang="en-US" dirty="0"/>
          </a:p>
        </p:txBody>
      </p:sp>
    </p:spTree>
    <p:extLst>
      <p:ext uri="{BB962C8B-B14F-4D97-AF65-F5344CB8AC3E}">
        <p14:creationId xmlns:p14="http://schemas.microsoft.com/office/powerpoint/2010/main" val="31442956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Similarity with Jude</a:t>
            </a:r>
            <a:endParaRPr lang="en-US" dirty="0">
              <a:solidFill>
                <a:srgbClr val="FF66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0433993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Similarity with Jude</a:t>
            </a:r>
            <a:endParaRPr lang="en-US" dirty="0">
              <a:solidFill>
                <a:srgbClr val="FF6600"/>
              </a:solidFill>
            </a:endParaRPr>
          </a:p>
        </p:txBody>
      </p:sp>
      <p:sp>
        <p:nvSpPr>
          <p:cNvPr id="3" name="Content Placeholder 2"/>
          <p:cNvSpPr>
            <a:spLocks noGrp="1"/>
          </p:cNvSpPr>
          <p:nvPr>
            <p:ph idx="1"/>
          </p:nvPr>
        </p:nvSpPr>
        <p:spPr/>
        <p:txBody>
          <a:bodyPr/>
          <a:lstStyle/>
          <a:p>
            <a:r>
              <a:rPr lang="en-US" dirty="0"/>
              <a:t>T</a:t>
            </a:r>
            <a:r>
              <a:rPr lang="en-US" dirty="0" smtClean="0"/>
              <a:t>he first similarity we may notice is the that both of these letters remain largely ignored, even by churches who value biblical teaching.</a:t>
            </a:r>
          </a:p>
          <a:p>
            <a:r>
              <a:rPr lang="en-US" dirty="0" smtClean="0"/>
              <a:t>In fact, unless someone is committed to going through all the books of the Bible, these letters may not be studied at all.</a:t>
            </a:r>
          </a:p>
          <a:p>
            <a:r>
              <a:rPr lang="en-US" dirty="0" smtClean="0"/>
              <a:t>Luke Timothy Johnson notes this in his book, </a:t>
            </a:r>
            <a:r>
              <a:rPr lang="en-US" i="1" dirty="0" smtClean="0"/>
              <a:t>The Writings of the New Testament:</a:t>
            </a:r>
            <a:endParaRPr lang="en-US" dirty="0"/>
          </a:p>
        </p:txBody>
      </p:sp>
    </p:spTree>
    <p:extLst>
      <p:ext uri="{BB962C8B-B14F-4D97-AF65-F5344CB8AC3E}">
        <p14:creationId xmlns:p14="http://schemas.microsoft.com/office/powerpoint/2010/main" val="22415413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6600"/>
                </a:solidFill>
              </a:rPr>
              <a:t>Similarity with Jude</a:t>
            </a:r>
          </a:p>
        </p:txBody>
      </p:sp>
      <p:sp>
        <p:nvSpPr>
          <p:cNvPr id="3" name="Content Placeholder 2"/>
          <p:cNvSpPr>
            <a:spLocks noGrp="1"/>
          </p:cNvSpPr>
          <p:nvPr>
            <p:ph idx="1"/>
          </p:nvPr>
        </p:nvSpPr>
        <p:spPr/>
        <p:txBody>
          <a:bodyPr>
            <a:normAutofit/>
          </a:bodyPr>
          <a:lstStyle/>
          <a:p>
            <a:r>
              <a:rPr lang="en-US" i="1" dirty="0" smtClean="0">
                <a:solidFill>
                  <a:srgbClr val="00CC00"/>
                </a:solidFill>
              </a:rPr>
              <a:t>“The </a:t>
            </a:r>
            <a:r>
              <a:rPr lang="en-US" i="1" dirty="0">
                <a:solidFill>
                  <a:srgbClr val="00CC00"/>
                </a:solidFill>
              </a:rPr>
              <a:t>second letter of Peter and the letter of Jude are marginalized in the NT canon, disliked when not disowned. Even those who find merit in them do not rank them among the important NT writings. They are seldom read and less often </a:t>
            </a:r>
            <a:r>
              <a:rPr lang="en-US" i="1" dirty="0" smtClean="0">
                <a:solidFill>
                  <a:srgbClr val="00CC00"/>
                </a:solidFill>
              </a:rPr>
              <a:t>studied</a:t>
            </a:r>
            <a:r>
              <a:rPr lang="en-US" i="1" dirty="0">
                <a:solidFill>
                  <a:srgbClr val="00CC00"/>
                </a:solidFill>
              </a:rPr>
              <a:t> </a:t>
            </a:r>
            <a:r>
              <a:rPr lang="en-US" i="1" dirty="0" smtClean="0">
                <a:solidFill>
                  <a:srgbClr val="00CC00"/>
                </a:solidFill>
              </a:rPr>
              <a:t>… </a:t>
            </a:r>
          </a:p>
          <a:p>
            <a:r>
              <a:rPr lang="en-US" i="1" dirty="0" smtClean="0">
                <a:solidFill>
                  <a:srgbClr val="00CC00"/>
                </a:solidFill>
              </a:rPr>
              <a:t>“In </a:t>
            </a:r>
            <a:r>
              <a:rPr lang="en-US" i="1" dirty="0">
                <a:solidFill>
                  <a:srgbClr val="00CC00"/>
                </a:solidFill>
              </a:rPr>
              <a:t>truth, the letters are not easy to read. They are not, first of all, pleasant reading …</a:t>
            </a:r>
            <a:endParaRPr lang="en-US" i="1" dirty="0" smtClean="0">
              <a:solidFill>
                <a:srgbClr val="00CC00"/>
              </a:solidFill>
            </a:endParaRPr>
          </a:p>
        </p:txBody>
      </p:sp>
    </p:spTree>
    <p:extLst>
      <p:ext uri="{BB962C8B-B14F-4D97-AF65-F5344CB8AC3E}">
        <p14:creationId xmlns:p14="http://schemas.microsoft.com/office/powerpoint/2010/main" val="21601397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6600"/>
                </a:solidFill>
              </a:rPr>
              <a:t>Similarity with Jude</a:t>
            </a:r>
            <a:endParaRPr lang="en-US" dirty="0"/>
          </a:p>
        </p:txBody>
      </p:sp>
      <p:sp>
        <p:nvSpPr>
          <p:cNvPr id="3" name="Content Placeholder 2"/>
          <p:cNvSpPr>
            <a:spLocks noGrp="1"/>
          </p:cNvSpPr>
          <p:nvPr>
            <p:ph idx="1"/>
          </p:nvPr>
        </p:nvSpPr>
        <p:spPr/>
        <p:txBody>
          <a:bodyPr>
            <a:normAutofit/>
          </a:bodyPr>
          <a:lstStyle/>
          <a:p>
            <a:r>
              <a:rPr lang="en-US" i="1" dirty="0" smtClean="0">
                <a:solidFill>
                  <a:srgbClr val="00CC00"/>
                </a:solidFill>
              </a:rPr>
              <a:t>“Neither </a:t>
            </a:r>
            <a:r>
              <a:rPr lang="en-US" i="1" dirty="0">
                <a:solidFill>
                  <a:srgbClr val="00CC00"/>
                </a:solidFill>
              </a:rPr>
              <a:t>are they easy to understand. </a:t>
            </a:r>
            <a:r>
              <a:rPr lang="en-US" i="1" dirty="0" smtClean="0">
                <a:solidFill>
                  <a:srgbClr val="00CC00"/>
                </a:solidFill>
              </a:rPr>
              <a:t>In </a:t>
            </a:r>
            <a:r>
              <a:rPr lang="en-US" i="1" dirty="0">
                <a:solidFill>
                  <a:srgbClr val="00CC00"/>
                </a:solidFill>
              </a:rPr>
              <a:t>broad terms they are simple enough: both defend the common heritage against distortion and corruption. </a:t>
            </a:r>
            <a:endParaRPr lang="en-US" i="1" dirty="0" smtClean="0">
              <a:solidFill>
                <a:srgbClr val="00CC00"/>
              </a:solidFill>
            </a:endParaRPr>
          </a:p>
          <a:p>
            <a:r>
              <a:rPr lang="en-US" i="1" dirty="0" smtClean="0">
                <a:solidFill>
                  <a:srgbClr val="00CC00"/>
                </a:solidFill>
              </a:rPr>
              <a:t>“But </a:t>
            </a:r>
            <a:r>
              <a:rPr lang="en-US" i="1" dirty="0" smtClean="0">
                <a:solidFill>
                  <a:srgbClr val="00CC00"/>
                </a:solidFill>
              </a:rPr>
              <a:t>[they] presuppose </a:t>
            </a:r>
            <a:r>
              <a:rPr lang="en-US" i="1" dirty="0">
                <a:solidFill>
                  <a:srgbClr val="00CC00"/>
                </a:solidFill>
              </a:rPr>
              <a:t>traditions no longer fully available to us. </a:t>
            </a:r>
            <a:r>
              <a:rPr lang="en-US" i="1" dirty="0" smtClean="0">
                <a:solidFill>
                  <a:srgbClr val="00CC00"/>
                </a:solidFill>
              </a:rPr>
              <a:t>Reading </a:t>
            </a:r>
            <a:r>
              <a:rPr lang="en-US" i="1" dirty="0">
                <a:solidFill>
                  <a:srgbClr val="00CC00"/>
                </a:solidFill>
              </a:rPr>
              <a:t>them requires a greater decoding ability than is needed for other parts of the </a:t>
            </a:r>
            <a:r>
              <a:rPr lang="en-US" i="1" dirty="0" smtClean="0">
                <a:solidFill>
                  <a:srgbClr val="00CC00"/>
                </a:solidFill>
              </a:rPr>
              <a:t>New Testament.”</a:t>
            </a:r>
            <a:endParaRPr lang="en-US" i="1" dirty="0">
              <a:solidFill>
                <a:srgbClr val="00CC00"/>
              </a:solidFill>
            </a:endParaRPr>
          </a:p>
        </p:txBody>
      </p:sp>
    </p:spTree>
    <p:extLst>
      <p:ext uri="{BB962C8B-B14F-4D97-AF65-F5344CB8AC3E}">
        <p14:creationId xmlns:p14="http://schemas.microsoft.com/office/powerpoint/2010/main" val="11054589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Similarity with Jude</a:t>
            </a:r>
            <a:endParaRPr lang="en-US" dirty="0">
              <a:solidFill>
                <a:srgbClr val="FF66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Jude </a:t>
            </a:r>
            <a:r>
              <a:rPr lang="en-US" dirty="0" smtClean="0"/>
              <a:t>and </a:t>
            </a:r>
            <a:r>
              <a:rPr lang="en-US" dirty="0" smtClean="0">
                <a:solidFill>
                  <a:srgbClr val="FFFF00"/>
                </a:solidFill>
              </a:rPr>
              <a:t>2 Peter </a:t>
            </a:r>
            <a:r>
              <a:rPr lang="en-US" dirty="0" smtClean="0"/>
              <a:t>are both written to condemn false teaching – a kind that resulted in moral laxity in both cases.</a:t>
            </a:r>
          </a:p>
          <a:p>
            <a:r>
              <a:rPr lang="en-US" dirty="0" smtClean="0"/>
              <a:t>Reading the two letters side-by-side reveals similarities in over a dozen verses, the majority in </a:t>
            </a:r>
            <a:r>
              <a:rPr lang="en-US" dirty="0" smtClean="0">
                <a:solidFill>
                  <a:srgbClr val="FFFF00"/>
                </a:solidFill>
              </a:rPr>
              <a:t>2 Peter 2</a:t>
            </a:r>
            <a:r>
              <a:rPr lang="en-US" dirty="0" smtClean="0"/>
              <a:t>.</a:t>
            </a:r>
          </a:p>
          <a:p>
            <a:r>
              <a:rPr lang="en-US" dirty="0" smtClean="0"/>
              <a:t>Both of them connect back with the words of Christ in </a:t>
            </a:r>
            <a:r>
              <a:rPr lang="en-US" dirty="0" smtClean="0">
                <a:solidFill>
                  <a:srgbClr val="FFFF00"/>
                </a:solidFill>
              </a:rPr>
              <a:t>Luke 17:26-32</a:t>
            </a:r>
            <a:r>
              <a:rPr lang="en-US" dirty="0" smtClean="0"/>
              <a:t>.</a:t>
            </a:r>
          </a:p>
          <a:p>
            <a:endParaRPr lang="en-US" dirty="0"/>
          </a:p>
        </p:txBody>
      </p:sp>
    </p:spTree>
    <p:extLst>
      <p:ext uri="{BB962C8B-B14F-4D97-AF65-F5344CB8AC3E}">
        <p14:creationId xmlns:p14="http://schemas.microsoft.com/office/powerpoint/2010/main" val="20596059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Similarity with Jude</a:t>
            </a:r>
            <a:endParaRPr lang="en-US" dirty="0">
              <a:solidFill>
                <a:srgbClr val="FF6600"/>
              </a:solidFill>
            </a:endParaRPr>
          </a:p>
        </p:txBody>
      </p:sp>
      <p:sp>
        <p:nvSpPr>
          <p:cNvPr id="3" name="Content Placeholder 2"/>
          <p:cNvSpPr>
            <a:spLocks noGrp="1"/>
          </p:cNvSpPr>
          <p:nvPr>
            <p:ph idx="1"/>
          </p:nvPr>
        </p:nvSpPr>
        <p:spPr/>
        <p:txBody>
          <a:bodyPr>
            <a:normAutofit/>
          </a:bodyPr>
          <a:lstStyle/>
          <a:p>
            <a:r>
              <a:rPr lang="en-US" dirty="0" smtClean="0"/>
              <a:t>But </a:t>
            </a:r>
            <a:r>
              <a:rPr lang="en-US" dirty="0" smtClean="0">
                <a:solidFill>
                  <a:srgbClr val="FFFF00"/>
                </a:solidFill>
              </a:rPr>
              <a:t>Jude</a:t>
            </a:r>
            <a:r>
              <a:rPr lang="en-US" dirty="0" smtClean="0"/>
              <a:t> and </a:t>
            </a:r>
            <a:r>
              <a:rPr lang="en-US" dirty="0" smtClean="0">
                <a:solidFill>
                  <a:srgbClr val="FFFF00"/>
                </a:solidFill>
              </a:rPr>
              <a:t>2 Peter </a:t>
            </a:r>
            <a:r>
              <a:rPr lang="en-US" dirty="0" smtClean="0"/>
              <a:t>are not identical either.</a:t>
            </a:r>
          </a:p>
          <a:p>
            <a:r>
              <a:rPr lang="en-US" dirty="0" smtClean="0"/>
              <a:t>They are different letters, written by different authors with somewhat different goals.</a:t>
            </a:r>
          </a:p>
          <a:p>
            <a:r>
              <a:rPr lang="en-US" dirty="0" smtClean="0"/>
              <a:t>Peter and Jude must have known one another and probably served together at times.</a:t>
            </a:r>
          </a:p>
          <a:p>
            <a:r>
              <a:rPr lang="en-US" dirty="0" smtClean="0"/>
              <a:t>Peter, in addition to his warning, is trying to encourage the spiritual growth of his readers.</a:t>
            </a:r>
          </a:p>
          <a:p>
            <a:endParaRPr lang="en-US" dirty="0"/>
          </a:p>
        </p:txBody>
      </p:sp>
    </p:spTree>
    <p:extLst>
      <p:ext uri="{BB962C8B-B14F-4D97-AF65-F5344CB8AC3E}">
        <p14:creationId xmlns:p14="http://schemas.microsoft.com/office/powerpoint/2010/main" val="3807290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6600"/>
                </a:solidFill>
              </a:rPr>
              <a:t>Similarity with Jude</a:t>
            </a:r>
            <a:endParaRPr lang="en-US" dirty="0"/>
          </a:p>
        </p:txBody>
      </p:sp>
      <p:sp>
        <p:nvSpPr>
          <p:cNvPr id="3" name="Content Placeholder 2"/>
          <p:cNvSpPr>
            <a:spLocks noGrp="1"/>
          </p:cNvSpPr>
          <p:nvPr>
            <p:ph idx="1"/>
          </p:nvPr>
        </p:nvSpPr>
        <p:spPr/>
        <p:txBody>
          <a:bodyPr>
            <a:normAutofit/>
          </a:bodyPr>
          <a:lstStyle/>
          <a:p>
            <a:r>
              <a:rPr lang="en-US" i="1" dirty="0" smtClean="0">
                <a:solidFill>
                  <a:srgbClr val="00CC00"/>
                </a:solidFill>
              </a:rPr>
              <a:t>“2 </a:t>
            </a:r>
            <a:r>
              <a:rPr lang="en-US" i="1" dirty="0">
                <a:solidFill>
                  <a:srgbClr val="00CC00"/>
                </a:solidFill>
              </a:rPr>
              <a:t>Peter, then, is a homily on Christian growth, set in the context of threats to Christian stability from a type of destructive and heretical teaching (2:1–3) that is as common today as it was in apostolic times and that seems to hold out a perpetual attraction to some vigorous evangelical communities</a:t>
            </a:r>
            <a:r>
              <a:rPr lang="en-US" i="1" dirty="0" smtClean="0">
                <a:solidFill>
                  <a:srgbClr val="00CC00"/>
                </a:solidFill>
              </a:rPr>
              <a:t>.”</a:t>
            </a:r>
          </a:p>
          <a:p>
            <a:pPr lvl="1" algn="r"/>
            <a:r>
              <a:rPr lang="en-US" dirty="0" smtClean="0">
                <a:solidFill>
                  <a:srgbClr val="00CC00"/>
                </a:solidFill>
              </a:rPr>
              <a:t>Lucas &amp; Green, </a:t>
            </a:r>
            <a:r>
              <a:rPr lang="en-US" i="1" dirty="0" smtClean="0">
                <a:solidFill>
                  <a:srgbClr val="00CC00"/>
                </a:solidFill>
              </a:rPr>
              <a:t>The </a:t>
            </a:r>
            <a:r>
              <a:rPr lang="en-US" i="1" dirty="0">
                <a:solidFill>
                  <a:srgbClr val="00CC00"/>
                </a:solidFill>
              </a:rPr>
              <a:t>Message of 2 Peter &amp; </a:t>
            </a:r>
            <a:r>
              <a:rPr lang="en-US" i="1" dirty="0" smtClean="0">
                <a:solidFill>
                  <a:srgbClr val="00CC00"/>
                </a:solidFill>
              </a:rPr>
              <a:t>Jude: </a:t>
            </a:r>
            <a:r>
              <a:rPr lang="en-US" i="1" dirty="0">
                <a:solidFill>
                  <a:srgbClr val="00CC00"/>
                </a:solidFill>
              </a:rPr>
              <a:t>The Promise of His Coming</a:t>
            </a:r>
            <a:r>
              <a:rPr lang="en-US" dirty="0" smtClean="0">
                <a:solidFill>
                  <a:srgbClr val="00CC00"/>
                </a:solidFill>
              </a:rPr>
              <a:t>.</a:t>
            </a:r>
            <a:endParaRPr lang="en-US" dirty="0">
              <a:solidFill>
                <a:srgbClr val="00CC00"/>
              </a:solidFill>
            </a:endParaRPr>
          </a:p>
        </p:txBody>
      </p:sp>
    </p:spTree>
    <p:extLst>
      <p:ext uri="{BB962C8B-B14F-4D97-AF65-F5344CB8AC3E}">
        <p14:creationId xmlns:p14="http://schemas.microsoft.com/office/powerpoint/2010/main" val="27726197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 Peter     </a:t>
            </a:r>
            <a:r>
              <a:rPr lang="en-US" dirty="0" smtClean="0">
                <a:solidFill>
                  <a:srgbClr val="FFFF00"/>
                </a:solidFill>
              </a:rPr>
              <a:t>Peter’s Purpose</a:t>
            </a:r>
            <a:endParaRPr lang="en-US" dirty="0">
              <a:solidFill>
                <a:srgbClr val="FFFF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5471969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 Peter     </a:t>
            </a:r>
            <a:r>
              <a:rPr lang="en-US" dirty="0" smtClean="0">
                <a:solidFill>
                  <a:srgbClr val="FFFF00"/>
                </a:solidFill>
              </a:rPr>
              <a:t>Peter’s Purpose</a:t>
            </a:r>
            <a:endParaRPr lang="en-US" dirty="0">
              <a:solidFill>
                <a:srgbClr val="FFFF00"/>
              </a:solidFill>
            </a:endParaRPr>
          </a:p>
        </p:txBody>
      </p:sp>
      <p:sp>
        <p:nvSpPr>
          <p:cNvPr id="3" name="Content Placeholder 2"/>
          <p:cNvSpPr>
            <a:spLocks noGrp="1"/>
          </p:cNvSpPr>
          <p:nvPr>
            <p:ph idx="1"/>
          </p:nvPr>
        </p:nvSpPr>
        <p:spPr/>
        <p:txBody>
          <a:bodyPr/>
          <a:lstStyle/>
          <a:p>
            <a:r>
              <a:rPr lang="en-US" dirty="0"/>
              <a:t>We can sum up the </a:t>
            </a:r>
            <a:r>
              <a:rPr lang="en-US" dirty="0" smtClean="0"/>
              <a:t>overall purpose of </a:t>
            </a:r>
            <a:r>
              <a:rPr lang="en-US" dirty="0" smtClean="0">
                <a:solidFill>
                  <a:srgbClr val="FFFF00"/>
                </a:solidFill>
              </a:rPr>
              <a:t>2 Peter </a:t>
            </a:r>
            <a:r>
              <a:rPr lang="en-US" dirty="0" smtClean="0"/>
              <a:t>in the following points:</a:t>
            </a:r>
          </a:p>
          <a:p>
            <a:pPr lvl="1"/>
            <a:r>
              <a:rPr lang="en-US" dirty="0" smtClean="0"/>
              <a:t>To motivate believers in Christian growth.</a:t>
            </a:r>
          </a:p>
          <a:p>
            <a:pPr lvl="1"/>
            <a:r>
              <a:rPr lang="en-US" dirty="0" smtClean="0"/>
              <a:t>To remind them that growth is based on a combination of both knowledge and obedience.</a:t>
            </a:r>
          </a:p>
          <a:p>
            <a:pPr lvl="1"/>
            <a:r>
              <a:rPr lang="en-US" dirty="0" smtClean="0"/>
              <a:t>To encourage watchfulness in light of the Lord’s promised – and therefore certain – return.</a:t>
            </a:r>
          </a:p>
          <a:p>
            <a:pPr lvl="1"/>
            <a:r>
              <a:rPr lang="en-US" dirty="0" smtClean="0"/>
              <a:t>To guard against any and all pseudo-Christian teaching that would claim otherwise.</a:t>
            </a:r>
            <a:endParaRPr lang="en-US" dirty="0"/>
          </a:p>
        </p:txBody>
      </p:sp>
    </p:spTree>
    <p:extLst>
      <p:ext uri="{BB962C8B-B14F-4D97-AF65-F5344CB8AC3E}">
        <p14:creationId xmlns:p14="http://schemas.microsoft.com/office/powerpoint/2010/main" val="13904222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 Peter     </a:t>
            </a:r>
            <a:r>
              <a:rPr lang="en-US" dirty="0" smtClean="0">
                <a:solidFill>
                  <a:srgbClr val="FFFF00"/>
                </a:solidFill>
              </a:rPr>
              <a:t>Peter’s Purpose</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For Peter, an </a:t>
            </a:r>
            <a:r>
              <a:rPr lang="en-US" dirty="0"/>
              <a:t>authentic </a:t>
            </a:r>
            <a:r>
              <a:rPr lang="en-US" dirty="0" smtClean="0">
                <a:solidFill>
                  <a:srgbClr val="00B0F0"/>
                </a:solidFill>
              </a:rPr>
              <a:t>“knowledge” </a:t>
            </a:r>
            <a:r>
              <a:rPr lang="en-US" dirty="0"/>
              <a:t>of God </a:t>
            </a:r>
            <a:r>
              <a:rPr lang="en-US" dirty="0" smtClean="0"/>
              <a:t>requires following both </a:t>
            </a:r>
            <a:r>
              <a:rPr lang="en-US" dirty="0" smtClean="0">
                <a:solidFill>
                  <a:srgbClr val="00B0F0"/>
                </a:solidFill>
              </a:rPr>
              <a:t>“the </a:t>
            </a:r>
            <a:r>
              <a:rPr lang="en-US" dirty="0">
                <a:solidFill>
                  <a:srgbClr val="00B0F0"/>
                </a:solidFill>
              </a:rPr>
              <a:t>way of </a:t>
            </a:r>
            <a:r>
              <a:rPr lang="en-US" dirty="0" smtClean="0">
                <a:solidFill>
                  <a:srgbClr val="00B0F0"/>
                </a:solidFill>
              </a:rPr>
              <a:t>truth”</a:t>
            </a:r>
            <a:r>
              <a:rPr lang="en-US" dirty="0" smtClean="0"/>
              <a:t> </a:t>
            </a:r>
            <a:r>
              <a:rPr lang="en-US" dirty="0">
                <a:solidFill>
                  <a:srgbClr val="FFFF00"/>
                </a:solidFill>
              </a:rPr>
              <a:t>(2:2) </a:t>
            </a:r>
            <a:r>
              <a:rPr lang="en-US" dirty="0"/>
              <a:t>and </a:t>
            </a:r>
            <a:r>
              <a:rPr lang="en-US" dirty="0" smtClean="0">
                <a:solidFill>
                  <a:srgbClr val="00B0F0"/>
                </a:solidFill>
              </a:rPr>
              <a:t>“the </a:t>
            </a:r>
            <a:r>
              <a:rPr lang="en-US" dirty="0">
                <a:solidFill>
                  <a:srgbClr val="00B0F0"/>
                </a:solidFill>
              </a:rPr>
              <a:t>way of </a:t>
            </a:r>
            <a:r>
              <a:rPr lang="en-US" dirty="0" smtClean="0">
                <a:solidFill>
                  <a:srgbClr val="00B0F0"/>
                </a:solidFill>
              </a:rPr>
              <a:t>righteousness” </a:t>
            </a:r>
            <a:r>
              <a:rPr lang="en-US" dirty="0">
                <a:solidFill>
                  <a:srgbClr val="FFFF00"/>
                </a:solidFill>
              </a:rPr>
              <a:t>(2:21</a:t>
            </a:r>
            <a:r>
              <a:rPr lang="en-US" dirty="0" smtClean="0">
                <a:solidFill>
                  <a:srgbClr val="FFFF00"/>
                </a:solidFill>
              </a:rPr>
              <a:t>)</a:t>
            </a:r>
            <a:r>
              <a:rPr lang="en-US" dirty="0" smtClean="0"/>
              <a:t>.</a:t>
            </a:r>
          </a:p>
          <a:p>
            <a:r>
              <a:rPr lang="en-US" dirty="0" smtClean="0"/>
              <a:t>Christians, </a:t>
            </a:r>
            <a:r>
              <a:rPr lang="en-US" dirty="0"/>
              <a:t>and </a:t>
            </a:r>
            <a:r>
              <a:rPr lang="en-US" dirty="0" smtClean="0"/>
              <a:t>therefore teachers within the church, need both:</a:t>
            </a:r>
          </a:p>
          <a:p>
            <a:pPr lvl="1"/>
            <a:r>
              <a:rPr lang="en-US" dirty="0" smtClean="0"/>
              <a:t>pure and correct thinking </a:t>
            </a:r>
            <a:r>
              <a:rPr lang="en-US" dirty="0">
                <a:solidFill>
                  <a:srgbClr val="FFFF00"/>
                </a:solidFill>
              </a:rPr>
              <a:t>(3:1) </a:t>
            </a:r>
            <a:endParaRPr lang="en-US" dirty="0" smtClean="0">
              <a:solidFill>
                <a:srgbClr val="FFFF00"/>
              </a:solidFill>
            </a:endParaRPr>
          </a:p>
          <a:p>
            <a:pPr lvl="1"/>
            <a:r>
              <a:rPr lang="en-US" dirty="0"/>
              <a:t>pure and correct</a:t>
            </a:r>
            <a:r>
              <a:rPr lang="en-US" dirty="0" smtClean="0"/>
              <a:t> </a:t>
            </a:r>
            <a:r>
              <a:rPr lang="en-US" dirty="0"/>
              <a:t>living </a:t>
            </a:r>
            <a:r>
              <a:rPr lang="en-US" dirty="0">
                <a:solidFill>
                  <a:srgbClr val="FFFF00"/>
                </a:solidFill>
              </a:rPr>
              <a:t>(3:14</a:t>
            </a:r>
            <a:r>
              <a:rPr lang="en-US" dirty="0" smtClean="0">
                <a:solidFill>
                  <a:srgbClr val="FFFF00"/>
                </a:solidFill>
              </a:rPr>
              <a:t>)</a:t>
            </a:r>
            <a:endParaRPr lang="en-US" dirty="0">
              <a:solidFill>
                <a:srgbClr val="FFFF00"/>
              </a:solidFill>
              <a:effectLst/>
            </a:endParaRPr>
          </a:p>
        </p:txBody>
      </p:sp>
    </p:spTree>
    <p:extLst>
      <p:ext uri="{BB962C8B-B14F-4D97-AF65-F5344CB8AC3E}">
        <p14:creationId xmlns:p14="http://schemas.microsoft.com/office/powerpoint/2010/main" val="33003435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00CC00"/>
                </a:solidFill>
              </a:rPr>
              <a:t>Truth + Obedience = Growth</a:t>
            </a:r>
            <a:endParaRPr lang="en-US" dirty="0">
              <a:solidFill>
                <a:srgbClr val="00CC00"/>
              </a:solidFill>
            </a:endParaRPr>
          </a:p>
        </p:txBody>
      </p:sp>
      <p:sp>
        <p:nvSpPr>
          <p:cNvPr id="3" name="Subtitle 2"/>
          <p:cNvSpPr>
            <a:spLocks noGrp="1"/>
          </p:cNvSpPr>
          <p:nvPr>
            <p:ph type="subTitle" idx="1"/>
          </p:nvPr>
        </p:nvSpPr>
        <p:spPr/>
        <p:txBody>
          <a:bodyPr/>
          <a:lstStyle/>
          <a:p>
            <a:endParaRPr lang="en-US" dirty="0">
              <a:solidFill>
                <a:srgbClr val="FFFF00"/>
              </a:solidFill>
            </a:endParaRPr>
          </a:p>
        </p:txBody>
      </p:sp>
    </p:spTree>
    <p:extLst>
      <p:ext uri="{BB962C8B-B14F-4D97-AF65-F5344CB8AC3E}">
        <p14:creationId xmlns:p14="http://schemas.microsoft.com/office/powerpoint/2010/main" val="10004223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Peter     </a:t>
            </a:r>
            <a:r>
              <a:rPr lang="en-US" dirty="0" smtClean="0">
                <a:solidFill>
                  <a:srgbClr val="00B0F0"/>
                </a:solidFill>
              </a:rPr>
              <a:t>Reading the Letter</a:t>
            </a:r>
            <a:endParaRPr lang="en-US" dirty="0">
              <a:solidFill>
                <a:srgbClr val="00B0F0"/>
              </a:solidFill>
            </a:endParaRP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564372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Peter     </a:t>
            </a:r>
            <a:r>
              <a:rPr lang="en-US" dirty="0" smtClean="0">
                <a:solidFill>
                  <a:srgbClr val="00B0F0"/>
                </a:solidFill>
              </a:rPr>
              <a:t>Reading the Letter</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r>
              <a:rPr lang="en-US" dirty="0"/>
              <a:t>Reading </a:t>
            </a:r>
            <a:r>
              <a:rPr lang="en-US" dirty="0" smtClean="0">
                <a:solidFill>
                  <a:srgbClr val="FFFF00"/>
                </a:solidFill>
              </a:rPr>
              <a:t>2 Peter </a:t>
            </a:r>
            <a:r>
              <a:rPr lang="en-US" dirty="0" smtClean="0"/>
              <a:t>should </a:t>
            </a:r>
            <a:r>
              <a:rPr lang="en-US" dirty="0"/>
              <a:t>only take about ten minutes.  It isn’t really very long.</a:t>
            </a:r>
          </a:p>
          <a:p>
            <a:r>
              <a:rPr lang="en-US" dirty="0" smtClean="0"/>
              <a:t>As we read through the letter, look for material pertaining to the following topics:</a:t>
            </a:r>
          </a:p>
          <a:p>
            <a:pPr marL="971550" lvl="1" indent="-514350">
              <a:buFont typeface="+mj-lt"/>
              <a:buAutoNum type="arabicPeriod"/>
            </a:pPr>
            <a:r>
              <a:rPr lang="en-US" dirty="0" smtClean="0">
                <a:solidFill>
                  <a:srgbClr val="FF6600"/>
                </a:solidFill>
              </a:rPr>
              <a:t>The importance of the Scriptures.</a:t>
            </a:r>
          </a:p>
          <a:p>
            <a:pPr marL="971550" lvl="1" indent="-514350">
              <a:buFont typeface="+mj-lt"/>
              <a:buAutoNum type="arabicPeriod"/>
            </a:pPr>
            <a:r>
              <a:rPr lang="en-US" dirty="0" smtClean="0">
                <a:solidFill>
                  <a:srgbClr val="FF6600"/>
                </a:solidFill>
              </a:rPr>
              <a:t>The vital link between the knowledge of God and obedience.</a:t>
            </a:r>
          </a:p>
          <a:p>
            <a:pPr marL="971550" lvl="1" indent="-514350">
              <a:buFont typeface="+mj-lt"/>
              <a:buAutoNum type="arabicPeriod"/>
            </a:pPr>
            <a:r>
              <a:rPr lang="en-US" dirty="0">
                <a:solidFill>
                  <a:srgbClr val="FF6600"/>
                </a:solidFill>
              </a:rPr>
              <a:t>The seriousness of doctrinal error.</a:t>
            </a:r>
            <a:br>
              <a:rPr lang="en-US" dirty="0">
                <a:solidFill>
                  <a:srgbClr val="FF6600"/>
                </a:solidFill>
              </a:rPr>
            </a:br>
            <a:endParaRPr lang="en-US" dirty="0" smtClean="0">
              <a:solidFill>
                <a:srgbClr val="FF6600"/>
              </a:solidFill>
            </a:endParaRPr>
          </a:p>
        </p:txBody>
      </p:sp>
    </p:spTree>
    <p:extLst>
      <p:ext uri="{BB962C8B-B14F-4D97-AF65-F5344CB8AC3E}">
        <p14:creationId xmlns:p14="http://schemas.microsoft.com/office/powerpoint/2010/main" val="40908838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00CC00"/>
                </a:solidFill>
              </a:rPr>
              <a:t>Truth + Obedience = Growth</a:t>
            </a:r>
            <a:endParaRPr lang="en-US" dirty="0">
              <a:solidFill>
                <a:srgbClr val="00CC00"/>
              </a:solidFill>
            </a:endParaRPr>
          </a:p>
        </p:txBody>
      </p:sp>
      <p:sp>
        <p:nvSpPr>
          <p:cNvPr id="3" name="Subtitle 2"/>
          <p:cNvSpPr>
            <a:spLocks noGrp="1"/>
          </p:cNvSpPr>
          <p:nvPr>
            <p:ph type="subTitle" idx="1"/>
          </p:nvPr>
        </p:nvSpPr>
        <p:spPr/>
        <p:txBody>
          <a:bodyPr/>
          <a:lstStyle/>
          <a:p>
            <a:endParaRPr lang="en-US" dirty="0">
              <a:solidFill>
                <a:srgbClr val="FFFF00"/>
              </a:solidFill>
            </a:endParaRPr>
          </a:p>
        </p:txBody>
      </p:sp>
    </p:spTree>
    <p:extLst>
      <p:ext uri="{BB962C8B-B14F-4D97-AF65-F5344CB8AC3E}">
        <p14:creationId xmlns:p14="http://schemas.microsoft.com/office/powerpoint/2010/main" val="10247769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Peter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1472718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Peter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lstStyle/>
          <a:p>
            <a:r>
              <a:rPr lang="en-US" dirty="0" smtClean="0"/>
              <a:t>Earlier we said that we could </a:t>
            </a:r>
            <a:r>
              <a:rPr lang="en-US" dirty="0"/>
              <a:t>sum up the purpose of </a:t>
            </a:r>
            <a:r>
              <a:rPr lang="en-US" dirty="0">
                <a:solidFill>
                  <a:srgbClr val="FFFF00"/>
                </a:solidFill>
              </a:rPr>
              <a:t>2 Peter </a:t>
            </a:r>
            <a:r>
              <a:rPr lang="en-US" dirty="0"/>
              <a:t>in the following points:</a:t>
            </a:r>
          </a:p>
          <a:p>
            <a:pPr lvl="1"/>
            <a:r>
              <a:rPr lang="en-US" dirty="0"/>
              <a:t>To motivate believers in Christian growth.</a:t>
            </a:r>
          </a:p>
          <a:p>
            <a:pPr lvl="1"/>
            <a:r>
              <a:rPr lang="en-US" dirty="0"/>
              <a:t>To remind them that growth is based on a combination of both knowledge and obedience.</a:t>
            </a:r>
          </a:p>
          <a:p>
            <a:pPr lvl="1"/>
            <a:r>
              <a:rPr lang="en-US" dirty="0"/>
              <a:t>To encourage watchfulness in light of the Lord’s promised – and therefore certain – return.</a:t>
            </a:r>
          </a:p>
          <a:p>
            <a:pPr lvl="1"/>
            <a:r>
              <a:rPr lang="en-US" dirty="0"/>
              <a:t>To guard against any and all </a:t>
            </a:r>
            <a:r>
              <a:rPr lang="en-US" dirty="0" smtClean="0"/>
              <a:t>pseudo-Christian teaching </a:t>
            </a:r>
            <a:r>
              <a:rPr lang="en-US" dirty="0"/>
              <a:t>that would claim otherwise.</a:t>
            </a:r>
          </a:p>
          <a:p>
            <a:endParaRPr lang="en-US" dirty="0"/>
          </a:p>
        </p:txBody>
      </p:sp>
    </p:spTree>
    <p:extLst>
      <p:ext uri="{BB962C8B-B14F-4D97-AF65-F5344CB8AC3E}">
        <p14:creationId xmlns:p14="http://schemas.microsoft.com/office/powerpoint/2010/main" val="21111233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Peter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lnSpcReduction="10000"/>
          </a:bodyPr>
          <a:lstStyle/>
          <a:p>
            <a:r>
              <a:rPr lang="en-US" dirty="0" smtClean="0"/>
              <a:t>Again, </a:t>
            </a:r>
            <a:r>
              <a:rPr lang="en-US" dirty="0"/>
              <a:t>a</a:t>
            </a:r>
            <a:r>
              <a:rPr lang="en-US" dirty="0" smtClean="0"/>
              <a:t>s we went through the letter we saw:</a:t>
            </a:r>
          </a:p>
          <a:p>
            <a:pPr marL="971550" lvl="1" indent="-514350">
              <a:buFont typeface="+mj-lt"/>
              <a:buAutoNum type="arabicPeriod"/>
            </a:pPr>
            <a:r>
              <a:rPr lang="en-US" dirty="0">
                <a:solidFill>
                  <a:srgbClr val="FF6600"/>
                </a:solidFill>
              </a:rPr>
              <a:t>The importance of the Scriptures</a:t>
            </a:r>
            <a:r>
              <a:rPr lang="en-US" dirty="0" smtClean="0">
                <a:solidFill>
                  <a:srgbClr val="FF6600"/>
                </a:solidFill>
              </a:rPr>
              <a:t>.</a:t>
            </a:r>
            <a:br>
              <a:rPr lang="en-US" dirty="0" smtClean="0">
                <a:solidFill>
                  <a:srgbClr val="FF6600"/>
                </a:solidFill>
              </a:rPr>
            </a:br>
            <a:r>
              <a:rPr lang="en-US" dirty="0" smtClean="0"/>
              <a:t>In fact, we saw some of the clearest statements regarding divine inspiration in the Bible.</a:t>
            </a:r>
            <a:endParaRPr lang="en-US" dirty="0"/>
          </a:p>
          <a:p>
            <a:pPr marL="971550" lvl="1" indent="-514350">
              <a:buFont typeface="+mj-lt"/>
              <a:buAutoNum type="arabicPeriod"/>
            </a:pPr>
            <a:r>
              <a:rPr lang="en-US" dirty="0">
                <a:solidFill>
                  <a:srgbClr val="FF6600"/>
                </a:solidFill>
              </a:rPr>
              <a:t>The vital link between </a:t>
            </a:r>
            <a:r>
              <a:rPr lang="en-US" dirty="0" smtClean="0">
                <a:solidFill>
                  <a:srgbClr val="FF6600"/>
                </a:solidFill>
              </a:rPr>
              <a:t>the knowledge </a:t>
            </a:r>
            <a:r>
              <a:rPr lang="en-US" dirty="0">
                <a:solidFill>
                  <a:srgbClr val="FF6600"/>
                </a:solidFill>
              </a:rPr>
              <a:t>of God and obedience</a:t>
            </a:r>
            <a:r>
              <a:rPr lang="en-US" dirty="0" smtClean="0">
                <a:solidFill>
                  <a:srgbClr val="FF6600"/>
                </a:solidFill>
              </a:rPr>
              <a:t>.</a:t>
            </a:r>
            <a:br>
              <a:rPr lang="en-US" dirty="0" smtClean="0">
                <a:solidFill>
                  <a:srgbClr val="FF6600"/>
                </a:solidFill>
              </a:rPr>
            </a:br>
            <a:r>
              <a:rPr lang="en-US" dirty="0" smtClean="0"/>
              <a:t>We might also add that distorting such knowledge is vitally linked to disobedience.</a:t>
            </a:r>
            <a:endParaRPr lang="en-US" dirty="0"/>
          </a:p>
          <a:p>
            <a:pPr marL="971550" lvl="1" indent="-514350">
              <a:buFont typeface="+mj-lt"/>
              <a:buAutoNum type="arabicPeriod"/>
            </a:pPr>
            <a:r>
              <a:rPr lang="en-US" dirty="0" smtClean="0">
                <a:solidFill>
                  <a:srgbClr val="FF6600"/>
                </a:solidFill>
              </a:rPr>
              <a:t>The seriousness of doctrinal error.</a:t>
            </a:r>
            <a:br>
              <a:rPr lang="en-US" dirty="0" smtClean="0">
                <a:solidFill>
                  <a:srgbClr val="FF6600"/>
                </a:solidFill>
              </a:rPr>
            </a:br>
            <a:r>
              <a:rPr lang="en-US" dirty="0" smtClean="0"/>
              <a:t>Scripture-twisting is why many will be lost.</a:t>
            </a:r>
          </a:p>
          <a:p>
            <a:endParaRPr lang="en-US" dirty="0"/>
          </a:p>
        </p:txBody>
      </p:sp>
    </p:spTree>
    <p:extLst>
      <p:ext uri="{BB962C8B-B14F-4D97-AF65-F5344CB8AC3E}">
        <p14:creationId xmlns:p14="http://schemas.microsoft.com/office/powerpoint/2010/main" val="19517600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Peter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2 </a:t>
            </a:r>
            <a:r>
              <a:rPr lang="en-US" dirty="0">
                <a:solidFill>
                  <a:srgbClr val="FFFF00"/>
                </a:solidFill>
              </a:rPr>
              <a:t>Peter </a:t>
            </a:r>
            <a:r>
              <a:rPr lang="en-US" dirty="0" smtClean="0"/>
              <a:t>sounds an alarm:  </a:t>
            </a:r>
          </a:p>
          <a:p>
            <a:r>
              <a:rPr lang="en-US" dirty="0" smtClean="0"/>
              <a:t>Churches can be </a:t>
            </a:r>
            <a:r>
              <a:rPr lang="en-US" dirty="0"/>
              <a:t>attacked from </a:t>
            </a:r>
            <a:r>
              <a:rPr lang="en-US" dirty="0" smtClean="0"/>
              <a:t>outside to </a:t>
            </a:r>
            <a:r>
              <a:rPr lang="en-US" dirty="0"/>
              <a:t>the point of near </a:t>
            </a:r>
            <a:r>
              <a:rPr lang="en-US" dirty="0" smtClean="0"/>
              <a:t>destruction.</a:t>
            </a:r>
          </a:p>
          <a:p>
            <a:r>
              <a:rPr lang="en-US" dirty="0" smtClean="0"/>
              <a:t>We see this today </a:t>
            </a:r>
            <a:r>
              <a:rPr lang="en-US" dirty="0"/>
              <a:t>in </a:t>
            </a:r>
            <a:r>
              <a:rPr lang="en-US" dirty="0" smtClean="0"/>
              <a:t>places like Iran</a:t>
            </a:r>
            <a:r>
              <a:rPr lang="en-US" dirty="0"/>
              <a:t>, Sudan, and North </a:t>
            </a:r>
            <a:r>
              <a:rPr lang="en-US" dirty="0" smtClean="0"/>
              <a:t>Korea.</a:t>
            </a:r>
          </a:p>
          <a:p>
            <a:r>
              <a:rPr lang="en-US" dirty="0" smtClean="0"/>
              <a:t>But worse yet can be the self-destructive tendency within churches which is the direct result of false teaching and lax morals.</a:t>
            </a:r>
            <a:endParaRPr lang="en-US" dirty="0"/>
          </a:p>
          <a:p>
            <a:endParaRPr lang="en-US" dirty="0"/>
          </a:p>
          <a:p>
            <a:endParaRPr lang="en-US" dirty="0" smtClean="0"/>
          </a:p>
        </p:txBody>
      </p:sp>
    </p:spTree>
    <p:extLst>
      <p:ext uri="{BB962C8B-B14F-4D97-AF65-F5344CB8AC3E}">
        <p14:creationId xmlns:p14="http://schemas.microsoft.com/office/powerpoint/2010/main" val="29924417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Peter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lnSpcReduction="10000"/>
          </a:bodyPr>
          <a:lstStyle/>
          <a:p>
            <a:r>
              <a:rPr lang="en-US" dirty="0" smtClean="0"/>
              <a:t>As we draw to a close, let’s remind ourselves that simple </a:t>
            </a:r>
            <a:r>
              <a:rPr lang="en-US" dirty="0"/>
              <a:t>growth in knowledge, while </a:t>
            </a:r>
            <a:r>
              <a:rPr lang="en-US" dirty="0" smtClean="0"/>
              <a:t>absolutely essential, </a:t>
            </a:r>
            <a:r>
              <a:rPr lang="en-US" dirty="0"/>
              <a:t>is not enough.</a:t>
            </a:r>
          </a:p>
          <a:p>
            <a:r>
              <a:rPr lang="en-US" dirty="0" smtClean="0"/>
              <a:t>We need to make sure that our own growth or discipleship is obedience-based.  </a:t>
            </a:r>
          </a:p>
          <a:p>
            <a:r>
              <a:rPr lang="en-US" dirty="0" smtClean="0"/>
              <a:t>Christians</a:t>
            </a:r>
            <a:r>
              <a:rPr lang="en-US" dirty="0"/>
              <a:t>, and therefore Christian teachers, need both:</a:t>
            </a:r>
          </a:p>
          <a:p>
            <a:pPr lvl="1"/>
            <a:r>
              <a:rPr lang="en-US" dirty="0">
                <a:solidFill>
                  <a:srgbClr val="FF6600"/>
                </a:solidFill>
              </a:rPr>
              <a:t>pure and correct </a:t>
            </a:r>
            <a:r>
              <a:rPr lang="en-US" dirty="0" smtClean="0">
                <a:solidFill>
                  <a:srgbClr val="FF6600"/>
                </a:solidFill>
              </a:rPr>
              <a:t>thinking</a:t>
            </a:r>
            <a:endParaRPr lang="en-US" dirty="0">
              <a:solidFill>
                <a:srgbClr val="FF6600"/>
              </a:solidFill>
            </a:endParaRPr>
          </a:p>
          <a:p>
            <a:pPr lvl="1"/>
            <a:r>
              <a:rPr lang="en-US" dirty="0">
                <a:solidFill>
                  <a:srgbClr val="FF6600"/>
                </a:solidFill>
              </a:rPr>
              <a:t>pure and correct </a:t>
            </a:r>
            <a:r>
              <a:rPr lang="en-US" dirty="0" smtClean="0">
                <a:solidFill>
                  <a:srgbClr val="FF6600"/>
                </a:solidFill>
              </a:rPr>
              <a:t>living</a:t>
            </a:r>
            <a:endParaRPr lang="en-US" dirty="0">
              <a:solidFill>
                <a:srgbClr val="FF6600"/>
              </a:solidFill>
            </a:endParaRPr>
          </a:p>
          <a:p>
            <a:endParaRPr lang="en-US" dirty="0" smtClean="0"/>
          </a:p>
          <a:p>
            <a:endParaRPr lang="en-US" dirty="0" smtClean="0"/>
          </a:p>
        </p:txBody>
      </p:sp>
    </p:spTree>
    <p:extLst>
      <p:ext uri="{BB962C8B-B14F-4D97-AF65-F5344CB8AC3E}">
        <p14:creationId xmlns:p14="http://schemas.microsoft.com/office/powerpoint/2010/main" val="36696904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Peter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i="1" dirty="0" smtClean="0">
                <a:solidFill>
                  <a:srgbClr val="00CC00"/>
                </a:solidFill>
              </a:rPr>
              <a:t>“If </a:t>
            </a:r>
            <a:r>
              <a:rPr lang="en-US" i="1" dirty="0">
                <a:solidFill>
                  <a:srgbClr val="00CC00"/>
                </a:solidFill>
              </a:rPr>
              <a:t>in 2 Peter there is an almost unimaginable severity for the apostate and the false prophet, there is also a vista, beyond our dreams, of unbounded joys for those who, never forgetful of what has been done for them (1:9), daily seek to increase, more and more, in the grace and knowledge of God</a:t>
            </a:r>
            <a:r>
              <a:rPr lang="en-US" i="1" dirty="0" smtClean="0">
                <a:solidFill>
                  <a:srgbClr val="00CC00"/>
                </a:solidFill>
              </a:rPr>
              <a:t>.”</a:t>
            </a:r>
            <a:endParaRPr lang="en-US" i="1" dirty="0">
              <a:solidFill>
                <a:srgbClr val="00CC00"/>
              </a:solidFill>
            </a:endParaRPr>
          </a:p>
          <a:p>
            <a:pPr lvl="1" algn="r"/>
            <a:r>
              <a:rPr lang="en-US" dirty="0">
                <a:solidFill>
                  <a:srgbClr val="00CC00"/>
                </a:solidFill>
              </a:rPr>
              <a:t>Lucas &amp; Green, </a:t>
            </a:r>
            <a:r>
              <a:rPr lang="en-US" i="1" dirty="0">
                <a:solidFill>
                  <a:srgbClr val="00CC00"/>
                </a:solidFill>
              </a:rPr>
              <a:t>The Message of 2 Peter &amp; Jude:</a:t>
            </a:r>
            <a:br>
              <a:rPr lang="en-US" i="1" dirty="0">
                <a:solidFill>
                  <a:srgbClr val="00CC00"/>
                </a:solidFill>
              </a:rPr>
            </a:br>
            <a:r>
              <a:rPr lang="en-US" i="1" dirty="0">
                <a:solidFill>
                  <a:srgbClr val="00CC00"/>
                </a:solidFill>
              </a:rPr>
              <a:t>The Promise of His Coming.</a:t>
            </a:r>
          </a:p>
        </p:txBody>
      </p:sp>
    </p:spTree>
    <p:extLst>
      <p:ext uri="{BB962C8B-B14F-4D97-AF65-F5344CB8AC3E}">
        <p14:creationId xmlns:p14="http://schemas.microsoft.com/office/powerpoint/2010/main" val="16836138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Peter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dirty="0" smtClean="0"/>
              <a:t>Let’s finish up by rereading the final two verses of the letter, </a:t>
            </a:r>
            <a:r>
              <a:rPr lang="en-US" dirty="0" smtClean="0">
                <a:solidFill>
                  <a:srgbClr val="FFFF00"/>
                </a:solidFill>
              </a:rPr>
              <a:t>2 Peter 3:17-18</a:t>
            </a:r>
            <a:r>
              <a:rPr lang="en-US" dirty="0" smtClean="0"/>
              <a:t>.</a:t>
            </a:r>
          </a:p>
          <a:p>
            <a:r>
              <a:rPr lang="en-US" dirty="0" smtClean="0"/>
              <a:t>They are actually a perfect summary of the whole book, which teaches us that:</a:t>
            </a:r>
          </a:p>
        </p:txBody>
      </p:sp>
    </p:spTree>
    <p:extLst>
      <p:ext uri="{BB962C8B-B14F-4D97-AF65-F5344CB8AC3E}">
        <p14:creationId xmlns:p14="http://schemas.microsoft.com/office/powerpoint/2010/main" val="15798083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Peter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dirty="0" smtClean="0"/>
              <a:t>Let’s finish up by repeating the final two verses of the letter, </a:t>
            </a:r>
            <a:r>
              <a:rPr lang="en-US" dirty="0" smtClean="0">
                <a:solidFill>
                  <a:srgbClr val="FFFF00"/>
                </a:solidFill>
              </a:rPr>
              <a:t>2 Peter 3:17-18</a:t>
            </a:r>
            <a:r>
              <a:rPr lang="en-US" dirty="0" smtClean="0"/>
              <a:t>.</a:t>
            </a:r>
          </a:p>
          <a:p>
            <a:r>
              <a:rPr lang="en-US" dirty="0" smtClean="0"/>
              <a:t>They are actually a perfect summary of the whole book, which teaches us that:</a:t>
            </a:r>
          </a:p>
          <a:p>
            <a:endParaRPr lang="en-US" dirty="0" smtClean="0"/>
          </a:p>
          <a:p>
            <a:r>
              <a:rPr lang="en-US" sz="4000" dirty="0">
                <a:solidFill>
                  <a:srgbClr val="00CC00"/>
                </a:solidFill>
              </a:rPr>
              <a:t>Truth + Obedience = Growth</a:t>
            </a:r>
            <a:endParaRPr lang="en-US" sz="4000" dirty="0"/>
          </a:p>
        </p:txBody>
      </p:sp>
    </p:spTree>
    <p:extLst>
      <p:ext uri="{BB962C8B-B14F-4D97-AF65-F5344CB8AC3E}">
        <p14:creationId xmlns:p14="http://schemas.microsoft.com/office/powerpoint/2010/main" val="1202850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1018</TotalTime>
  <Words>1649</Words>
  <Application>Microsoft Office PowerPoint</Application>
  <PresentationFormat>On-screen Show (4:3)</PresentationFormat>
  <Paragraphs>160</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Truth + Obedience = Growth</vt:lpstr>
      <vt:lpstr>2 Peter:   Introduction</vt:lpstr>
      <vt:lpstr>2 Peter:   Introduction</vt:lpstr>
      <vt:lpstr>2 Peter:   Introduction</vt:lpstr>
      <vt:lpstr>2 Peter:   Introduction</vt:lpstr>
      <vt:lpstr>2 Peter:   Introduction</vt:lpstr>
      <vt:lpstr>2 Peter:   Introduction</vt:lpstr>
      <vt:lpstr>2 Peter:   Introduction</vt:lpstr>
      <vt:lpstr>2 Peter:   Introduction</vt:lpstr>
      <vt:lpstr>2 Peter:   Introduction</vt:lpstr>
      <vt:lpstr>Contrast with 1 Peter</vt:lpstr>
      <vt:lpstr>Contrast with 1 Peter</vt:lpstr>
      <vt:lpstr>Similarity with Jude</vt:lpstr>
      <vt:lpstr>Similarity with Jude</vt:lpstr>
      <vt:lpstr>Similarity with Jude</vt:lpstr>
      <vt:lpstr>Similarity with Jude</vt:lpstr>
      <vt:lpstr>Similarity with Jude</vt:lpstr>
      <vt:lpstr>Similarity with Jude</vt:lpstr>
      <vt:lpstr>Similarity with Jude</vt:lpstr>
      <vt:lpstr>2 Peter     Peter’s Purpose</vt:lpstr>
      <vt:lpstr>2 Peter     Peter’s Purpose</vt:lpstr>
      <vt:lpstr>2 Peter     Peter’s Purpose</vt:lpstr>
      <vt:lpstr>Truth + Obedience = Growth</vt:lpstr>
      <vt:lpstr>2 Peter     Reading the Letter</vt:lpstr>
      <vt:lpstr>2 Peter     Reading the Letter</vt:lpstr>
      <vt:lpstr>Truth + Obedience = Growth</vt:lpstr>
      <vt:lpstr>2 Peter     Conclusions</vt:lpstr>
      <vt:lpstr>2 Peter     Conclusions</vt:lpstr>
      <vt:lpstr>2 Peter     Conclusions</vt:lpstr>
      <vt:lpstr>2 Peter     Conclusions</vt:lpstr>
      <vt:lpstr>2 Peter     Conclusions</vt:lpstr>
      <vt:lpstr>2 Peter     Conclusions</vt:lpstr>
      <vt:lpstr>2 Peter     Conclusions</vt:lpstr>
      <vt:lpstr>2 Peter     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David Kosobucki</cp:lastModifiedBy>
  <cp:revision>44</cp:revision>
  <dcterms:created xsi:type="dcterms:W3CDTF">2006-08-16T00:00:00Z</dcterms:created>
  <dcterms:modified xsi:type="dcterms:W3CDTF">2012-11-25T12:08:44Z</dcterms:modified>
</cp:coreProperties>
</file>