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68" r:id="rId3"/>
    <p:sldId id="302" r:id="rId4"/>
    <p:sldId id="294" r:id="rId5"/>
    <p:sldId id="269" r:id="rId6"/>
    <p:sldId id="308" r:id="rId7"/>
    <p:sldId id="259" r:id="rId8"/>
    <p:sldId id="271" r:id="rId9"/>
    <p:sldId id="277" r:id="rId10"/>
    <p:sldId id="270" r:id="rId11"/>
    <p:sldId id="279" r:id="rId12"/>
    <p:sldId id="278" r:id="rId13"/>
    <p:sldId id="260" r:id="rId14"/>
    <p:sldId id="280" r:id="rId15"/>
    <p:sldId id="281" r:id="rId16"/>
    <p:sldId id="261" r:id="rId17"/>
    <p:sldId id="282" r:id="rId18"/>
    <p:sldId id="264" r:id="rId19"/>
    <p:sldId id="283" r:id="rId20"/>
    <p:sldId id="305" r:id="rId21"/>
    <p:sldId id="272" r:id="rId22"/>
    <p:sldId id="262" r:id="rId23"/>
    <p:sldId id="285" r:id="rId24"/>
    <p:sldId id="286" r:id="rId25"/>
    <p:sldId id="265" r:id="rId26"/>
    <p:sldId id="263" r:id="rId27"/>
    <p:sldId id="297" r:id="rId28"/>
    <p:sldId id="266" r:id="rId29"/>
    <p:sldId id="273" r:id="rId30"/>
    <p:sldId id="267" r:id="rId31"/>
    <p:sldId id="284" r:id="rId32"/>
    <p:sldId id="306" r:id="rId33"/>
    <p:sldId id="257" r:id="rId34"/>
    <p:sldId id="274" r:id="rId35"/>
    <p:sldId id="298" r:id="rId36"/>
    <p:sldId id="258" r:id="rId37"/>
    <p:sldId id="287" r:id="rId38"/>
    <p:sldId id="290" r:id="rId39"/>
    <p:sldId id="288" r:id="rId40"/>
    <p:sldId id="289" r:id="rId41"/>
    <p:sldId id="291" r:id="rId42"/>
    <p:sldId id="292" r:id="rId43"/>
    <p:sldId id="276" r:id="rId44"/>
    <p:sldId id="307" r:id="rId45"/>
    <p:sldId id="301" r:id="rId46"/>
    <p:sldId id="303" r:id="rId47"/>
    <p:sldId id="304" r:id="rId48"/>
    <p:sldId id="30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4" autoAdjust="0"/>
    <p:restoredTop sz="94610" autoAdjust="0"/>
  </p:normalViewPr>
  <p:slideViewPr>
    <p:cSldViewPr>
      <p:cViewPr varScale="1">
        <p:scale>
          <a:sx n="84" d="100"/>
          <a:sy n="84" d="100"/>
        </p:scale>
        <p:origin x="-1056" y="-90"/>
      </p:cViewPr>
      <p:guideLst>
        <p:guide orient="horz" pos="2160"/>
        <p:guide pos="2880"/>
      </p:guideLst>
    </p:cSldViewPr>
  </p:slideViewPr>
  <p:outlineViewPr>
    <p:cViewPr>
      <p:scale>
        <a:sx n="33" d="100"/>
        <a:sy n="33" d="100"/>
      </p:scale>
      <p:origin x="0" y="2473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578651-4CDD-4EF4-AA45-84E94163F72F}" type="datetimeFigureOut">
              <a:rPr lang="en-US" smtClean="0"/>
              <a:t>11/18/2012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8FF380-FFE0-4889-923D-9B733A406EB1}" type="slidenum">
              <a:rPr lang="en-US" smtClean="0"/>
              <a:t>‹#›</a:t>
            </a:fld>
            <a:endParaRPr lang="en-US"/>
          </a:p>
        </p:txBody>
      </p:sp>
    </p:spTree>
    <p:extLst>
      <p:ext uri="{BB962C8B-B14F-4D97-AF65-F5344CB8AC3E}">
        <p14:creationId xmlns:p14="http://schemas.microsoft.com/office/powerpoint/2010/main" val="21719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a:t>
            </a:fld>
            <a:endParaRPr lang="en-US"/>
          </a:p>
        </p:txBody>
      </p:sp>
    </p:spTree>
    <p:extLst>
      <p:ext uri="{BB962C8B-B14F-4D97-AF65-F5344CB8AC3E}">
        <p14:creationId xmlns:p14="http://schemas.microsoft.com/office/powerpoint/2010/main" val="44400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a:t>
            </a:fld>
            <a:endParaRPr lang="en-US"/>
          </a:p>
        </p:txBody>
      </p:sp>
    </p:spTree>
    <p:extLst>
      <p:ext uri="{BB962C8B-B14F-4D97-AF65-F5344CB8AC3E}">
        <p14:creationId xmlns:p14="http://schemas.microsoft.com/office/powerpoint/2010/main" val="1294890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a:t>
            </a:fld>
            <a:endParaRPr lang="en-US"/>
          </a:p>
        </p:txBody>
      </p:sp>
    </p:spTree>
    <p:extLst>
      <p:ext uri="{BB962C8B-B14F-4D97-AF65-F5344CB8AC3E}">
        <p14:creationId xmlns:p14="http://schemas.microsoft.com/office/powerpoint/2010/main" val="1294890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4</a:t>
            </a:fld>
            <a:endParaRPr lang="en-US"/>
          </a:p>
        </p:txBody>
      </p:sp>
    </p:spTree>
    <p:extLst>
      <p:ext uri="{BB962C8B-B14F-4D97-AF65-F5344CB8AC3E}">
        <p14:creationId xmlns:p14="http://schemas.microsoft.com/office/powerpoint/2010/main" val="3520436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5</a:t>
            </a:fld>
            <a:endParaRPr lang="en-US"/>
          </a:p>
        </p:txBody>
      </p:sp>
    </p:spTree>
    <p:extLst>
      <p:ext uri="{BB962C8B-B14F-4D97-AF65-F5344CB8AC3E}">
        <p14:creationId xmlns:p14="http://schemas.microsoft.com/office/powerpoint/2010/main" val="129489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6</a:t>
            </a:fld>
            <a:endParaRPr lang="en-US"/>
          </a:p>
        </p:txBody>
      </p:sp>
    </p:spTree>
    <p:extLst>
      <p:ext uri="{BB962C8B-B14F-4D97-AF65-F5344CB8AC3E}">
        <p14:creationId xmlns:p14="http://schemas.microsoft.com/office/powerpoint/2010/main" val="1294890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7</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8</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9</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10</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11</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12</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13</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14</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15</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16</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17</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18</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19</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20</a:t>
            </a:fld>
            <a:endParaRPr lang="en-US"/>
          </a:p>
        </p:txBody>
      </p:sp>
    </p:spTree>
    <p:extLst>
      <p:ext uri="{BB962C8B-B14F-4D97-AF65-F5344CB8AC3E}">
        <p14:creationId xmlns:p14="http://schemas.microsoft.com/office/powerpoint/2010/main" val="3520436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21</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22</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23</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24</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25</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26</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27</a:t>
            </a:fld>
            <a:endParaRPr lang="en-US"/>
          </a:p>
        </p:txBody>
      </p:sp>
    </p:spTree>
    <p:extLst>
      <p:ext uri="{BB962C8B-B14F-4D97-AF65-F5344CB8AC3E}">
        <p14:creationId xmlns:p14="http://schemas.microsoft.com/office/powerpoint/2010/main" val="1294890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28</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29</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30</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31</a:t>
            </a:fld>
            <a:endParaRPr lang="en-US"/>
          </a:p>
        </p:txBody>
      </p:sp>
    </p:spTree>
    <p:extLst>
      <p:ext uri="{BB962C8B-B14F-4D97-AF65-F5344CB8AC3E}">
        <p14:creationId xmlns:p14="http://schemas.microsoft.com/office/powerpoint/2010/main" val="2902577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32</a:t>
            </a:fld>
            <a:endParaRPr lang="en-US"/>
          </a:p>
        </p:txBody>
      </p:sp>
    </p:spTree>
    <p:extLst>
      <p:ext uri="{BB962C8B-B14F-4D97-AF65-F5344CB8AC3E}">
        <p14:creationId xmlns:p14="http://schemas.microsoft.com/office/powerpoint/2010/main" val="35204364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33</a:t>
            </a:fld>
            <a:endParaRPr lang="en-US"/>
          </a:p>
        </p:txBody>
      </p:sp>
    </p:spTree>
    <p:extLst>
      <p:ext uri="{BB962C8B-B14F-4D97-AF65-F5344CB8AC3E}">
        <p14:creationId xmlns:p14="http://schemas.microsoft.com/office/powerpoint/2010/main" val="38220467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34</a:t>
            </a:fld>
            <a:endParaRPr lang="en-US"/>
          </a:p>
        </p:txBody>
      </p:sp>
    </p:spTree>
    <p:extLst>
      <p:ext uri="{BB962C8B-B14F-4D97-AF65-F5344CB8AC3E}">
        <p14:creationId xmlns:p14="http://schemas.microsoft.com/office/powerpoint/2010/main" val="38220467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35</a:t>
            </a:fld>
            <a:endParaRPr lang="en-US"/>
          </a:p>
        </p:txBody>
      </p:sp>
    </p:spTree>
    <p:extLst>
      <p:ext uri="{BB962C8B-B14F-4D97-AF65-F5344CB8AC3E}">
        <p14:creationId xmlns:p14="http://schemas.microsoft.com/office/powerpoint/2010/main" val="12948902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36</a:t>
            </a:fld>
            <a:endParaRPr lang="en-US"/>
          </a:p>
        </p:txBody>
      </p:sp>
    </p:spTree>
    <p:extLst>
      <p:ext uri="{BB962C8B-B14F-4D97-AF65-F5344CB8AC3E}">
        <p14:creationId xmlns:p14="http://schemas.microsoft.com/office/powerpoint/2010/main" val="40949216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37</a:t>
            </a:fld>
            <a:endParaRPr lang="en-US"/>
          </a:p>
        </p:txBody>
      </p:sp>
    </p:spTree>
    <p:extLst>
      <p:ext uri="{BB962C8B-B14F-4D97-AF65-F5344CB8AC3E}">
        <p14:creationId xmlns:p14="http://schemas.microsoft.com/office/powerpoint/2010/main" val="40949216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38</a:t>
            </a:fld>
            <a:endParaRPr lang="en-US"/>
          </a:p>
        </p:txBody>
      </p:sp>
    </p:spTree>
    <p:extLst>
      <p:ext uri="{BB962C8B-B14F-4D97-AF65-F5344CB8AC3E}">
        <p14:creationId xmlns:p14="http://schemas.microsoft.com/office/powerpoint/2010/main" val="40949216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39</a:t>
            </a:fld>
            <a:endParaRPr lang="en-US"/>
          </a:p>
        </p:txBody>
      </p:sp>
    </p:spTree>
    <p:extLst>
      <p:ext uri="{BB962C8B-B14F-4D97-AF65-F5344CB8AC3E}">
        <p14:creationId xmlns:p14="http://schemas.microsoft.com/office/powerpoint/2010/main" val="40949216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40</a:t>
            </a:fld>
            <a:endParaRPr lang="en-US"/>
          </a:p>
        </p:txBody>
      </p:sp>
    </p:spTree>
    <p:extLst>
      <p:ext uri="{BB962C8B-B14F-4D97-AF65-F5344CB8AC3E}">
        <p14:creationId xmlns:p14="http://schemas.microsoft.com/office/powerpoint/2010/main" val="40949216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41</a:t>
            </a:fld>
            <a:endParaRPr lang="en-US"/>
          </a:p>
        </p:txBody>
      </p:sp>
    </p:spTree>
    <p:extLst>
      <p:ext uri="{BB962C8B-B14F-4D97-AF65-F5344CB8AC3E}">
        <p14:creationId xmlns:p14="http://schemas.microsoft.com/office/powerpoint/2010/main" val="40949216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42</a:t>
            </a:fld>
            <a:endParaRPr lang="en-US"/>
          </a:p>
        </p:txBody>
      </p:sp>
    </p:spTree>
    <p:extLst>
      <p:ext uri="{BB962C8B-B14F-4D97-AF65-F5344CB8AC3E}">
        <p14:creationId xmlns:p14="http://schemas.microsoft.com/office/powerpoint/2010/main" val="40949216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43</a:t>
            </a:fld>
            <a:endParaRPr lang="en-US"/>
          </a:p>
        </p:txBody>
      </p:sp>
    </p:spTree>
    <p:extLst>
      <p:ext uri="{BB962C8B-B14F-4D97-AF65-F5344CB8AC3E}">
        <p14:creationId xmlns:p14="http://schemas.microsoft.com/office/powerpoint/2010/main" val="40949216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44</a:t>
            </a:fld>
            <a:endParaRPr lang="en-US"/>
          </a:p>
        </p:txBody>
      </p:sp>
    </p:spTree>
    <p:extLst>
      <p:ext uri="{BB962C8B-B14F-4D97-AF65-F5344CB8AC3E}">
        <p14:creationId xmlns:p14="http://schemas.microsoft.com/office/powerpoint/2010/main" val="35204364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45</a:t>
            </a:fld>
            <a:endParaRPr lang="en-US"/>
          </a:p>
        </p:txBody>
      </p:sp>
    </p:spTree>
    <p:extLst>
      <p:ext uri="{BB962C8B-B14F-4D97-AF65-F5344CB8AC3E}">
        <p14:creationId xmlns:p14="http://schemas.microsoft.com/office/powerpoint/2010/main" val="12948902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46</a:t>
            </a:fld>
            <a:endParaRPr lang="en-US"/>
          </a:p>
        </p:txBody>
      </p:sp>
    </p:spTree>
    <p:extLst>
      <p:ext uri="{BB962C8B-B14F-4D97-AF65-F5344CB8AC3E}">
        <p14:creationId xmlns:p14="http://schemas.microsoft.com/office/powerpoint/2010/main" val="12948902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47</a:t>
            </a:fld>
            <a:endParaRPr lang="en-US"/>
          </a:p>
        </p:txBody>
      </p:sp>
    </p:spTree>
    <p:extLst>
      <p:ext uri="{BB962C8B-B14F-4D97-AF65-F5344CB8AC3E}">
        <p14:creationId xmlns:p14="http://schemas.microsoft.com/office/powerpoint/2010/main" val="12948902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8FF380-FFE0-4889-923D-9B733A406EB1}" type="slidenum">
              <a:rPr lang="en-US" smtClean="0"/>
              <a:t>48</a:t>
            </a:fld>
            <a:endParaRPr lang="en-US"/>
          </a:p>
        </p:txBody>
      </p:sp>
    </p:spTree>
    <p:extLst>
      <p:ext uri="{BB962C8B-B14F-4D97-AF65-F5344CB8AC3E}">
        <p14:creationId xmlns:p14="http://schemas.microsoft.com/office/powerpoint/2010/main" val="3520436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Looking Forward to Future Glory</a:t>
            </a:r>
            <a:endParaRPr lang="en-US" dirty="0"/>
          </a:p>
        </p:txBody>
      </p:sp>
      <p:sp>
        <p:nvSpPr>
          <p:cNvPr id="3" name="Subtitle 2"/>
          <p:cNvSpPr>
            <a:spLocks noGrp="1"/>
          </p:cNvSpPr>
          <p:nvPr>
            <p:ph type="subTitle" idx="1"/>
          </p:nvPr>
        </p:nvSpPr>
        <p:spPr/>
        <p:txBody>
          <a:bodyPr/>
          <a:lstStyle/>
          <a:p>
            <a:r>
              <a:rPr lang="en-US" dirty="0" smtClean="0">
                <a:solidFill>
                  <a:srgbClr val="FFFF00"/>
                </a:solidFill>
              </a:rPr>
              <a:t>1 Peter 5</a:t>
            </a:r>
            <a:endParaRPr lang="en-US" dirty="0">
              <a:solidFill>
                <a:srgbClr val="FFFF00"/>
              </a:solidFill>
            </a:endParaRPr>
          </a:p>
        </p:txBody>
      </p:sp>
    </p:spTree>
    <p:extLst>
      <p:ext uri="{BB962C8B-B14F-4D97-AF65-F5344CB8AC3E}">
        <p14:creationId xmlns:p14="http://schemas.microsoft.com/office/powerpoint/2010/main" val="1909647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5	</a:t>
            </a:r>
            <a:r>
              <a:rPr lang="en-US" dirty="0" smtClean="0">
                <a:solidFill>
                  <a:srgbClr val="FF6600"/>
                </a:solidFill>
              </a:rPr>
              <a:t>Introduction</a:t>
            </a:r>
            <a:endParaRPr lang="en-US" dirty="0">
              <a:solidFill>
                <a:srgbClr val="FF66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248231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5	</a:t>
            </a:r>
            <a:r>
              <a:rPr lang="en-US" dirty="0" smtClean="0">
                <a:solidFill>
                  <a:srgbClr val="FF6600"/>
                </a:solidFill>
              </a:rPr>
              <a:t>Introduction</a:t>
            </a:r>
            <a:endParaRPr lang="en-US" dirty="0">
              <a:solidFill>
                <a:srgbClr val="FF6600"/>
              </a:solidFill>
            </a:endParaRPr>
          </a:p>
        </p:txBody>
      </p:sp>
      <p:sp>
        <p:nvSpPr>
          <p:cNvPr id="3" name="Content Placeholder 2"/>
          <p:cNvSpPr>
            <a:spLocks noGrp="1"/>
          </p:cNvSpPr>
          <p:nvPr>
            <p:ph idx="1"/>
          </p:nvPr>
        </p:nvSpPr>
        <p:spPr/>
        <p:txBody>
          <a:bodyPr>
            <a:normAutofit lnSpcReduction="10000"/>
          </a:bodyPr>
          <a:lstStyle/>
          <a:p>
            <a:r>
              <a:rPr lang="en-US" dirty="0" smtClean="0"/>
              <a:t>Throughout this letter Peter has been reminding us of the necessity of suffering and its importance in the Christian life.</a:t>
            </a:r>
          </a:p>
          <a:p>
            <a:r>
              <a:rPr lang="en-US" dirty="0" smtClean="0"/>
              <a:t>But suffering simply cannot be enjoyed for its own sake.</a:t>
            </a:r>
          </a:p>
          <a:p>
            <a:r>
              <a:rPr lang="en-US" dirty="0" smtClean="0"/>
              <a:t>In this final chapter of his first letter to those ancient churches, Peter draws our attention to the glory that awaits us as God’s people in the presence of our Lord.</a:t>
            </a:r>
            <a:endParaRPr lang="en-US" dirty="0"/>
          </a:p>
        </p:txBody>
      </p:sp>
    </p:spTree>
    <p:extLst>
      <p:ext uri="{BB962C8B-B14F-4D97-AF65-F5344CB8AC3E}">
        <p14:creationId xmlns:p14="http://schemas.microsoft.com/office/powerpoint/2010/main" val="732758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1"/>
            <a:ext cx="7772400" cy="2971800"/>
          </a:xfrm>
        </p:spPr>
        <p:txBody>
          <a:bodyPr>
            <a:normAutofit/>
          </a:bodyPr>
          <a:lstStyle/>
          <a:p>
            <a:r>
              <a:rPr lang="en-US" dirty="0" smtClean="0">
                <a:solidFill>
                  <a:srgbClr val="00B0F0"/>
                </a:solidFill>
              </a:rPr>
              <a:t>Looking forward to future glory, together as the church, we can endure whatever difficulties we may have to face for now.</a:t>
            </a:r>
            <a:endParaRPr lang="en-US" dirty="0">
              <a:solidFill>
                <a:srgbClr val="00B0F0"/>
              </a:solidFill>
            </a:endParaRPr>
          </a:p>
        </p:txBody>
      </p:sp>
    </p:spTree>
    <p:extLst>
      <p:ext uri="{BB962C8B-B14F-4D97-AF65-F5344CB8AC3E}">
        <p14:creationId xmlns:p14="http://schemas.microsoft.com/office/powerpoint/2010/main" val="3254638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5	</a:t>
            </a:r>
            <a:r>
              <a:rPr lang="en-US" dirty="0" smtClean="0">
                <a:solidFill>
                  <a:srgbClr val="00B0F0"/>
                </a:solidFill>
              </a:rPr>
              <a:t>Outline</a:t>
            </a:r>
            <a:endParaRPr lang="en-US" dirty="0">
              <a:solidFill>
                <a:srgbClr val="00B0F0"/>
              </a:solidFill>
            </a:endParaRPr>
          </a:p>
        </p:txBody>
      </p:sp>
      <p:sp>
        <p:nvSpPr>
          <p:cNvPr id="3" name="Content Placeholder 2"/>
          <p:cNvSpPr>
            <a:spLocks noGrp="1"/>
          </p:cNvSpPr>
          <p:nvPr>
            <p:ph idx="1"/>
          </p:nvPr>
        </p:nvSpPr>
        <p:spPr/>
        <p:txBody>
          <a:bodyPr/>
          <a:lstStyle/>
          <a:p>
            <a:endParaRPr lang="en-US" dirty="0">
              <a:solidFill>
                <a:srgbClr val="FFFF00"/>
              </a:solidFill>
            </a:endParaRPr>
          </a:p>
        </p:txBody>
      </p:sp>
    </p:spTree>
    <p:extLst>
      <p:ext uri="{BB962C8B-B14F-4D97-AF65-F5344CB8AC3E}">
        <p14:creationId xmlns:p14="http://schemas.microsoft.com/office/powerpoint/2010/main" val="3846052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5	</a:t>
            </a:r>
            <a:r>
              <a:rPr lang="en-US" dirty="0" smtClean="0">
                <a:solidFill>
                  <a:srgbClr val="00B0F0"/>
                </a:solidFill>
              </a:rPr>
              <a:t>Outline</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Elders, shepherd God’s flock.     </a:t>
            </a:r>
            <a:r>
              <a:rPr lang="en-US" dirty="0" smtClean="0">
                <a:solidFill>
                  <a:srgbClr val="FFFF00"/>
                </a:solidFill>
              </a:rPr>
              <a:t>5:1-5</a:t>
            </a:r>
          </a:p>
          <a:p>
            <a:r>
              <a:rPr lang="en-US" dirty="0" smtClean="0"/>
              <a:t>Humble yourselves.                     </a:t>
            </a:r>
            <a:r>
              <a:rPr lang="en-US" dirty="0">
                <a:solidFill>
                  <a:srgbClr val="FFFF00"/>
                </a:solidFill>
              </a:rPr>
              <a:t>5:6-7</a:t>
            </a:r>
          </a:p>
          <a:p>
            <a:r>
              <a:rPr lang="en-US" dirty="0" smtClean="0"/>
              <a:t>Resist your adversary.                  </a:t>
            </a:r>
            <a:r>
              <a:rPr lang="en-US" dirty="0">
                <a:solidFill>
                  <a:srgbClr val="FFFF00"/>
                </a:solidFill>
              </a:rPr>
              <a:t>5:8-9</a:t>
            </a:r>
          </a:p>
          <a:p>
            <a:r>
              <a:rPr lang="en-US" dirty="0" smtClean="0"/>
              <a:t>You are called to God’s glory.     </a:t>
            </a:r>
            <a:r>
              <a:rPr lang="en-US" dirty="0">
                <a:solidFill>
                  <a:srgbClr val="FFFF00"/>
                </a:solidFill>
              </a:rPr>
              <a:t>5:10-11</a:t>
            </a:r>
          </a:p>
          <a:p>
            <a:r>
              <a:rPr lang="en-US" dirty="0" smtClean="0"/>
              <a:t>Stand in God’s grace.                   </a:t>
            </a:r>
            <a:r>
              <a:rPr lang="en-US" dirty="0">
                <a:solidFill>
                  <a:srgbClr val="FFFF00"/>
                </a:solidFill>
              </a:rPr>
              <a:t>5:12-14</a:t>
            </a:r>
          </a:p>
        </p:txBody>
      </p:sp>
    </p:spTree>
    <p:extLst>
      <p:ext uri="{BB962C8B-B14F-4D97-AF65-F5344CB8AC3E}">
        <p14:creationId xmlns:p14="http://schemas.microsoft.com/office/powerpoint/2010/main" val="68106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a:bodyPr>
          <a:lstStyle/>
          <a:p>
            <a:endParaRPr lang="en-US" i="1" dirty="0" smtClean="0">
              <a:solidFill>
                <a:srgbClr val="00CC00"/>
              </a:solidFill>
            </a:endParaRPr>
          </a:p>
        </p:txBody>
      </p:sp>
    </p:spTree>
    <p:extLst>
      <p:ext uri="{BB962C8B-B14F-4D97-AF65-F5344CB8AC3E}">
        <p14:creationId xmlns:p14="http://schemas.microsoft.com/office/powerpoint/2010/main" val="882082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5:1</a:t>
            </a:r>
            <a:r>
              <a:rPr lang="en-US" dirty="0" smtClean="0"/>
              <a:t>     We all know Peter was an apostle, but here he identifies himself with the local elders he is trying to encourage, rather than take an exalted position.</a:t>
            </a:r>
          </a:p>
          <a:p>
            <a:r>
              <a:rPr lang="en-US" dirty="0" smtClean="0"/>
              <a:t>Fascinatingly, he labels himself </a:t>
            </a:r>
            <a:r>
              <a:rPr lang="en-US" dirty="0" smtClean="0">
                <a:solidFill>
                  <a:srgbClr val="00B0F0"/>
                </a:solidFill>
              </a:rPr>
              <a:t>“a witness of the sufferings of Christ.”</a:t>
            </a:r>
          </a:p>
          <a:p>
            <a:r>
              <a:rPr lang="en-US" dirty="0" smtClean="0"/>
              <a:t>We remember what kind of witness Peter was of those sufferings – one who denied Christ repeatedly at the time.</a:t>
            </a:r>
          </a:p>
        </p:txBody>
      </p:sp>
    </p:spTree>
    <p:extLst>
      <p:ext uri="{BB962C8B-B14F-4D97-AF65-F5344CB8AC3E}">
        <p14:creationId xmlns:p14="http://schemas.microsoft.com/office/powerpoint/2010/main" val="2651690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5:1</a:t>
            </a:r>
            <a:r>
              <a:rPr lang="en-US" dirty="0" smtClean="0"/>
              <a:t>     As a </a:t>
            </a:r>
            <a:r>
              <a:rPr lang="en-US" dirty="0" smtClean="0">
                <a:solidFill>
                  <a:srgbClr val="00B0F0"/>
                </a:solidFill>
              </a:rPr>
              <a:t>“partaker of the glory that will be revealed,” </a:t>
            </a:r>
            <a:r>
              <a:rPr lang="en-US" dirty="0" smtClean="0"/>
              <a:t>Peter clarifies just how thoroughly he has been restored. </a:t>
            </a:r>
          </a:p>
          <a:p>
            <a:r>
              <a:rPr lang="en-US" dirty="0" smtClean="0"/>
              <a:t>All these years later, he is confident that his terrible sin, which no doubt caused him incredible shame at the time, has been completely washed away by the blood of Christ.</a:t>
            </a:r>
          </a:p>
        </p:txBody>
      </p:sp>
    </p:spTree>
    <p:extLst>
      <p:ext uri="{BB962C8B-B14F-4D97-AF65-F5344CB8AC3E}">
        <p14:creationId xmlns:p14="http://schemas.microsoft.com/office/powerpoint/2010/main" val="3225386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5:2</a:t>
            </a:r>
            <a:r>
              <a:rPr lang="en-US" dirty="0" smtClean="0"/>
              <a:t>     </a:t>
            </a:r>
            <a:r>
              <a:rPr lang="en-US" dirty="0" smtClean="0">
                <a:solidFill>
                  <a:srgbClr val="00B0F0"/>
                </a:solidFill>
              </a:rPr>
              <a:t>Shepherd the flock     </a:t>
            </a:r>
            <a:r>
              <a:rPr lang="en-US" dirty="0" smtClean="0"/>
              <a:t>The word for “shepherd” is one of the words Jesus used after His resurrection to motivate Peter.</a:t>
            </a:r>
            <a:endParaRPr lang="en-US" dirty="0"/>
          </a:p>
          <a:p>
            <a:r>
              <a:rPr lang="en-US" dirty="0" smtClean="0"/>
              <a:t>We find it in </a:t>
            </a:r>
            <a:r>
              <a:rPr lang="en-US" dirty="0" smtClean="0">
                <a:solidFill>
                  <a:srgbClr val="FFFF00"/>
                </a:solidFill>
              </a:rPr>
              <a:t>John 21:16</a:t>
            </a:r>
            <a:r>
              <a:rPr lang="en-US" dirty="0" smtClean="0"/>
              <a:t>.</a:t>
            </a:r>
          </a:p>
          <a:p>
            <a:r>
              <a:rPr lang="en-US" dirty="0" smtClean="0"/>
              <a:t>In other words, Peter is encouraging the elders of the churches in the same way Christ encouraged him so many years before.</a:t>
            </a:r>
          </a:p>
          <a:p>
            <a:r>
              <a:rPr lang="en-US" dirty="0" smtClean="0"/>
              <a:t>Peter says the sheep belong to God – and yet Jesus said the sheep belong to Him.  </a:t>
            </a:r>
          </a:p>
        </p:txBody>
      </p:sp>
    </p:spTree>
    <p:extLst>
      <p:ext uri="{BB962C8B-B14F-4D97-AF65-F5344CB8AC3E}">
        <p14:creationId xmlns:p14="http://schemas.microsoft.com/office/powerpoint/2010/main" val="487868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5:2</a:t>
            </a:r>
            <a:r>
              <a:rPr lang="en-US" dirty="0" smtClean="0"/>
              <a:t>     </a:t>
            </a:r>
            <a:r>
              <a:rPr lang="en-US" dirty="0"/>
              <a:t>Our word </a:t>
            </a:r>
            <a:r>
              <a:rPr lang="en-US" dirty="0">
                <a:solidFill>
                  <a:srgbClr val="FF6600"/>
                </a:solidFill>
              </a:rPr>
              <a:t>pastor</a:t>
            </a:r>
            <a:r>
              <a:rPr lang="en-US" dirty="0"/>
              <a:t> comes from the Latin for </a:t>
            </a:r>
            <a:r>
              <a:rPr lang="en-US" dirty="0">
                <a:solidFill>
                  <a:srgbClr val="00B0F0"/>
                </a:solidFill>
              </a:rPr>
              <a:t>“shepherd.”  </a:t>
            </a:r>
            <a:r>
              <a:rPr lang="en-US" dirty="0" smtClean="0"/>
              <a:t>Our word </a:t>
            </a:r>
            <a:r>
              <a:rPr lang="en-US" dirty="0" smtClean="0">
                <a:solidFill>
                  <a:srgbClr val="FF6600"/>
                </a:solidFill>
              </a:rPr>
              <a:t>bishop</a:t>
            </a:r>
            <a:r>
              <a:rPr lang="en-US" dirty="0" smtClean="0"/>
              <a:t> comes from the Greek word for </a:t>
            </a:r>
            <a:r>
              <a:rPr lang="en-US" dirty="0" smtClean="0">
                <a:solidFill>
                  <a:srgbClr val="00B0F0"/>
                </a:solidFill>
              </a:rPr>
              <a:t>“overseer.”</a:t>
            </a:r>
          </a:p>
          <a:p>
            <a:r>
              <a:rPr lang="en-US" dirty="0" smtClean="0"/>
              <a:t>In </a:t>
            </a:r>
            <a:r>
              <a:rPr lang="en-US" dirty="0"/>
              <a:t>this passage Peter links the titles of </a:t>
            </a:r>
            <a:r>
              <a:rPr lang="en-US" dirty="0">
                <a:solidFill>
                  <a:srgbClr val="00B0F0"/>
                </a:solidFill>
              </a:rPr>
              <a:t>elder</a:t>
            </a:r>
            <a:r>
              <a:rPr lang="en-US" dirty="0"/>
              <a:t> and </a:t>
            </a:r>
            <a:r>
              <a:rPr lang="en-US" dirty="0">
                <a:solidFill>
                  <a:srgbClr val="00B0F0"/>
                </a:solidFill>
              </a:rPr>
              <a:t>overseer</a:t>
            </a:r>
            <a:r>
              <a:rPr lang="en-US" dirty="0"/>
              <a:t> with the </a:t>
            </a:r>
            <a:r>
              <a:rPr lang="en-US" dirty="0" smtClean="0"/>
              <a:t>work </a:t>
            </a:r>
            <a:r>
              <a:rPr lang="en-US" dirty="0"/>
              <a:t>of </a:t>
            </a:r>
            <a:r>
              <a:rPr lang="en-US" dirty="0">
                <a:solidFill>
                  <a:srgbClr val="00B0F0"/>
                </a:solidFill>
              </a:rPr>
              <a:t>“pastoring” </a:t>
            </a:r>
            <a:r>
              <a:rPr lang="en-US" dirty="0"/>
              <a:t>or </a:t>
            </a:r>
            <a:r>
              <a:rPr lang="en-US" dirty="0">
                <a:solidFill>
                  <a:srgbClr val="00B0F0"/>
                </a:solidFill>
              </a:rPr>
              <a:t>“shepherding” </a:t>
            </a:r>
            <a:r>
              <a:rPr lang="en-US" dirty="0"/>
              <a:t>the flock</a:t>
            </a:r>
            <a:r>
              <a:rPr lang="en-US" dirty="0" smtClean="0"/>
              <a:t>.</a:t>
            </a:r>
          </a:p>
          <a:p>
            <a:r>
              <a:rPr lang="en-US" dirty="0" smtClean="0"/>
              <a:t>The three terms are all in fact swappable.</a:t>
            </a:r>
          </a:p>
          <a:p>
            <a:r>
              <a:rPr lang="en-US" dirty="0" smtClean="0"/>
              <a:t>The idea of a single bishop over a city with many pastors under him came along later.</a:t>
            </a:r>
          </a:p>
          <a:p>
            <a:endParaRPr lang="en-US" dirty="0"/>
          </a:p>
        </p:txBody>
      </p:sp>
    </p:spTree>
    <p:extLst>
      <p:ext uri="{BB962C8B-B14F-4D97-AF65-F5344CB8AC3E}">
        <p14:creationId xmlns:p14="http://schemas.microsoft.com/office/powerpoint/2010/main" val="2322177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5:2</a:t>
            </a:r>
            <a:r>
              <a:rPr lang="en-US" dirty="0" smtClean="0"/>
              <a:t>     </a:t>
            </a:r>
            <a:r>
              <a:rPr lang="en-US" dirty="0" smtClean="0">
                <a:solidFill>
                  <a:srgbClr val="00B0F0"/>
                </a:solidFill>
              </a:rPr>
              <a:t>Dishonest gain     </a:t>
            </a:r>
            <a:r>
              <a:rPr lang="en-US" dirty="0" smtClean="0"/>
              <a:t>This word doesn’t simply apply to dishonesty, but to all gain that is “shameful, selfish or dishonorable.”  </a:t>
            </a:r>
          </a:p>
          <a:p>
            <a:r>
              <a:rPr lang="en-US" dirty="0" err="1" smtClean="0"/>
              <a:t>Zodhiates</a:t>
            </a:r>
            <a:r>
              <a:rPr lang="en-US" dirty="0" smtClean="0"/>
              <a:t> adds, </a:t>
            </a:r>
            <a:r>
              <a:rPr lang="en-US" i="1" dirty="0" smtClean="0">
                <a:solidFill>
                  <a:srgbClr val="00CC00"/>
                </a:solidFill>
              </a:rPr>
              <a:t>“It </a:t>
            </a:r>
            <a:r>
              <a:rPr lang="en-US" i="1" dirty="0">
                <a:solidFill>
                  <a:srgbClr val="00CC00"/>
                </a:solidFill>
              </a:rPr>
              <a:t>may also refer to gaining popularity by adulterating the gospel to attract more people to the congregation, and showing special favors and consideration to the rich and the influential in order to gain personal advantage and profit</a:t>
            </a:r>
            <a:r>
              <a:rPr lang="en-US" i="1" dirty="0" smtClean="0">
                <a:solidFill>
                  <a:srgbClr val="00CC00"/>
                </a:solidFill>
              </a:rPr>
              <a:t>.”</a:t>
            </a:r>
          </a:p>
        </p:txBody>
      </p:sp>
    </p:spTree>
    <p:extLst>
      <p:ext uri="{BB962C8B-B14F-4D97-AF65-F5344CB8AC3E}">
        <p14:creationId xmlns:p14="http://schemas.microsoft.com/office/powerpoint/2010/main" val="723525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5:2</a:t>
            </a:r>
            <a:r>
              <a:rPr lang="en-US" dirty="0" smtClean="0"/>
              <a:t>     The right attitude toward congregational leadership says this:</a:t>
            </a:r>
          </a:p>
          <a:p>
            <a:r>
              <a:rPr lang="en-US" dirty="0">
                <a:solidFill>
                  <a:srgbClr val="FF6600"/>
                </a:solidFill>
              </a:rPr>
              <a:t>“I am </a:t>
            </a:r>
            <a:r>
              <a:rPr lang="en-US" dirty="0" smtClean="0">
                <a:solidFill>
                  <a:srgbClr val="FF6600"/>
                </a:solidFill>
              </a:rPr>
              <a:t>in the ministry because </a:t>
            </a:r>
            <a:r>
              <a:rPr lang="en-US" dirty="0">
                <a:solidFill>
                  <a:srgbClr val="FF6600"/>
                </a:solidFill>
              </a:rPr>
              <a:t>I am needed </a:t>
            </a:r>
            <a:r>
              <a:rPr lang="en-US" dirty="0" smtClean="0">
                <a:solidFill>
                  <a:srgbClr val="FF6600"/>
                </a:solidFill>
              </a:rPr>
              <a:t>and have a God-given desire to do the work of feeding and leading His people.  </a:t>
            </a:r>
            <a:br>
              <a:rPr lang="en-US" dirty="0" smtClean="0">
                <a:solidFill>
                  <a:srgbClr val="FF6600"/>
                </a:solidFill>
              </a:rPr>
            </a:br>
            <a:r>
              <a:rPr lang="en-US" dirty="0" smtClean="0">
                <a:solidFill>
                  <a:srgbClr val="FF6600"/>
                </a:solidFill>
              </a:rPr>
              <a:t>I plan to continue to serve as I am able regardless </a:t>
            </a:r>
            <a:r>
              <a:rPr lang="en-US" dirty="0">
                <a:solidFill>
                  <a:srgbClr val="FF6600"/>
                </a:solidFill>
              </a:rPr>
              <a:t>of </a:t>
            </a:r>
            <a:r>
              <a:rPr lang="en-US" dirty="0" smtClean="0">
                <a:solidFill>
                  <a:srgbClr val="FF6600"/>
                </a:solidFill>
              </a:rPr>
              <a:t>the compensation I receive, whether financial or in personal recognition.” </a:t>
            </a:r>
            <a:endParaRPr lang="en-US" i="1" dirty="0" smtClean="0">
              <a:solidFill>
                <a:srgbClr val="FF6600"/>
              </a:solidFill>
            </a:endParaRPr>
          </a:p>
        </p:txBody>
      </p:sp>
    </p:spTree>
    <p:extLst>
      <p:ext uri="{BB962C8B-B14F-4D97-AF65-F5344CB8AC3E}">
        <p14:creationId xmlns:p14="http://schemas.microsoft.com/office/powerpoint/2010/main" val="2420615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5:3</a:t>
            </a:r>
            <a:r>
              <a:rPr lang="en-US" dirty="0" smtClean="0"/>
              <a:t>     Peter is leading by example even as he writes this passage.</a:t>
            </a:r>
          </a:p>
          <a:p>
            <a:r>
              <a:rPr lang="en-US" dirty="0" smtClean="0"/>
              <a:t>Rather than exalting his apostleship or focusing on his personal friendship with Christ, he identifies with others who serve.</a:t>
            </a:r>
          </a:p>
          <a:p>
            <a:r>
              <a:rPr lang="en-US" dirty="0" smtClean="0"/>
              <a:t>They also should illustrate their leadership by example rather than simply barking orders and bossing people around.</a:t>
            </a:r>
          </a:p>
        </p:txBody>
      </p:sp>
    </p:spTree>
    <p:extLst>
      <p:ext uri="{BB962C8B-B14F-4D97-AF65-F5344CB8AC3E}">
        <p14:creationId xmlns:p14="http://schemas.microsoft.com/office/powerpoint/2010/main" val="1671923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5:4</a:t>
            </a:r>
            <a:r>
              <a:rPr lang="en-US" dirty="0" smtClean="0"/>
              <a:t>     Christ </a:t>
            </a:r>
            <a:r>
              <a:rPr lang="en-US" dirty="0" smtClean="0">
                <a:solidFill>
                  <a:srgbClr val="00B0F0"/>
                </a:solidFill>
              </a:rPr>
              <a:t>the Chief Shepherd </a:t>
            </a:r>
            <a:r>
              <a:rPr lang="en-US" dirty="0" smtClean="0"/>
              <a:t>will one day appear and will personally reward those shepherds who serve faithfully under Him.</a:t>
            </a:r>
          </a:p>
          <a:p>
            <a:r>
              <a:rPr lang="en-US" dirty="0" smtClean="0"/>
              <a:t>He will give them </a:t>
            </a:r>
            <a:r>
              <a:rPr lang="en-US" dirty="0" smtClean="0">
                <a:solidFill>
                  <a:srgbClr val="00B0F0"/>
                </a:solidFill>
              </a:rPr>
              <a:t>a crown of glory </a:t>
            </a:r>
            <a:r>
              <a:rPr lang="en-US" dirty="0" smtClean="0"/>
              <a:t>– a reward that will last forever.</a:t>
            </a:r>
          </a:p>
          <a:p>
            <a:r>
              <a:rPr lang="en-US" dirty="0" smtClean="0"/>
              <a:t>This should serve as a sufficient motivator in doing the work of the ministry, even if earthly compensation is consistently lacking.</a:t>
            </a:r>
          </a:p>
          <a:p>
            <a:endParaRPr lang="en-US" dirty="0" smtClean="0"/>
          </a:p>
        </p:txBody>
      </p:sp>
    </p:spTree>
    <p:extLst>
      <p:ext uri="{BB962C8B-B14F-4D97-AF65-F5344CB8AC3E}">
        <p14:creationId xmlns:p14="http://schemas.microsoft.com/office/powerpoint/2010/main" val="3539572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5:5a</a:t>
            </a:r>
            <a:r>
              <a:rPr lang="en-US" dirty="0" smtClean="0"/>
              <a:t>     The younger members are to </a:t>
            </a:r>
            <a:r>
              <a:rPr lang="en-US" dirty="0" smtClean="0">
                <a:solidFill>
                  <a:srgbClr val="00B0F0"/>
                </a:solidFill>
              </a:rPr>
              <a:t>submit themselves</a:t>
            </a:r>
            <a:r>
              <a:rPr lang="en-US" dirty="0" smtClean="0"/>
              <a:t> to the </a:t>
            </a:r>
            <a:r>
              <a:rPr lang="en-US" dirty="0" smtClean="0">
                <a:solidFill>
                  <a:srgbClr val="00B0F0"/>
                </a:solidFill>
              </a:rPr>
              <a:t>elders.  </a:t>
            </a:r>
          </a:p>
          <a:p>
            <a:r>
              <a:rPr lang="en-US" dirty="0" smtClean="0"/>
              <a:t>The words as they stand could mean </a:t>
            </a:r>
            <a:r>
              <a:rPr lang="en-US" dirty="0" smtClean="0">
                <a:solidFill>
                  <a:srgbClr val="00B0F0"/>
                </a:solidFill>
              </a:rPr>
              <a:t>“to your seniors in age.”</a:t>
            </a:r>
          </a:p>
          <a:p>
            <a:r>
              <a:rPr lang="en-US" dirty="0" smtClean="0"/>
              <a:t>That would, however, require a change in meaning from the previous verses, so it is better to see the continuity and take the </a:t>
            </a:r>
            <a:r>
              <a:rPr lang="en-US" dirty="0" smtClean="0">
                <a:solidFill>
                  <a:srgbClr val="00B0F0"/>
                </a:solidFill>
              </a:rPr>
              <a:t>“elders” </a:t>
            </a:r>
            <a:r>
              <a:rPr lang="en-US" dirty="0" smtClean="0"/>
              <a:t>to be the leaders in the churches.</a:t>
            </a:r>
          </a:p>
          <a:p>
            <a:endParaRPr lang="en-US" dirty="0" smtClean="0"/>
          </a:p>
        </p:txBody>
      </p:sp>
    </p:spTree>
    <p:extLst>
      <p:ext uri="{BB962C8B-B14F-4D97-AF65-F5344CB8AC3E}">
        <p14:creationId xmlns:p14="http://schemas.microsoft.com/office/powerpoint/2010/main" val="3602627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fontScale="92500"/>
          </a:bodyPr>
          <a:lstStyle/>
          <a:p>
            <a:r>
              <a:rPr lang="en-US" dirty="0" smtClean="0">
                <a:solidFill>
                  <a:srgbClr val="FFFF00"/>
                </a:solidFill>
              </a:rPr>
              <a:t>5:5a</a:t>
            </a:r>
            <a:r>
              <a:rPr lang="en-US" dirty="0" smtClean="0"/>
              <a:t>     Peter envisions an ideal situation:</a:t>
            </a:r>
          </a:p>
          <a:p>
            <a:r>
              <a:rPr lang="en-US" dirty="0" smtClean="0"/>
              <a:t>The elders lead and feed the flock of God without </a:t>
            </a:r>
            <a:r>
              <a:rPr lang="en-US" dirty="0" smtClean="0">
                <a:solidFill>
                  <a:srgbClr val="00B0F0"/>
                </a:solidFill>
              </a:rPr>
              <a:t>“being lords over them.” </a:t>
            </a:r>
            <a:r>
              <a:rPr lang="en-US" dirty="0" smtClean="0">
                <a:solidFill>
                  <a:srgbClr val="FFFF00"/>
                </a:solidFill>
              </a:rPr>
              <a:t>(5:3)</a:t>
            </a:r>
          </a:p>
          <a:p>
            <a:r>
              <a:rPr lang="en-US" dirty="0" smtClean="0"/>
              <a:t>The </a:t>
            </a:r>
            <a:r>
              <a:rPr lang="en-US" dirty="0" smtClean="0">
                <a:solidFill>
                  <a:srgbClr val="00B0F0"/>
                </a:solidFill>
              </a:rPr>
              <a:t>younger people</a:t>
            </a:r>
            <a:r>
              <a:rPr lang="en-US" dirty="0" smtClean="0"/>
              <a:t>, who might be most inclined to ignore the elders’ authority, willingly submit themselves to those same elders.</a:t>
            </a:r>
          </a:p>
          <a:p>
            <a:r>
              <a:rPr lang="en-US" dirty="0" smtClean="0"/>
              <a:t>Further, everyone willingly submits themselves to one another – an absolute celebration of humility and submissiveness.</a:t>
            </a:r>
          </a:p>
        </p:txBody>
      </p:sp>
    </p:spTree>
    <p:extLst>
      <p:ext uri="{BB962C8B-B14F-4D97-AF65-F5344CB8AC3E}">
        <p14:creationId xmlns:p14="http://schemas.microsoft.com/office/powerpoint/2010/main" val="800327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5:5b</a:t>
            </a:r>
            <a:r>
              <a:rPr lang="en-US" dirty="0" smtClean="0"/>
              <a:t>     The tense shows an ongoing process:</a:t>
            </a:r>
          </a:p>
          <a:p>
            <a:r>
              <a:rPr lang="en-US" dirty="0" smtClean="0">
                <a:solidFill>
                  <a:srgbClr val="00B0F0"/>
                </a:solidFill>
              </a:rPr>
              <a:t>“God is continually opposing the proud but continually giving grace to the humble.”</a:t>
            </a:r>
          </a:p>
          <a:p>
            <a:r>
              <a:rPr lang="en-US" dirty="0" smtClean="0"/>
              <a:t>In the Greco-Roman world, humility was not highly valued – it was the mark of a slave.</a:t>
            </a:r>
          </a:p>
          <a:p>
            <a:r>
              <a:rPr lang="en-US" dirty="0" smtClean="0"/>
              <a:t>Carson comments that </a:t>
            </a:r>
            <a:r>
              <a:rPr lang="en-US" i="1" dirty="0" smtClean="0">
                <a:solidFill>
                  <a:srgbClr val="00CC00"/>
                </a:solidFill>
              </a:rPr>
              <a:t>“the instruction would have seemed positively countercultural to Peter’s readers.”</a:t>
            </a:r>
          </a:p>
        </p:txBody>
      </p:sp>
    </p:spTree>
    <p:extLst>
      <p:ext uri="{BB962C8B-B14F-4D97-AF65-F5344CB8AC3E}">
        <p14:creationId xmlns:p14="http://schemas.microsoft.com/office/powerpoint/2010/main" val="2546397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Elders, shepherd God’s flock.     </a:t>
            </a:r>
            <a:r>
              <a:rPr lang="en-US" dirty="0">
                <a:solidFill>
                  <a:srgbClr val="FFFF00"/>
                </a:solidFill>
              </a:rPr>
              <a:t>5:1-5</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5:5b</a:t>
            </a:r>
            <a:r>
              <a:rPr lang="en-US" dirty="0" smtClean="0"/>
              <a:t>     </a:t>
            </a:r>
            <a:r>
              <a:rPr lang="en-US" dirty="0"/>
              <a:t>I</a:t>
            </a:r>
            <a:r>
              <a:rPr lang="en-US" dirty="0" smtClean="0"/>
              <a:t>t can seem just as counter-cultural to us today in a society where self-promotion </a:t>
            </a:r>
            <a:r>
              <a:rPr lang="en-US" dirty="0"/>
              <a:t>is the way the game is usually played</a:t>
            </a:r>
            <a:r>
              <a:rPr lang="en-US" dirty="0" smtClean="0"/>
              <a:t>.</a:t>
            </a:r>
          </a:p>
          <a:p>
            <a:endParaRPr lang="en-US" i="1" dirty="0" smtClean="0">
              <a:solidFill>
                <a:srgbClr val="00CC00"/>
              </a:solidFill>
            </a:endParaRPr>
          </a:p>
        </p:txBody>
      </p:sp>
    </p:spTree>
    <p:extLst>
      <p:ext uri="{BB962C8B-B14F-4D97-AF65-F5344CB8AC3E}">
        <p14:creationId xmlns:p14="http://schemas.microsoft.com/office/powerpoint/2010/main" val="1689444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1"/>
            <a:ext cx="7772400" cy="2971800"/>
          </a:xfrm>
        </p:spPr>
        <p:txBody>
          <a:bodyPr>
            <a:normAutofit/>
          </a:bodyPr>
          <a:lstStyle/>
          <a:p>
            <a:r>
              <a:rPr lang="en-US" dirty="0" smtClean="0">
                <a:solidFill>
                  <a:srgbClr val="00B0F0"/>
                </a:solidFill>
              </a:rPr>
              <a:t>Looking forward to future glory, together as the church, we can endure whatever difficulties we may have to face for now.</a:t>
            </a:r>
            <a:endParaRPr lang="en-US" dirty="0">
              <a:solidFill>
                <a:srgbClr val="00B0F0"/>
              </a:solidFill>
            </a:endParaRPr>
          </a:p>
        </p:txBody>
      </p:sp>
    </p:spTree>
    <p:extLst>
      <p:ext uri="{BB962C8B-B14F-4D97-AF65-F5344CB8AC3E}">
        <p14:creationId xmlns:p14="http://schemas.microsoft.com/office/powerpoint/2010/main" val="1805334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Humble </a:t>
            </a:r>
            <a:r>
              <a:rPr lang="en-US" dirty="0" smtClean="0"/>
              <a:t>yourselves.     </a:t>
            </a:r>
            <a:r>
              <a:rPr lang="en-US" dirty="0" smtClean="0">
                <a:solidFill>
                  <a:srgbClr val="FFFF00"/>
                </a:solidFill>
              </a:rPr>
              <a:t>5:6-7</a:t>
            </a:r>
            <a:endParaRPr lang="en-US" dirty="0"/>
          </a:p>
        </p:txBody>
      </p:sp>
      <p:sp>
        <p:nvSpPr>
          <p:cNvPr id="3" name="Content Placeholder 2"/>
          <p:cNvSpPr>
            <a:spLocks noGrp="1"/>
          </p:cNvSpPr>
          <p:nvPr>
            <p:ph idx="1"/>
          </p:nvPr>
        </p:nvSpPr>
        <p:spPr/>
        <p:txBody>
          <a:bodyPr>
            <a:normAutofit/>
          </a:bodyPr>
          <a:lstStyle/>
          <a:p>
            <a:endParaRPr lang="en-US" dirty="0" smtClean="0"/>
          </a:p>
        </p:txBody>
      </p:sp>
    </p:spTree>
    <p:extLst>
      <p:ext uri="{BB962C8B-B14F-4D97-AF65-F5344CB8AC3E}">
        <p14:creationId xmlns:p14="http://schemas.microsoft.com/office/powerpoint/2010/main" val="337010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Humble yourselves.     </a:t>
            </a:r>
            <a:r>
              <a:rPr lang="en-US" dirty="0">
                <a:solidFill>
                  <a:srgbClr val="FFFF00"/>
                </a:solidFill>
              </a:rPr>
              <a:t>5:6-7</a:t>
            </a:r>
            <a:endParaRPr lang="en-US" dirty="0"/>
          </a:p>
        </p:txBody>
      </p:sp>
      <p:sp>
        <p:nvSpPr>
          <p:cNvPr id="3" name="Content Placeholder 2"/>
          <p:cNvSpPr>
            <a:spLocks noGrp="1"/>
          </p:cNvSpPr>
          <p:nvPr>
            <p:ph idx="1"/>
          </p:nvPr>
        </p:nvSpPr>
        <p:spPr/>
        <p:txBody>
          <a:bodyPr>
            <a:normAutofit/>
          </a:bodyPr>
          <a:lstStyle/>
          <a:p>
            <a:r>
              <a:rPr lang="en-US" dirty="0" smtClean="0"/>
              <a:t>These two verses form one sentence in the original.  If we separate them we may miss the important connection that Peter is making.</a:t>
            </a:r>
          </a:p>
          <a:p>
            <a:r>
              <a:rPr lang="en-US" dirty="0" smtClean="0"/>
              <a:t>Humbling ourselves before God means that we trust Him with our life, our future and our circumstances, whatever they may be.</a:t>
            </a:r>
          </a:p>
          <a:p>
            <a:r>
              <a:rPr lang="en-US" dirty="0" smtClean="0"/>
              <a:t>Humbling ourselves before God means that we don’t have to put ourselves first.</a:t>
            </a:r>
          </a:p>
          <a:p>
            <a:endParaRPr lang="en-US" dirty="0" smtClean="0"/>
          </a:p>
        </p:txBody>
      </p:sp>
    </p:spTree>
    <p:extLst>
      <p:ext uri="{BB962C8B-B14F-4D97-AF65-F5344CB8AC3E}">
        <p14:creationId xmlns:p14="http://schemas.microsoft.com/office/powerpoint/2010/main" val="4168635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Humble yourselves.     </a:t>
            </a:r>
            <a:r>
              <a:rPr lang="en-US" dirty="0">
                <a:solidFill>
                  <a:srgbClr val="FFFF00"/>
                </a:solidFill>
              </a:rPr>
              <a:t>5:6-7</a:t>
            </a:r>
            <a:endParaRPr lang="en-US" dirty="0"/>
          </a:p>
        </p:txBody>
      </p:sp>
      <p:sp>
        <p:nvSpPr>
          <p:cNvPr id="3" name="Content Placeholder 2"/>
          <p:cNvSpPr>
            <a:spLocks noGrp="1"/>
          </p:cNvSpPr>
          <p:nvPr>
            <p:ph idx="1"/>
          </p:nvPr>
        </p:nvSpPr>
        <p:spPr/>
        <p:txBody>
          <a:bodyPr>
            <a:normAutofit/>
          </a:bodyPr>
          <a:lstStyle/>
          <a:p>
            <a:r>
              <a:rPr lang="en-US" dirty="0">
                <a:solidFill>
                  <a:srgbClr val="00B0F0"/>
                </a:solidFill>
              </a:rPr>
              <a:t>Casting all your care upon Him</a:t>
            </a:r>
          </a:p>
          <a:p>
            <a:r>
              <a:rPr lang="en-US" dirty="0"/>
              <a:t>W</a:t>
            </a:r>
            <a:r>
              <a:rPr lang="en-US" dirty="0" smtClean="0"/>
              <a:t>e should see worry as </a:t>
            </a:r>
            <a:r>
              <a:rPr lang="en-US" dirty="0"/>
              <a:t>a </a:t>
            </a:r>
            <a:r>
              <a:rPr lang="en-US" dirty="0" smtClean="0"/>
              <a:t>type </a:t>
            </a:r>
            <a:r>
              <a:rPr lang="en-US" dirty="0"/>
              <a:t>of </a:t>
            </a:r>
            <a:r>
              <a:rPr lang="en-US" dirty="0" smtClean="0"/>
              <a:t>pride.  </a:t>
            </a:r>
          </a:p>
          <a:p>
            <a:r>
              <a:rPr lang="en-US" dirty="0" smtClean="0"/>
              <a:t>We may imagine that if we can’t do anything about our troubles, then God can’t either. </a:t>
            </a:r>
          </a:p>
          <a:p>
            <a:r>
              <a:rPr lang="en-US" dirty="0" smtClean="0"/>
              <a:t>The only other place this verb is used in the New Testament is in </a:t>
            </a:r>
            <a:r>
              <a:rPr lang="en-US" dirty="0" smtClean="0">
                <a:solidFill>
                  <a:srgbClr val="FFFF00"/>
                </a:solidFill>
              </a:rPr>
              <a:t>Luke 19:35</a:t>
            </a:r>
            <a:r>
              <a:rPr lang="en-US" dirty="0" smtClean="0"/>
              <a:t>, where the disciples “cast their clothes” upon the colt that Jesus was about to ride into Jerusalem.</a:t>
            </a:r>
          </a:p>
        </p:txBody>
      </p:sp>
    </p:spTree>
    <p:extLst>
      <p:ext uri="{BB962C8B-B14F-4D97-AF65-F5344CB8AC3E}">
        <p14:creationId xmlns:p14="http://schemas.microsoft.com/office/powerpoint/2010/main" val="653343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Humble yourselves.     </a:t>
            </a:r>
            <a:r>
              <a:rPr lang="en-US" dirty="0">
                <a:solidFill>
                  <a:srgbClr val="FFFF00"/>
                </a:solidFill>
              </a:rPr>
              <a:t>5:6-7</a:t>
            </a:r>
            <a:endParaRPr lang="en-US" dirty="0"/>
          </a:p>
        </p:txBody>
      </p:sp>
      <p:sp>
        <p:nvSpPr>
          <p:cNvPr id="3" name="Content Placeholder 2"/>
          <p:cNvSpPr>
            <a:spLocks noGrp="1"/>
          </p:cNvSpPr>
          <p:nvPr>
            <p:ph idx="1"/>
          </p:nvPr>
        </p:nvSpPr>
        <p:spPr/>
        <p:txBody>
          <a:bodyPr>
            <a:normAutofit/>
          </a:bodyPr>
          <a:lstStyle/>
          <a:p>
            <a:r>
              <a:rPr lang="en-US" dirty="0"/>
              <a:t>The clothes were now on the colt, so the disciples were no longer carrying them</a:t>
            </a:r>
            <a:r>
              <a:rPr lang="en-US" dirty="0" smtClean="0"/>
              <a:t>.</a:t>
            </a:r>
          </a:p>
          <a:p>
            <a:r>
              <a:rPr lang="en-US" dirty="0" smtClean="0"/>
              <a:t>When we properly cast our cares upon the Lord, we no longer carry them, He does.</a:t>
            </a:r>
            <a:endParaRPr lang="en-US" dirty="0"/>
          </a:p>
          <a:p>
            <a:r>
              <a:rPr lang="en-US" dirty="0"/>
              <a:t>This verse </a:t>
            </a:r>
            <a:r>
              <a:rPr lang="en-US" dirty="0" smtClean="0">
                <a:solidFill>
                  <a:srgbClr val="FFFF00"/>
                </a:solidFill>
              </a:rPr>
              <a:t>(5:7) </a:t>
            </a:r>
            <a:r>
              <a:rPr lang="en-US" dirty="0" smtClean="0"/>
              <a:t>resonates </a:t>
            </a:r>
            <a:r>
              <a:rPr lang="en-US" dirty="0"/>
              <a:t>with </a:t>
            </a:r>
            <a:r>
              <a:rPr lang="en-US" dirty="0">
                <a:solidFill>
                  <a:srgbClr val="FFFF00"/>
                </a:solidFill>
              </a:rPr>
              <a:t>Psalm 55:22</a:t>
            </a:r>
            <a:r>
              <a:rPr lang="en-US" dirty="0"/>
              <a:t>.</a:t>
            </a:r>
          </a:p>
          <a:p>
            <a:endParaRPr lang="en-US" dirty="0"/>
          </a:p>
        </p:txBody>
      </p:sp>
    </p:spTree>
    <p:extLst>
      <p:ext uri="{BB962C8B-B14F-4D97-AF65-F5344CB8AC3E}">
        <p14:creationId xmlns:p14="http://schemas.microsoft.com/office/powerpoint/2010/main" val="2003873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Humble yourselves.     </a:t>
            </a:r>
            <a:r>
              <a:rPr lang="en-US" dirty="0">
                <a:solidFill>
                  <a:srgbClr val="FFFF00"/>
                </a:solidFill>
              </a:rPr>
              <a:t>5:6-7</a:t>
            </a:r>
            <a:endParaRPr lang="en-US" dirty="0"/>
          </a:p>
        </p:txBody>
      </p:sp>
      <p:sp>
        <p:nvSpPr>
          <p:cNvPr id="3" name="Content Placeholder 2"/>
          <p:cNvSpPr>
            <a:spLocks noGrp="1"/>
          </p:cNvSpPr>
          <p:nvPr>
            <p:ph idx="1"/>
          </p:nvPr>
        </p:nvSpPr>
        <p:spPr/>
        <p:txBody>
          <a:bodyPr>
            <a:normAutofit/>
          </a:bodyPr>
          <a:lstStyle/>
          <a:p>
            <a:r>
              <a:rPr lang="en-US" dirty="0" smtClean="0"/>
              <a:t>Wayne </a:t>
            </a:r>
            <a:r>
              <a:rPr lang="en-US" dirty="0" err="1" smtClean="0"/>
              <a:t>Grudem</a:t>
            </a:r>
            <a:r>
              <a:rPr lang="en-US" dirty="0" smtClean="0"/>
              <a:t> explains well our need to entrust all our cares to the Lord:</a:t>
            </a:r>
          </a:p>
          <a:p>
            <a:r>
              <a:rPr lang="en-US" i="1" dirty="0" smtClean="0">
                <a:solidFill>
                  <a:srgbClr val="00CC00"/>
                </a:solidFill>
              </a:rPr>
              <a:t>“Peter recognizes that a great barrier to putting others first and thinking of them as more important is the legitimate human concern ‘But who will then care for me?’  The answer is that God himself will care for our needs.  </a:t>
            </a:r>
          </a:p>
        </p:txBody>
      </p:sp>
    </p:spTree>
    <p:extLst>
      <p:ext uri="{BB962C8B-B14F-4D97-AF65-F5344CB8AC3E}">
        <p14:creationId xmlns:p14="http://schemas.microsoft.com/office/powerpoint/2010/main" val="825570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Humble yourselves.     </a:t>
            </a:r>
            <a:r>
              <a:rPr lang="en-US" dirty="0">
                <a:solidFill>
                  <a:srgbClr val="FFFF00"/>
                </a:solidFill>
              </a:rPr>
              <a:t>5:6-7</a:t>
            </a:r>
            <a:endParaRPr lang="en-US" dirty="0"/>
          </a:p>
        </p:txBody>
      </p:sp>
      <p:sp>
        <p:nvSpPr>
          <p:cNvPr id="3" name="Content Placeholder 2"/>
          <p:cNvSpPr>
            <a:spLocks noGrp="1"/>
          </p:cNvSpPr>
          <p:nvPr>
            <p:ph idx="1"/>
          </p:nvPr>
        </p:nvSpPr>
        <p:spPr/>
        <p:txBody>
          <a:bodyPr>
            <a:normAutofit/>
          </a:bodyPr>
          <a:lstStyle/>
          <a:p>
            <a:r>
              <a:rPr lang="en-US" i="1" dirty="0" smtClean="0">
                <a:solidFill>
                  <a:srgbClr val="00CC00"/>
                </a:solidFill>
              </a:rPr>
              <a:t>“He </a:t>
            </a:r>
            <a:r>
              <a:rPr lang="en-US" i="1" dirty="0">
                <a:solidFill>
                  <a:srgbClr val="00CC00"/>
                </a:solidFill>
              </a:rPr>
              <a:t>is able to do so far better than we are … and he wants to do so, for he continually cares for his children.  Therefore casting all your anxieties on him is the path to humility, freeing a person from constant concern for himself and enabling him or her truly to be </a:t>
            </a:r>
            <a:r>
              <a:rPr lang="en-US" i="1" dirty="0" smtClean="0">
                <a:solidFill>
                  <a:srgbClr val="00CC00"/>
                </a:solidFill>
              </a:rPr>
              <a:t>concerned </a:t>
            </a:r>
            <a:r>
              <a:rPr lang="en-US" i="1" dirty="0">
                <a:solidFill>
                  <a:srgbClr val="00CC00"/>
                </a:solidFill>
              </a:rPr>
              <a:t>for the needs of others.”</a:t>
            </a:r>
          </a:p>
        </p:txBody>
      </p:sp>
    </p:spTree>
    <p:extLst>
      <p:ext uri="{BB962C8B-B14F-4D97-AF65-F5344CB8AC3E}">
        <p14:creationId xmlns:p14="http://schemas.microsoft.com/office/powerpoint/2010/main" val="3659657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5	</a:t>
            </a:r>
            <a:r>
              <a:rPr lang="en-US" dirty="0" smtClean="0">
                <a:solidFill>
                  <a:srgbClr val="00B0F0"/>
                </a:solidFill>
              </a:rPr>
              <a:t>Outline</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Elders, shepherd God’s flock.     </a:t>
            </a:r>
            <a:r>
              <a:rPr lang="en-US" dirty="0" smtClean="0">
                <a:solidFill>
                  <a:srgbClr val="FFFF00"/>
                </a:solidFill>
              </a:rPr>
              <a:t>5:1-5</a:t>
            </a:r>
          </a:p>
          <a:p>
            <a:r>
              <a:rPr lang="en-US" dirty="0" smtClean="0"/>
              <a:t>Humble yourselves.                     </a:t>
            </a:r>
            <a:r>
              <a:rPr lang="en-US" dirty="0" smtClean="0">
                <a:solidFill>
                  <a:srgbClr val="FFFF00"/>
                </a:solidFill>
              </a:rPr>
              <a:t>5:6-7</a:t>
            </a:r>
            <a:endParaRPr lang="en-US" dirty="0">
              <a:solidFill>
                <a:srgbClr val="FFFF00"/>
              </a:solidFill>
            </a:endParaRPr>
          </a:p>
        </p:txBody>
      </p:sp>
    </p:spTree>
    <p:extLst>
      <p:ext uri="{BB962C8B-B14F-4D97-AF65-F5344CB8AC3E}">
        <p14:creationId xmlns:p14="http://schemas.microsoft.com/office/powerpoint/2010/main" val="6826276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Resist your </a:t>
            </a:r>
            <a:r>
              <a:rPr lang="en-US" dirty="0" smtClean="0"/>
              <a:t>adversary.     </a:t>
            </a:r>
            <a:r>
              <a:rPr lang="en-US" dirty="0" smtClean="0">
                <a:solidFill>
                  <a:srgbClr val="FFFF00"/>
                </a:solidFill>
              </a:rPr>
              <a:t>5:8-9</a:t>
            </a:r>
            <a:endParaRPr lang="en-US" dirty="0"/>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2269662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Resist your adversary.     </a:t>
            </a:r>
            <a:r>
              <a:rPr lang="en-US" dirty="0">
                <a:solidFill>
                  <a:srgbClr val="FFFF00"/>
                </a:solidFill>
              </a:rPr>
              <a:t>5:8-9</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5:8</a:t>
            </a:r>
            <a:r>
              <a:rPr lang="en-US" dirty="0" smtClean="0"/>
              <a:t>     Worrying is pointless, but watchfulness is required.</a:t>
            </a:r>
          </a:p>
          <a:p>
            <a:r>
              <a:rPr lang="en-US" dirty="0" smtClean="0"/>
              <a:t>The word </a:t>
            </a:r>
            <a:r>
              <a:rPr lang="en-US" dirty="0" smtClean="0">
                <a:solidFill>
                  <a:srgbClr val="00B0F0"/>
                </a:solidFill>
              </a:rPr>
              <a:t>adversary</a:t>
            </a:r>
            <a:r>
              <a:rPr lang="en-US" dirty="0" smtClean="0"/>
              <a:t> signifies an opponent in a lawsuit; the name </a:t>
            </a:r>
            <a:r>
              <a:rPr lang="en-US" dirty="0" smtClean="0">
                <a:solidFill>
                  <a:srgbClr val="00B0F0"/>
                </a:solidFill>
              </a:rPr>
              <a:t>devil</a:t>
            </a:r>
            <a:r>
              <a:rPr lang="en-US" dirty="0" smtClean="0"/>
              <a:t> refers to an accuser or a slanderer.</a:t>
            </a:r>
          </a:p>
          <a:p>
            <a:r>
              <a:rPr lang="en-US" dirty="0" smtClean="0"/>
              <a:t>The devil hates us and wants to see us fall.</a:t>
            </a:r>
          </a:p>
          <a:p>
            <a:r>
              <a:rPr lang="en-US" dirty="0" smtClean="0"/>
              <a:t>Our opponent is constantly walking around on the watch for a possible victim.</a:t>
            </a:r>
            <a:endParaRPr lang="en-US" dirty="0"/>
          </a:p>
        </p:txBody>
      </p:sp>
    </p:spTree>
    <p:extLst>
      <p:ext uri="{BB962C8B-B14F-4D97-AF65-F5344CB8AC3E}">
        <p14:creationId xmlns:p14="http://schemas.microsoft.com/office/powerpoint/2010/main" val="784603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Resist your adversary.     </a:t>
            </a:r>
            <a:r>
              <a:rPr lang="en-US" dirty="0">
                <a:solidFill>
                  <a:srgbClr val="FFFF00"/>
                </a:solidFill>
              </a:rPr>
              <a:t>5:8-9</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5:8     </a:t>
            </a:r>
            <a:r>
              <a:rPr lang="en-US" dirty="0" smtClean="0"/>
              <a:t>Jesus calls the devil a murderer and the father of all lies. </a:t>
            </a:r>
            <a:r>
              <a:rPr lang="en-US" dirty="0" smtClean="0">
                <a:solidFill>
                  <a:srgbClr val="FFFF00"/>
                </a:solidFill>
              </a:rPr>
              <a:t>(John 8:44)</a:t>
            </a:r>
          </a:p>
          <a:p>
            <a:r>
              <a:rPr lang="en-US" dirty="0" smtClean="0"/>
              <a:t>Paul reminds us that he often disguises himself as an angel of light. </a:t>
            </a:r>
            <a:r>
              <a:rPr lang="en-US" dirty="0" smtClean="0">
                <a:solidFill>
                  <a:srgbClr val="FFFF00"/>
                </a:solidFill>
              </a:rPr>
              <a:t>(2 </a:t>
            </a:r>
            <a:r>
              <a:rPr lang="en-US" dirty="0" err="1" smtClean="0">
                <a:solidFill>
                  <a:srgbClr val="FFFF00"/>
                </a:solidFill>
              </a:rPr>
              <a:t>Cor</a:t>
            </a:r>
            <a:r>
              <a:rPr lang="en-US" dirty="0" smtClean="0">
                <a:solidFill>
                  <a:srgbClr val="FFFF00"/>
                </a:solidFill>
              </a:rPr>
              <a:t> 11:14)</a:t>
            </a:r>
          </a:p>
          <a:p>
            <a:r>
              <a:rPr lang="en-US" dirty="0" smtClean="0"/>
              <a:t>But Jesus tells us that his end will be in the everlasting fire, which was prepared specifically for him. </a:t>
            </a:r>
            <a:r>
              <a:rPr lang="en-US" dirty="0" smtClean="0">
                <a:solidFill>
                  <a:srgbClr val="FFFF00"/>
                </a:solidFill>
              </a:rPr>
              <a:t>(Matthew 25:41)</a:t>
            </a:r>
          </a:p>
          <a:p>
            <a:r>
              <a:rPr lang="en-US" dirty="0" smtClean="0"/>
              <a:t>In </a:t>
            </a:r>
            <a:r>
              <a:rPr lang="en-US" dirty="0" smtClean="0">
                <a:solidFill>
                  <a:srgbClr val="FFFF00"/>
                </a:solidFill>
              </a:rPr>
              <a:t>Revelation 20:10</a:t>
            </a:r>
            <a:r>
              <a:rPr lang="en-US" dirty="0" smtClean="0"/>
              <a:t>, John saw the lake of fire and the devil being thrown into it.</a:t>
            </a:r>
            <a:endParaRPr lang="en-US" dirty="0"/>
          </a:p>
        </p:txBody>
      </p:sp>
    </p:spTree>
    <p:extLst>
      <p:ext uri="{BB962C8B-B14F-4D97-AF65-F5344CB8AC3E}">
        <p14:creationId xmlns:p14="http://schemas.microsoft.com/office/powerpoint/2010/main" val="3093068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Resist your adversary.     </a:t>
            </a:r>
            <a:r>
              <a:rPr lang="en-US" dirty="0">
                <a:solidFill>
                  <a:srgbClr val="FFFF00"/>
                </a:solidFill>
              </a:rPr>
              <a:t>5:8-9</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5:9     </a:t>
            </a:r>
            <a:r>
              <a:rPr lang="en-US" dirty="0" smtClean="0"/>
              <a:t>One of the obvious ways the devil attempts to devour us is by getting us to give up in the midst of our sufferings.</a:t>
            </a:r>
          </a:p>
          <a:p>
            <a:r>
              <a:rPr lang="en-US" dirty="0" smtClean="0"/>
              <a:t>Peter reminds us that the difficulties we endure, even at the hands of others, are the common experience of believers all over the world.</a:t>
            </a:r>
          </a:p>
          <a:p>
            <a:r>
              <a:rPr lang="en-US" dirty="0" smtClean="0"/>
              <a:t>This section we’ve been reading is very similar to </a:t>
            </a:r>
            <a:r>
              <a:rPr lang="en-US" dirty="0" smtClean="0">
                <a:solidFill>
                  <a:srgbClr val="FFFF00"/>
                </a:solidFill>
              </a:rPr>
              <a:t>James 4:6-10.</a:t>
            </a:r>
            <a:endParaRPr lang="en-US" dirty="0"/>
          </a:p>
        </p:txBody>
      </p:sp>
    </p:spTree>
    <p:extLst>
      <p:ext uri="{BB962C8B-B14F-4D97-AF65-F5344CB8AC3E}">
        <p14:creationId xmlns:p14="http://schemas.microsoft.com/office/powerpoint/2010/main" val="3235252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1"/>
            <a:ext cx="7772400" cy="2971800"/>
          </a:xfrm>
        </p:spPr>
        <p:txBody>
          <a:bodyPr>
            <a:normAutofit/>
          </a:bodyPr>
          <a:lstStyle/>
          <a:p>
            <a:r>
              <a:rPr lang="en-US" dirty="0" smtClean="0">
                <a:solidFill>
                  <a:srgbClr val="00B0F0"/>
                </a:solidFill>
              </a:rPr>
              <a:t>Looking forward to future glory, together as the church, we can endure whatever difficulties we may have to face for now.</a:t>
            </a:r>
            <a:endParaRPr lang="en-US" dirty="0">
              <a:solidFill>
                <a:srgbClr val="00B0F0"/>
              </a:solidFill>
            </a:endParaRPr>
          </a:p>
        </p:txBody>
      </p:sp>
    </p:spTree>
    <p:extLst>
      <p:ext uri="{BB962C8B-B14F-4D97-AF65-F5344CB8AC3E}">
        <p14:creationId xmlns:p14="http://schemas.microsoft.com/office/powerpoint/2010/main" val="1805334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You are called to God’s </a:t>
            </a:r>
            <a:r>
              <a:rPr lang="en-US" dirty="0" smtClean="0"/>
              <a:t>glory.    </a:t>
            </a:r>
            <a:r>
              <a:rPr lang="en-US" dirty="0" smtClean="0">
                <a:solidFill>
                  <a:srgbClr val="FFFF00"/>
                </a:solidFill>
              </a:rPr>
              <a:t>5:10-11</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792288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You are called to God’s glory.    </a:t>
            </a:r>
            <a:r>
              <a:rPr lang="en-US" dirty="0">
                <a:solidFill>
                  <a:srgbClr val="FFFF00"/>
                </a:solidFill>
              </a:rPr>
              <a:t>5:10-11</a:t>
            </a:r>
            <a:endParaRPr lang="en-US" dirty="0"/>
          </a:p>
        </p:txBody>
      </p:sp>
      <p:sp>
        <p:nvSpPr>
          <p:cNvPr id="3" name="Content Placeholder 2"/>
          <p:cNvSpPr>
            <a:spLocks noGrp="1"/>
          </p:cNvSpPr>
          <p:nvPr>
            <p:ph idx="1"/>
          </p:nvPr>
        </p:nvSpPr>
        <p:spPr/>
        <p:txBody>
          <a:bodyPr>
            <a:normAutofit lnSpcReduction="10000"/>
          </a:bodyPr>
          <a:lstStyle/>
          <a:p>
            <a:r>
              <a:rPr lang="en-US" dirty="0" smtClean="0"/>
              <a:t>Peter gives us, his readers, a closing blessing.</a:t>
            </a:r>
          </a:p>
          <a:p>
            <a:r>
              <a:rPr lang="en-US" dirty="0" smtClean="0"/>
              <a:t>He’s looking forward to future glory and that is what gives him the strength to endure whatever comes his way right now.</a:t>
            </a:r>
          </a:p>
          <a:p>
            <a:r>
              <a:rPr lang="en-US" dirty="0" smtClean="0"/>
              <a:t>We will share in that glory as well.</a:t>
            </a:r>
          </a:p>
          <a:p>
            <a:r>
              <a:rPr lang="en-US" dirty="0" err="1" smtClean="0"/>
              <a:t>Clowney</a:t>
            </a:r>
            <a:r>
              <a:rPr lang="en-US" dirty="0" smtClean="0"/>
              <a:t> reminds us:</a:t>
            </a:r>
          </a:p>
          <a:p>
            <a:r>
              <a:rPr lang="en-US" i="1" dirty="0" smtClean="0">
                <a:solidFill>
                  <a:srgbClr val="00CC00"/>
                </a:solidFill>
              </a:rPr>
              <a:t>“Peter’s </a:t>
            </a:r>
            <a:r>
              <a:rPr lang="en-US" i="1" dirty="0">
                <a:solidFill>
                  <a:srgbClr val="00CC00"/>
                </a:solidFill>
              </a:rPr>
              <a:t>hope of glory was not an indefinable nimbus cloud: it was as definite as the scarred hand of Jesus that passed the breakfast fish</a:t>
            </a:r>
            <a:r>
              <a:rPr lang="en-US" i="1" dirty="0" smtClean="0">
                <a:solidFill>
                  <a:srgbClr val="00CC00"/>
                </a:solidFill>
              </a:rPr>
              <a:t>.”</a:t>
            </a:r>
            <a:endParaRPr lang="en-US" i="1" dirty="0">
              <a:solidFill>
                <a:srgbClr val="00CC00"/>
              </a:solidFill>
            </a:endParaRPr>
          </a:p>
        </p:txBody>
      </p:sp>
    </p:spTree>
    <p:extLst>
      <p:ext uri="{BB962C8B-B14F-4D97-AF65-F5344CB8AC3E}">
        <p14:creationId xmlns:p14="http://schemas.microsoft.com/office/powerpoint/2010/main" val="2882362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5	</a:t>
            </a:r>
            <a:r>
              <a:rPr lang="en-US" dirty="0" smtClean="0">
                <a:solidFill>
                  <a:srgbClr val="00B0F0"/>
                </a:solidFill>
              </a:rPr>
              <a:t>Outline</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t>Elders, shepherd God’s flock.     </a:t>
            </a:r>
            <a:r>
              <a:rPr lang="en-US" dirty="0" smtClean="0">
                <a:solidFill>
                  <a:srgbClr val="FFFF00"/>
                </a:solidFill>
              </a:rPr>
              <a:t>5:1-5</a:t>
            </a:r>
          </a:p>
          <a:p>
            <a:r>
              <a:rPr lang="en-US" dirty="0" smtClean="0"/>
              <a:t>Humble yourselves.                     </a:t>
            </a:r>
            <a:r>
              <a:rPr lang="en-US" dirty="0">
                <a:solidFill>
                  <a:srgbClr val="FFFF00"/>
                </a:solidFill>
              </a:rPr>
              <a:t>5:6-7</a:t>
            </a:r>
          </a:p>
          <a:p>
            <a:r>
              <a:rPr lang="en-US" dirty="0" smtClean="0"/>
              <a:t>Resist your adversary.                  </a:t>
            </a:r>
            <a:r>
              <a:rPr lang="en-US" dirty="0">
                <a:solidFill>
                  <a:srgbClr val="FFFF00"/>
                </a:solidFill>
              </a:rPr>
              <a:t>5:8-9</a:t>
            </a:r>
          </a:p>
          <a:p>
            <a:r>
              <a:rPr lang="en-US" dirty="0" smtClean="0"/>
              <a:t>You are called to God’s glory.     </a:t>
            </a:r>
            <a:r>
              <a:rPr lang="en-US" dirty="0" smtClean="0">
                <a:solidFill>
                  <a:srgbClr val="FFFF00"/>
                </a:solidFill>
              </a:rPr>
              <a:t>5:10-11</a:t>
            </a:r>
            <a:endParaRPr lang="en-US" dirty="0">
              <a:solidFill>
                <a:srgbClr val="FFFF00"/>
              </a:solidFill>
            </a:endParaRPr>
          </a:p>
        </p:txBody>
      </p:sp>
    </p:spTree>
    <p:extLst>
      <p:ext uri="{BB962C8B-B14F-4D97-AF65-F5344CB8AC3E}">
        <p14:creationId xmlns:p14="http://schemas.microsoft.com/office/powerpoint/2010/main" val="682627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Stand in God’s </a:t>
            </a:r>
            <a:r>
              <a:rPr lang="en-US" dirty="0" smtClean="0"/>
              <a:t>grace.     </a:t>
            </a:r>
            <a:r>
              <a:rPr lang="en-US" dirty="0" smtClean="0">
                <a:solidFill>
                  <a:srgbClr val="FFFF00"/>
                </a:solidFill>
              </a:rPr>
              <a:t>5:12-14</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2018756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Stand in God’s </a:t>
            </a:r>
            <a:r>
              <a:rPr lang="en-US" dirty="0" smtClean="0"/>
              <a:t>grace.     </a:t>
            </a:r>
            <a:r>
              <a:rPr lang="en-US" dirty="0" smtClean="0">
                <a:solidFill>
                  <a:srgbClr val="FFFF00"/>
                </a:solidFill>
              </a:rPr>
              <a:t>5:12-14</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5:12</a:t>
            </a:r>
            <a:r>
              <a:rPr lang="en-US" dirty="0" smtClean="0"/>
              <a:t>	</a:t>
            </a:r>
            <a:r>
              <a:rPr lang="en-US" dirty="0" smtClean="0">
                <a:solidFill>
                  <a:srgbClr val="00B0F0"/>
                </a:solidFill>
              </a:rPr>
              <a:t>Silvanus</a:t>
            </a:r>
            <a:r>
              <a:rPr lang="en-US" dirty="0" smtClean="0"/>
              <a:t> is the Latin name “Woody.”</a:t>
            </a:r>
          </a:p>
          <a:p>
            <a:r>
              <a:rPr lang="en-US" dirty="0" smtClean="0"/>
              <a:t>“Woody” most likely delivered this letter for “Rocky” to the churches across Asia Minor.</a:t>
            </a:r>
          </a:p>
          <a:p>
            <a:r>
              <a:rPr lang="en-US" dirty="0" smtClean="0"/>
              <a:t>He may have also helped him in writing it.</a:t>
            </a:r>
          </a:p>
          <a:p>
            <a:r>
              <a:rPr lang="en-US" dirty="0" smtClean="0"/>
              <a:t>Paul also refers to Silvanus in </a:t>
            </a:r>
            <a:r>
              <a:rPr lang="en-US" dirty="0"/>
              <a:t>his letters.</a:t>
            </a:r>
          </a:p>
          <a:p>
            <a:r>
              <a:rPr lang="en-US" dirty="0" smtClean="0"/>
              <a:t>He is called </a:t>
            </a:r>
            <a:r>
              <a:rPr lang="en-US" dirty="0" smtClean="0">
                <a:solidFill>
                  <a:srgbClr val="00B0F0"/>
                </a:solidFill>
              </a:rPr>
              <a:t>“Silas” </a:t>
            </a:r>
            <a:r>
              <a:rPr lang="en-US" dirty="0" smtClean="0"/>
              <a:t>in Acts; he accompanied Paul on his journeys and, like Paul, was both a Jew and a Roman citizen.</a:t>
            </a:r>
          </a:p>
        </p:txBody>
      </p:sp>
    </p:spTree>
    <p:extLst>
      <p:ext uri="{BB962C8B-B14F-4D97-AF65-F5344CB8AC3E}">
        <p14:creationId xmlns:p14="http://schemas.microsoft.com/office/powerpoint/2010/main" val="2293333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Stand in God’s </a:t>
            </a:r>
            <a:r>
              <a:rPr lang="en-US" dirty="0" smtClean="0"/>
              <a:t>grace.     </a:t>
            </a:r>
            <a:r>
              <a:rPr lang="en-US" dirty="0" smtClean="0">
                <a:solidFill>
                  <a:srgbClr val="FFFF00"/>
                </a:solidFill>
              </a:rPr>
              <a:t>5:12-14</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5:13</a:t>
            </a:r>
            <a:r>
              <a:rPr lang="en-US" dirty="0" smtClean="0"/>
              <a:t>	</a:t>
            </a:r>
            <a:r>
              <a:rPr lang="en-US" dirty="0">
                <a:solidFill>
                  <a:srgbClr val="00B0F0"/>
                </a:solidFill>
              </a:rPr>
              <a:t>M</a:t>
            </a:r>
            <a:r>
              <a:rPr lang="en-US" dirty="0" smtClean="0">
                <a:solidFill>
                  <a:srgbClr val="00B0F0"/>
                </a:solidFill>
              </a:rPr>
              <a:t>ark</a:t>
            </a:r>
            <a:r>
              <a:rPr lang="en-US" dirty="0" smtClean="0"/>
              <a:t> must be the same as John Mark from the book of Acts.</a:t>
            </a:r>
          </a:p>
          <a:p>
            <a:r>
              <a:rPr lang="en-US" dirty="0" smtClean="0"/>
              <a:t>He was from Jerusalem where the church gathered in his mother’s house and Peter was a friend of the family.</a:t>
            </a:r>
          </a:p>
          <a:p>
            <a:r>
              <a:rPr lang="en-US" dirty="0" smtClean="0"/>
              <a:t>Early church tradition tells us that Mark’s Gospel is essentially the Gospel of Peter.</a:t>
            </a:r>
          </a:p>
          <a:p>
            <a:r>
              <a:rPr lang="en-US" dirty="0" smtClean="0"/>
              <a:t>Mark put it together largely from the stories that Peter used to tell.</a:t>
            </a:r>
          </a:p>
        </p:txBody>
      </p:sp>
    </p:spTree>
    <p:extLst>
      <p:ext uri="{BB962C8B-B14F-4D97-AF65-F5344CB8AC3E}">
        <p14:creationId xmlns:p14="http://schemas.microsoft.com/office/powerpoint/2010/main" val="1718690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Stand in God’s </a:t>
            </a:r>
            <a:r>
              <a:rPr lang="en-US" dirty="0" smtClean="0"/>
              <a:t>grace.     </a:t>
            </a:r>
            <a:r>
              <a:rPr lang="en-US" dirty="0" smtClean="0">
                <a:solidFill>
                  <a:srgbClr val="FFFF00"/>
                </a:solidFill>
              </a:rPr>
              <a:t>5:12-14</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5:13</a:t>
            </a:r>
            <a:r>
              <a:rPr lang="en-US" dirty="0" smtClean="0"/>
              <a:t>	</a:t>
            </a:r>
            <a:r>
              <a:rPr lang="en-US" dirty="0" smtClean="0">
                <a:solidFill>
                  <a:srgbClr val="00B0F0"/>
                </a:solidFill>
              </a:rPr>
              <a:t>She who is in Babylon </a:t>
            </a:r>
            <a:r>
              <a:rPr lang="en-US" dirty="0" smtClean="0"/>
              <a:t>probably refers to the church in Rome.</a:t>
            </a:r>
          </a:p>
          <a:p>
            <a:r>
              <a:rPr lang="en-US" dirty="0" smtClean="0"/>
              <a:t>“Church” is a feminine noun in Greek, so personifying the church with the feminine pronoun “she” is an easy transfer.</a:t>
            </a:r>
          </a:p>
          <a:p>
            <a:r>
              <a:rPr lang="en-US" dirty="0" smtClean="0"/>
              <a:t>As for </a:t>
            </a:r>
            <a:r>
              <a:rPr lang="en-US" dirty="0" smtClean="0">
                <a:solidFill>
                  <a:srgbClr val="00B0F0"/>
                </a:solidFill>
              </a:rPr>
              <a:t>Babylon</a:t>
            </a:r>
            <a:r>
              <a:rPr lang="en-US" dirty="0" smtClean="0"/>
              <a:t>, the actual Babylon on the Euphrates was a small town by this time and no longer had a Jewish community.</a:t>
            </a:r>
          </a:p>
        </p:txBody>
      </p:sp>
    </p:spTree>
    <p:extLst>
      <p:ext uri="{BB962C8B-B14F-4D97-AF65-F5344CB8AC3E}">
        <p14:creationId xmlns:p14="http://schemas.microsoft.com/office/powerpoint/2010/main" val="92663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Stand in God’s </a:t>
            </a:r>
            <a:r>
              <a:rPr lang="en-US" dirty="0" smtClean="0"/>
              <a:t>grace.     </a:t>
            </a:r>
            <a:r>
              <a:rPr lang="en-US" dirty="0" smtClean="0">
                <a:solidFill>
                  <a:srgbClr val="FFFF00"/>
                </a:solidFill>
              </a:rPr>
              <a:t>5:12-14</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5:13</a:t>
            </a:r>
            <a:r>
              <a:rPr lang="en-US" dirty="0" smtClean="0"/>
              <a:t>	Further, there is no evidence that Peter, Mark or Silvanus ever had a ministry there, while there is plenty of evidence – and good reason to think – that they all had a ministry in Rome.</a:t>
            </a:r>
          </a:p>
          <a:p>
            <a:r>
              <a:rPr lang="en-US" dirty="0" smtClean="0"/>
              <a:t>For example, Mark’s Gospel contains several Latin terms not used in the other gospels.</a:t>
            </a:r>
          </a:p>
          <a:p>
            <a:r>
              <a:rPr lang="en-US" dirty="0" smtClean="0"/>
              <a:t>And Peter, like Paul, was executed in Rome under Nero.</a:t>
            </a:r>
          </a:p>
        </p:txBody>
      </p:sp>
    </p:spTree>
    <p:extLst>
      <p:ext uri="{BB962C8B-B14F-4D97-AF65-F5344CB8AC3E}">
        <p14:creationId xmlns:p14="http://schemas.microsoft.com/office/powerpoint/2010/main" val="28734495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Stand in God’s </a:t>
            </a:r>
            <a:r>
              <a:rPr lang="en-US" dirty="0" smtClean="0"/>
              <a:t>grace.     </a:t>
            </a:r>
            <a:r>
              <a:rPr lang="en-US" dirty="0" smtClean="0">
                <a:solidFill>
                  <a:srgbClr val="FFFF00"/>
                </a:solidFill>
              </a:rPr>
              <a:t>5:12-14</a:t>
            </a:r>
            <a:endParaRPr lang="en-US" dirty="0"/>
          </a:p>
        </p:txBody>
      </p:sp>
      <p:sp>
        <p:nvSpPr>
          <p:cNvPr id="3" name="Content Placeholder 2"/>
          <p:cNvSpPr>
            <a:spLocks noGrp="1"/>
          </p:cNvSpPr>
          <p:nvPr>
            <p:ph idx="1"/>
          </p:nvPr>
        </p:nvSpPr>
        <p:spPr/>
        <p:txBody>
          <a:bodyPr>
            <a:normAutofit fontScale="92500"/>
          </a:bodyPr>
          <a:lstStyle/>
          <a:p>
            <a:r>
              <a:rPr lang="en-US" dirty="0" smtClean="0">
                <a:solidFill>
                  <a:srgbClr val="FFFF00"/>
                </a:solidFill>
              </a:rPr>
              <a:t>5:13</a:t>
            </a:r>
            <a:r>
              <a:rPr lang="en-US" dirty="0" smtClean="0"/>
              <a:t>	Finally, other early Christian sources (such as Revelation), as well as some Jewish sources from the same general time and later, all link Rome with the name Babylon.</a:t>
            </a:r>
          </a:p>
          <a:p>
            <a:r>
              <a:rPr lang="en-US" dirty="0" smtClean="0"/>
              <a:t>They build on Old Testament similarities. </a:t>
            </a:r>
          </a:p>
          <a:p>
            <a:r>
              <a:rPr lang="en-US" dirty="0" smtClean="0"/>
              <a:t>Peter may have seen Rome in the same light that the columnist Lucius Beebe once saw New York:</a:t>
            </a:r>
          </a:p>
          <a:p>
            <a:r>
              <a:rPr lang="en-US" i="1" dirty="0" smtClean="0">
                <a:solidFill>
                  <a:srgbClr val="00CC00"/>
                </a:solidFill>
              </a:rPr>
              <a:t>“Babylon-on-the-Hudson … </a:t>
            </a:r>
            <a:r>
              <a:rPr lang="en-US" i="1" dirty="0">
                <a:solidFill>
                  <a:srgbClr val="00CC00"/>
                </a:solidFill>
              </a:rPr>
              <a:t>sinful, extravagant, full of the nervous hilarity of the doomed.”</a:t>
            </a:r>
            <a:endParaRPr lang="en-US" i="1" dirty="0" smtClean="0">
              <a:solidFill>
                <a:srgbClr val="00CC00"/>
              </a:solidFill>
            </a:endParaRPr>
          </a:p>
        </p:txBody>
      </p:sp>
    </p:spTree>
    <p:extLst>
      <p:ext uri="{BB962C8B-B14F-4D97-AF65-F5344CB8AC3E}">
        <p14:creationId xmlns:p14="http://schemas.microsoft.com/office/powerpoint/2010/main" val="27222418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Stand in God’s </a:t>
            </a:r>
            <a:r>
              <a:rPr lang="en-US" dirty="0" smtClean="0"/>
              <a:t>grace.     </a:t>
            </a:r>
            <a:r>
              <a:rPr lang="en-US" dirty="0" smtClean="0">
                <a:solidFill>
                  <a:srgbClr val="FFFF00"/>
                </a:solidFill>
              </a:rPr>
              <a:t>5:12-14</a:t>
            </a:r>
            <a:endParaRPr lang="en-US" dirty="0"/>
          </a:p>
        </p:txBody>
      </p:sp>
      <p:sp>
        <p:nvSpPr>
          <p:cNvPr id="3" name="Content Placeholder 2"/>
          <p:cNvSpPr>
            <a:spLocks noGrp="1"/>
          </p:cNvSpPr>
          <p:nvPr>
            <p:ph idx="1"/>
          </p:nvPr>
        </p:nvSpPr>
        <p:spPr/>
        <p:txBody>
          <a:bodyPr>
            <a:normAutofit/>
          </a:bodyPr>
          <a:lstStyle/>
          <a:p>
            <a:r>
              <a:rPr lang="en-US" dirty="0" smtClean="0">
                <a:solidFill>
                  <a:srgbClr val="FFFF00"/>
                </a:solidFill>
              </a:rPr>
              <a:t>5:13</a:t>
            </a:r>
            <a:r>
              <a:rPr lang="en-US" dirty="0"/>
              <a:t>	Babylon was the place of exile and the seat of earthly power – a reminder that we, the people of God, are living in a world where we don’t belong</a:t>
            </a:r>
            <a:r>
              <a:rPr lang="en-US" dirty="0" smtClean="0"/>
              <a:t>.</a:t>
            </a:r>
          </a:p>
          <a:p>
            <a:r>
              <a:rPr lang="en-US" dirty="0" smtClean="0"/>
              <a:t>We look forward to future glory.</a:t>
            </a:r>
          </a:p>
          <a:p>
            <a:r>
              <a:rPr lang="en-US" dirty="0" smtClean="0"/>
              <a:t>We can remain content, though grieved that this world doesn’t </a:t>
            </a:r>
            <a:r>
              <a:rPr lang="en-US" dirty="0"/>
              <a:t>acknowledge </a:t>
            </a:r>
            <a:r>
              <a:rPr lang="en-US" dirty="0" smtClean="0"/>
              <a:t>the authority or </a:t>
            </a:r>
            <a:r>
              <a:rPr lang="en-US" dirty="0"/>
              <a:t>appreciate </a:t>
            </a:r>
            <a:r>
              <a:rPr lang="en-US" dirty="0" smtClean="0"/>
              <a:t>the majesty of our Lord.</a:t>
            </a:r>
            <a:endParaRPr lang="en-US" dirty="0"/>
          </a:p>
        </p:txBody>
      </p:sp>
    </p:spTree>
    <p:extLst>
      <p:ext uri="{BB962C8B-B14F-4D97-AF65-F5344CB8AC3E}">
        <p14:creationId xmlns:p14="http://schemas.microsoft.com/office/powerpoint/2010/main" val="14501399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Stand in God’s </a:t>
            </a:r>
            <a:r>
              <a:rPr lang="en-US" dirty="0" smtClean="0"/>
              <a:t>grace.     </a:t>
            </a:r>
            <a:r>
              <a:rPr lang="en-US" dirty="0" smtClean="0">
                <a:solidFill>
                  <a:srgbClr val="FFFF00"/>
                </a:solidFill>
              </a:rPr>
              <a:t>5:12-14</a:t>
            </a:r>
            <a:endParaRPr lang="en-US" dirty="0"/>
          </a:p>
        </p:txBody>
      </p:sp>
      <p:sp>
        <p:nvSpPr>
          <p:cNvPr id="3" name="Content Placeholder 2"/>
          <p:cNvSpPr>
            <a:spLocks noGrp="1"/>
          </p:cNvSpPr>
          <p:nvPr>
            <p:ph idx="1"/>
          </p:nvPr>
        </p:nvSpPr>
        <p:spPr/>
        <p:txBody>
          <a:bodyPr/>
          <a:lstStyle/>
          <a:p>
            <a:r>
              <a:rPr lang="en-US" dirty="0" smtClean="0">
                <a:solidFill>
                  <a:srgbClr val="FFFF00"/>
                </a:solidFill>
              </a:rPr>
              <a:t>5:14</a:t>
            </a:r>
            <a:r>
              <a:rPr lang="en-US" dirty="0" smtClean="0"/>
              <a:t>	Finally, Peter reminds his readers to share a kiss of love, still common in some societies, and leaves us with Christ’s peace.</a:t>
            </a:r>
          </a:p>
          <a:p>
            <a:r>
              <a:rPr lang="en-US" i="1" dirty="0" smtClean="0">
                <a:solidFill>
                  <a:srgbClr val="00CC00"/>
                </a:solidFill>
              </a:rPr>
              <a:t>‘</a:t>
            </a:r>
            <a:r>
              <a:rPr lang="en-US" i="1" dirty="0">
                <a:solidFill>
                  <a:srgbClr val="00CC00"/>
                </a:solidFill>
              </a:rPr>
              <a:t>The roar of the lion or the flames of persecution cannot overthrow the shalom of Christ’s salvation.’</a:t>
            </a:r>
            <a:r>
              <a:rPr lang="en-US" dirty="0">
                <a:solidFill>
                  <a:srgbClr val="00CC00"/>
                </a:solidFill>
              </a:rPr>
              <a:t> </a:t>
            </a:r>
            <a:endParaRPr lang="en-US" dirty="0" smtClean="0">
              <a:solidFill>
                <a:srgbClr val="00CC00"/>
              </a:solidFill>
            </a:endParaRPr>
          </a:p>
          <a:p>
            <a:pPr lvl="1" algn="r"/>
            <a:r>
              <a:rPr lang="en-US" i="1" dirty="0">
                <a:solidFill>
                  <a:srgbClr val="00CC00"/>
                </a:solidFill>
              </a:rPr>
              <a:t>Edmund </a:t>
            </a:r>
            <a:r>
              <a:rPr lang="en-US" i="1" dirty="0" smtClean="0">
                <a:solidFill>
                  <a:srgbClr val="00CC00"/>
                </a:solidFill>
              </a:rPr>
              <a:t>P. </a:t>
            </a:r>
            <a:r>
              <a:rPr lang="en-US" i="1" dirty="0" err="1" smtClean="0">
                <a:solidFill>
                  <a:srgbClr val="00CC00"/>
                </a:solidFill>
              </a:rPr>
              <a:t>Clowney</a:t>
            </a:r>
            <a:r>
              <a:rPr lang="en-US" i="1" dirty="0">
                <a:solidFill>
                  <a:srgbClr val="00CC00"/>
                </a:solidFill>
              </a:rPr>
              <a:t>, </a:t>
            </a:r>
            <a:r>
              <a:rPr lang="en-US" dirty="0">
                <a:solidFill>
                  <a:srgbClr val="00CC00"/>
                </a:solidFill>
              </a:rPr>
              <a:t/>
            </a:r>
            <a:br>
              <a:rPr lang="en-US" dirty="0">
                <a:solidFill>
                  <a:srgbClr val="00CC00"/>
                </a:solidFill>
              </a:rPr>
            </a:br>
            <a:r>
              <a:rPr lang="en-US" dirty="0" smtClean="0">
                <a:solidFill>
                  <a:srgbClr val="00CC00"/>
                </a:solidFill>
              </a:rPr>
              <a:t>The </a:t>
            </a:r>
            <a:r>
              <a:rPr lang="en-US" dirty="0">
                <a:solidFill>
                  <a:srgbClr val="00CC00"/>
                </a:solidFill>
              </a:rPr>
              <a:t>Message of 1 </a:t>
            </a:r>
            <a:r>
              <a:rPr lang="en-US" dirty="0" smtClean="0">
                <a:solidFill>
                  <a:srgbClr val="00CC00"/>
                </a:solidFill>
              </a:rPr>
              <a:t>Peter: The </a:t>
            </a:r>
            <a:r>
              <a:rPr lang="en-US" dirty="0">
                <a:solidFill>
                  <a:srgbClr val="00CC00"/>
                </a:solidFill>
              </a:rPr>
              <a:t>Way of the Cross</a:t>
            </a:r>
            <a:r>
              <a:rPr lang="en-US" dirty="0" smtClean="0">
                <a:solidFill>
                  <a:srgbClr val="00CC00"/>
                </a:solidFill>
              </a:rPr>
              <a:t>.</a:t>
            </a:r>
            <a:endParaRPr lang="en-US" dirty="0">
              <a:solidFill>
                <a:srgbClr val="00CC00"/>
              </a:solidFill>
            </a:endParaRPr>
          </a:p>
        </p:txBody>
      </p:sp>
    </p:spTree>
    <p:extLst>
      <p:ext uri="{BB962C8B-B14F-4D97-AF65-F5344CB8AC3E}">
        <p14:creationId xmlns:p14="http://schemas.microsoft.com/office/powerpoint/2010/main" val="2246135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1"/>
            <a:ext cx="7772400" cy="2971800"/>
          </a:xfrm>
        </p:spPr>
        <p:txBody>
          <a:bodyPr>
            <a:normAutofit/>
          </a:bodyPr>
          <a:lstStyle/>
          <a:p>
            <a:r>
              <a:rPr lang="en-US" dirty="0" smtClean="0">
                <a:solidFill>
                  <a:srgbClr val="00B0F0"/>
                </a:solidFill>
              </a:rPr>
              <a:t>Looking forward to future glory, together as the church, we can endure whatever difficulties we may have to face for now.</a:t>
            </a:r>
            <a:endParaRPr lang="en-US" dirty="0">
              <a:solidFill>
                <a:srgbClr val="00B0F0"/>
              </a:solidFill>
            </a:endParaRPr>
          </a:p>
        </p:txBody>
      </p:sp>
    </p:spTree>
    <p:extLst>
      <p:ext uri="{BB962C8B-B14F-4D97-AF65-F5344CB8AC3E}">
        <p14:creationId xmlns:p14="http://schemas.microsoft.com/office/powerpoint/2010/main" val="18053349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5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6889405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5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lstStyle/>
          <a:p>
            <a:r>
              <a:rPr lang="en-US" dirty="0" smtClean="0"/>
              <a:t>You probably agree with Peter that life can be difficult and that it may not get any easier any time soon.</a:t>
            </a:r>
          </a:p>
          <a:p>
            <a:r>
              <a:rPr lang="en-US" dirty="0" smtClean="0"/>
              <a:t>Don’t let that disappoint you, for you were not made to find lasting peace and joy in this world.</a:t>
            </a:r>
          </a:p>
          <a:p>
            <a:r>
              <a:rPr lang="en-US" dirty="0" smtClean="0"/>
              <a:t>Our peace, our joy and our hope are all connected with Christ’s future glory.</a:t>
            </a:r>
          </a:p>
        </p:txBody>
      </p:sp>
    </p:spTree>
    <p:extLst>
      <p:ext uri="{BB962C8B-B14F-4D97-AF65-F5344CB8AC3E}">
        <p14:creationId xmlns:p14="http://schemas.microsoft.com/office/powerpoint/2010/main" val="42194759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Peter 5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r>
              <a:rPr lang="en-US" dirty="0" smtClean="0"/>
              <a:t>Placing our hope in the present can give us a totally skewed perspective, because we will be searching for something that lasts in a temporary world.</a:t>
            </a:r>
          </a:p>
          <a:p>
            <a:r>
              <a:rPr lang="en-US" dirty="0" smtClean="0"/>
              <a:t>Christ did not die to give us a temporary joy, hope or peace.</a:t>
            </a:r>
          </a:p>
          <a:p>
            <a:r>
              <a:rPr lang="en-US" dirty="0" smtClean="0"/>
              <a:t>He died and rose again to give us </a:t>
            </a:r>
            <a:r>
              <a:rPr lang="en-US" u="sng" dirty="0" smtClean="0"/>
              <a:t>eternal</a:t>
            </a:r>
            <a:r>
              <a:rPr lang="en-US" dirty="0" smtClean="0"/>
              <a:t> life.</a:t>
            </a:r>
          </a:p>
          <a:p>
            <a:r>
              <a:rPr lang="en-US" dirty="0" smtClean="0"/>
              <a:t>Put your focus on Him, looking forward to His future glory – a glory that we will share in.</a:t>
            </a:r>
          </a:p>
          <a:p>
            <a:endParaRPr lang="en-US" dirty="0" smtClean="0"/>
          </a:p>
        </p:txBody>
      </p:sp>
    </p:spTree>
    <p:extLst>
      <p:ext uri="{BB962C8B-B14F-4D97-AF65-F5344CB8AC3E}">
        <p14:creationId xmlns:p14="http://schemas.microsoft.com/office/powerpoint/2010/main" val="9491533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1"/>
            <a:ext cx="7772400" cy="2971800"/>
          </a:xfrm>
        </p:spPr>
        <p:txBody>
          <a:bodyPr>
            <a:normAutofit/>
          </a:bodyPr>
          <a:lstStyle/>
          <a:p>
            <a:r>
              <a:rPr lang="en-US" dirty="0" smtClean="0">
                <a:solidFill>
                  <a:srgbClr val="00B0F0"/>
                </a:solidFill>
              </a:rPr>
              <a:t>Looking forward to future glory, together as the church, we can endure whatever difficulties we may have to face for now.</a:t>
            </a:r>
            <a:endParaRPr lang="en-US" dirty="0">
              <a:solidFill>
                <a:srgbClr val="00B0F0"/>
              </a:solidFill>
            </a:endParaRPr>
          </a:p>
        </p:txBody>
      </p:sp>
    </p:spTree>
    <p:extLst>
      <p:ext uri="{BB962C8B-B14F-4D97-AF65-F5344CB8AC3E}">
        <p14:creationId xmlns:p14="http://schemas.microsoft.com/office/powerpoint/2010/main" val="2916651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1281</TotalTime>
  <Words>1953</Words>
  <Application>Microsoft Office PowerPoint</Application>
  <PresentationFormat>On-screen Show (4:3)</PresentationFormat>
  <Paragraphs>207</Paragraphs>
  <Slides>48</Slides>
  <Notes>48</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Looking Forward to Future Glory</vt:lpstr>
      <vt:lpstr>1 Peter 5 Introduction</vt:lpstr>
      <vt:lpstr>1 Peter 5 Introduction</vt:lpstr>
      <vt:lpstr>Looking forward to future glory, together as the church, we can endure whatever difficulties we may have to face for now.</vt:lpstr>
      <vt:lpstr>1 Peter 5 Outline</vt:lpstr>
      <vt:lpstr>1 Peter 5 Outline</vt:lpstr>
      <vt:lpstr>Elders, shepherd God’s flock.     5:1-5</vt:lpstr>
      <vt:lpstr>Elders, shepherd God’s flock.     5:1-5</vt:lpstr>
      <vt:lpstr>Elders, shepherd God’s flock.     5:1-5</vt:lpstr>
      <vt:lpstr>Elders, shepherd God’s flock.     5:1-5</vt:lpstr>
      <vt:lpstr>Elders, shepherd God’s flock.     5:1-5</vt:lpstr>
      <vt:lpstr>Elders, shepherd God’s flock.     5:1-5</vt:lpstr>
      <vt:lpstr>Elders, shepherd God’s flock.     5:1-5</vt:lpstr>
      <vt:lpstr>Elders, shepherd God’s flock.     5:1-5</vt:lpstr>
      <vt:lpstr>Elders, shepherd God’s flock.     5:1-5</vt:lpstr>
      <vt:lpstr>Elders, shepherd God’s flock.     5:1-5</vt:lpstr>
      <vt:lpstr>Elders, shepherd God’s flock.     5:1-5</vt:lpstr>
      <vt:lpstr>Elders, shepherd God’s flock.     5:1-5</vt:lpstr>
      <vt:lpstr>Elders, shepherd God’s flock.     5:1-5</vt:lpstr>
      <vt:lpstr>Looking forward to future glory, together as the church, we can endure whatever difficulties we may have to face for now.</vt:lpstr>
      <vt:lpstr>Humble yourselves.     5:6-7</vt:lpstr>
      <vt:lpstr>Humble yourselves.     5:6-7</vt:lpstr>
      <vt:lpstr>Humble yourselves.     5:6-7</vt:lpstr>
      <vt:lpstr>Humble yourselves.     5:6-7</vt:lpstr>
      <vt:lpstr>Humble yourselves.     5:6-7</vt:lpstr>
      <vt:lpstr>Humble yourselves.     5:6-7</vt:lpstr>
      <vt:lpstr>1 Peter 5 Outline</vt:lpstr>
      <vt:lpstr>Resist your adversary.     5:8-9</vt:lpstr>
      <vt:lpstr>Resist your adversary.     5:8-9</vt:lpstr>
      <vt:lpstr>Resist your adversary.     5:8-9</vt:lpstr>
      <vt:lpstr>Resist your adversary.     5:8-9</vt:lpstr>
      <vt:lpstr>Looking forward to future glory, together as the church, we can endure whatever difficulties we may have to face for now.</vt:lpstr>
      <vt:lpstr>You are called to God’s glory.    5:10-11</vt:lpstr>
      <vt:lpstr>You are called to God’s glory.    5:10-11</vt:lpstr>
      <vt:lpstr>1 Peter 5 Outline</vt:lpstr>
      <vt:lpstr>Stand in God’s grace.     5:12-14</vt:lpstr>
      <vt:lpstr>Stand in God’s grace.     5:12-14</vt:lpstr>
      <vt:lpstr>Stand in God’s grace.     5:12-14</vt:lpstr>
      <vt:lpstr>Stand in God’s grace.     5:12-14</vt:lpstr>
      <vt:lpstr>Stand in God’s grace.     5:12-14</vt:lpstr>
      <vt:lpstr>Stand in God’s grace.     5:12-14</vt:lpstr>
      <vt:lpstr>Stand in God’s grace.     5:12-14</vt:lpstr>
      <vt:lpstr>Stand in God’s grace.     5:12-14</vt:lpstr>
      <vt:lpstr>Looking forward to future glory, together as the church, we can endure whatever difficulties we may have to face for now.</vt:lpstr>
      <vt:lpstr>1 Peter 5 Conclusions</vt:lpstr>
      <vt:lpstr>1 Peter 5 Conclusions</vt:lpstr>
      <vt:lpstr>1 Peter 5 Conclusions</vt:lpstr>
      <vt:lpstr>Looking forward to future glory, together as the church, we can endure whatever difficulties we may have to face for now.</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48</cp:revision>
  <dcterms:created xsi:type="dcterms:W3CDTF">2006-08-16T00:00:00Z</dcterms:created>
  <dcterms:modified xsi:type="dcterms:W3CDTF">2012-11-18T19:01:17Z</dcterms:modified>
</cp:coreProperties>
</file>