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62" r:id="rId3"/>
    <p:sldId id="263" r:id="rId4"/>
    <p:sldId id="298" r:id="rId5"/>
    <p:sldId id="299" r:id="rId6"/>
    <p:sldId id="303" r:id="rId7"/>
    <p:sldId id="264" r:id="rId8"/>
    <p:sldId id="265" r:id="rId9"/>
    <p:sldId id="293" r:id="rId10"/>
    <p:sldId id="257" r:id="rId11"/>
    <p:sldId id="280" r:id="rId12"/>
    <p:sldId id="269" r:id="rId13"/>
    <p:sldId id="281" r:id="rId14"/>
    <p:sldId id="282" r:id="rId15"/>
    <p:sldId id="268" r:id="rId16"/>
    <p:sldId id="261" r:id="rId17"/>
    <p:sldId id="270" r:id="rId18"/>
    <p:sldId id="306" r:id="rId19"/>
    <p:sldId id="292" r:id="rId20"/>
    <p:sldId id="283" r:id="rId21"/>
    <p:sldId id="284" r:id="rId22"/>
    <p:sldId id="271" r:id="rId23"/>
    <p:sldId id="285" r:id="rId24"/>
    <p:sldId id="307" r:id="rId25"/>
    <p:sldId id="286" r:id="rId26"/>
    <p:sldId id="260" r:id="rId27"/>
    <p:sldId id="272" r:id="rId28"/>
    <p:sldId id="287" r:id="rId29"/>
    <p:sldId id="305" r:id="rId30"/>
    <p:sldId id="308" r:id="rId31"/>
    <p:sldId id="294" r:id="rId32"/>
    <p:sldId id="259" r:id="rId33"/>
    <p:sldId id="295" r:id="rId34"/>
    <p:sldId id="258" r:id="rId35"/>
    <p:sldId id="297" r:id="rId36"/>
    <p:sldId id="300" r:id="rId37"/>
    <p:sldId id="274" r:id="rId38"/>
    <p:sldId id="275" r:id="rId39"/>
    <p:sldId id="276" r:id="rId40"/>
    <p:sldId id="273" r:id="rId41"/>
    <p:sldId id="278" r:id="rId42"/>
    <p:sldId id="277" r:id="rId43"/>
    <p:sldId id="279" r:id="rId44"/>
    <p:sldId id="304" r:id="rId45"/>
    <p:sldId id="266" r:id="rId46"/>
    <p:sldId id="267" r:id="rId47"/>
    <p:sldId id="301" r:id="rId48"/>
    <p:sldId id="30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10" autoAdjust="0"/>
  </p:normalViewPr>
  <p:slideViewPr>
    <p:cSldViewPr>
      <p:cViewPr>
        <p:scale>
          <a:sx n="90" d="100"/>
          <a:sy n="90" d="100"/>
        </p:scale>
        <p:origin x="-918" y="-60"/>
      </p:cViewPr>
      <p:guideLst>
        <p:guide orient="horz" pos="2160"/>
        <p:guide pos="2880"/>
      </p:guideLst>
    </p:cSldViewPr>
  </p:slideViewPr>
  <p:outlineViewPr>
    <p:cViewPr>
      <p:scale>
        <a:sx n="33" d="100"/>
        <a:sy n="33" d="100"/>
      </p:scale>
      <p:origin x="0" y="281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5FBC64-97BB-4F76-A843-F981A177CA95}" type="datetimeFigureOut">
              <a:rPr lang="en-US" smtClean="0"/>
              <a:t>11/11/2012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8A025B-22D6-42D3-8F7A-B85679D1F9BB}" type="slidenum">
              <a:rPr lang="en-US" smtClean="0"/>
              <a:t>‹#›</a:t>
            </a:fld>
            <a:endParaRPr lang="en-US"/>
          </a:p>
        </p:txBody>
      </p:sp>
    </p:spTree>
    <p:extLst>
      <p:ext uri="{BB962C8B-B14F-4D97-AF65-F5344CB8AC3E}">
        <p14:creationId xmlns:p14="http://schemas.microsoft.com/office/powerpoint/2010/main" val="2108957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a:t>
            </a:fld>
            <a:endParaRPr lang="en-US"/>
          </a:p>
        </p:txBody>
      </p:sp>
    </p:spTree>
    <p:extLst>
      <p:ext uri="{BB962C8B-B14F-4D97-AF65-F5344CB8AC3E}">
        <p14:creationId xmlns:p14="http://schemas.microsoft.com/office/powerpoint/2010/main" val="64594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5</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6</a:t>
            </a:fld>
            <a:endParaRPr lang="en-US"/>
          </a:p>
        </p:txBody>
      </p:sp>
    </p:spTree>
    <p:extLst>
      <p:ext uri="{BB962C8B-B14F-4D97-AF65-F5344CB8AC3E}">
        <p14:creationId xmlns:p14="http://schemas.microsoft.com/office/powerpoint/2010/main" val="1054230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7</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8</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9</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10</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11</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12</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13</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14</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15</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16</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17</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18</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19</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20</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21</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22</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23</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24</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25</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26</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27</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28</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29</a:t>
            </a:fld>
            <a:endParaRPr lang="en-US"/>
          </a:p>
        </p:txBody>
      </p:sp>
    </p:spTree>
    <p:extLst>
      <p:ext uri="{BB962C8B-B14F-4D97-AF65-F5344CB8AC3E}">
        <p14:creationId xmlns:p14="http://schemas.microsoft.com/office/powerpoint/2010/main" val="1054230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30</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31</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32</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33</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34</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35</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36</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37</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38</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39</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40</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41</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42</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43</a:t>
            </a:fld>
            <a:endParaRPr lang="en-US"/>
          </a:p>
        </p:txBody>
      </p:sp>
    </p:spTree>
    <p:extLst>
      <p:ext uri="{BB962C8B-B14F-4D97-AF65-F5344CB8AC3E}">
        <p14:creationId xmlns:p14="http://schemas.microsoft.com/office/powerpoint/2010/main" val="20466941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44</a:t>
            </a:fld>
            <a:endParaRPr lang="en-US"/>
          </a:p>
        </p:txBody>
      </p:sp>
    </p:spTree>
    <p:extLst>
      <p:ext uri="{BB962C8B-B14F-4D97-AF65-F5344CB8AC3E}">
        <p14:creationId xmlns:p14="http://schemas.microsoft.com/office/powerpoint/2010/main" val="10542305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45</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46</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47</a:t>
            </a:fld>
            <a:endParaRPr lang="en-US"/>
          </a:p>
        </p:txBody>
      </p:sp>
    </p:spTree>
    <p:extLst>
      <p:ext uri="{BB962C8B-B14F-4D97-AF65-F5344CB8AC3E}">
        <p14:creationId xmlns:p14="http://schemas.microsoft.com/office/powerpoint/2010/main" val="33869912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8A025B-22D6-42D3-8F7A-B85679D1F9BB}" type="slidenum">
              <a:rPr lang="en-US" smtClean="0"/>
              <a:t>48</a:t>
            </a:fld>
            <a:endParaRPr lang="en-US"/>
          </a:p>
        </p:txBody>
      </p:sp>
    </p:spTree>
    <p:extLst>
      <p:ext uri="{BB962C8B-B14F-4D97-AF65-F5344CB8AC3E}">
        <p14:creationId xmlns:p14="http://schemas.microsoft.com/office/powerpoint/2010/main" val="3386991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Suffering That Glorifies God</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1 Peter 4</a:t>
            </a:r>
            <a:endParaRPr lang="en-US" dirty="0">
              <a:solidFill>
                <a:srgbClr val="FFFF00"/>
              </a:solidFill>
            </a:endParaRPr>
          </a:p>
        </p:txBody>
      </p:sp>
    </p:spTree>
    <p:extLst>
      <p:ext uri="{BB962C8B-B14F-4D97-AF65-F5344CB8AC3E}">
        <p14:creationId xmlns:p14="http://schemas.microsoft.com/office/powerpoint/2010/main" val="217347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07196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Early in the book of Acts, the Jewish council in Jerusalem commanded the apostles to stop preaching and teaching Jesus in the city.</a:t>
            </a:r>
          </a:p>
          <a:p>
            <a:r>
              <a:rPr lang="en-US" dirty="0" smtClean="0"/>
              <a:t>Peter and the other apostles refused to stop.</a:t>
            </a:r>
          </a:p>
          <a:p>
            <a:r>
              <a:rPr lang="en-US" dirty="0" smtClean="0"/>
              <a:t>They were arrested and brought before the council again.  </a:t>
            </a:r>
          </a:p>
          <a:p>
            <a:r>
              <a:rPr lang="en-US" dirty="0" smtClean="0"/>
              <a:t>After some discussion, we can read result of that at the end of </a:t>
            </a:r>
            <a:r>
              <a:rPr lang="en-US" dirty="0" smtClean="0">
                <a:solidFill>
                  <a:srgbClr val="FFFF00"/>
                </a:solidFill>
              </a:rPr>
              <a:t>Acts 5</a:t>
            </a:r>
            <a:r>
              <a:rPr lang="en-US" dirty="0" smtClean="0"/>
              <a:t>.</a:t>
            </a:r>
          </a:p>
        </p:txBody>
      </p:sp>
    </p:spTree>
    <p:extLst>
      <p:ext uri="{BB962C8B-B14F-4D97-AF65-F5344CB8AC3E}">
        <p14:creationId xmlns:p14="http://schemas.microsoft.com/office/powerpoint/2010/main" val="3840879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I’ve been in plenty of prayer times where someone has thanked the Lord for our freedom to worship freely.</a:t>
            </a:r>
          </a:p>
          <a:p>
            <a:r>
              <a:rPr lang="en-US" dirty="0" smtClean="0"/>
              <a:t>Sometimes, I’ve been the one to do so myself.</a:t>
            </a:r>
          </a:p>
          <a:p>
            <a:r>
              <a:rPr lang="en-US" dirty="0" smtClean="0"/>
              <a:t>There is a difference between Peter, the other apostles and us at this point.</a:t>
            </a:r>
          </a:p>
          <a:p>
            <a:r>
              <a:rPr lang="en-US" dirty="0" smtClean="0"/>
              <a:t>We essentially thank the Lord that we don’t have to suffer for His sake.</a:t>
            </a:r>
          </a:p>
          <a:p>
            <a:r>
              <a:rPr lang="en-US" dirty="0" smtClean="0"/>
              <a:t>They thanked the Lord when they did.</a:t>
            </a:r>
          </a:p>
        </p:txBody>
      </p:sp>
    </p:spTree>
    <p:extLst>
      <p:ext uri="{BB962C8B-B14F-4D97-AF65-F5344CB8AC3E}">
        <p14:creationId xmlns:p14="http://schemas.microsoft.com/office/powerpoint/2010/main" val="3977551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They counted it a privilege, </a:t>
            </a:r>
            <a:r>
              <a:rPr lang="en-US" i="1" dirty="0" smtClean="0">
                <a:solidFill>
                  <a:srgbClr val="FF6600"/>
                </a:solidFill>
              </a:rPr>
              <a:t>“rejoicing </a:t>
            </a:r>
            <a:r>
              <a:rPr lang="en-US" i="1" dirty="0">
                <a:solidFill>
                  <a:srgbClr val="FF6600"/>
                </a:solidFill>
              </a:rPr>
              <a:t>that they were counted worthy to suffer shame </a:t>
            </a:r>
            <a:r>
              <a:rPr lang="en-US" i="1" dirty="0" smtClean="0">
                <a:solidFill>
                  <a:srgbClr val="FF6600"/>
                </a:solidFill>
              </a:rPr>
              <a:t>for His </a:t>
            </a:r>
            <a:r>
              <a:rPr lang="en-US" i="1" dirty="0">
                <a:solidFill>
                  <a:srgbClr val="FF6600"/>
                </a:solidFill>
              </a:rPr>
              <a:t>name</a:t>
            </a:r>
            <a:r>
              <a:rPr lang="en-US" i="1" dirty="0" smtClean="0">
                <a:solidFill>
                  <a:srgbClr val="FF6600"/>
                </a:solidFill>
              </a:rPr>
              <a:t>.”</a:t>
            </a:r>
          </a:p>
          <a:p>
            <a:r>
              <a:rPr lang="en-US" dirty="0" smtClean="0"/>
              <a:t>This book has been all about suffering well as a Christian.</a:t>
            </a:r>
          </a:p>
          <a:p>
            <a:r>
              <a:rPr lang="en-US" dirty="0" smtClean="0"/>
              <a:t>This chapter continues that main theme.</a:t>
            </a:r>
          </a:p>
        </p:txBody>
      </p:sp>
    </p:spTree>
    <p:extLst>
      <p:ext uri="{BB962C8B-B14F-4D97-AF65-F5344CB8AC3E}">
        <p14:creationId xmlns:p14="http://schemas.microsoft.com/office/powerpoint/2010/main" val="1554076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3200400"/>
          </a:xfrm>
        </p:spPr>
        <p:txBody>
          <a:bodyPr>
            <a:normAutofit/>
          </a:bodyPr>
          <a:lstStyle/>
          <a:p>
            <a:pPr algn="l">
              <a:lnSpc>
                <a:spcPct val="150000"/>
              </a:lnSpc>
            </a:pPr>
            <a:r>
              <a:rPr lang="en-US" sz="3600" dirty="0" smtClean="0">
                <a:solidFill>
                  <a:srgbClr val="00B0F0"/>
                </a:solidFill>
              </a:rPr>
              <a:t>For our suffering to glorify God we must:</a:t>
            </a:r>
            <a:br>
              <a:rPr lang="en-US" sz="3600" dirty="0" smtClean="0">
                <a:solidFill>
                  <a:srgbClr val="00B0F0"/>
                </a:solidFill>
              </a:rPr>
            </a:br>
            <a:r>
              <a:rPr lang="en-US" sz="3600" dirty="0" smtClean="0">
                <a:solidFill>
                  <a:srgbClr val="00B0F0"/>
                </a:solidFill>
              </a:rPr>
              <a:t>1. Entrust ourselves completely to Him.</a:t>
            </a:r>
            <a:br>
              <a:rPr lang="en-US" sz="3600" dirty="0" smtClean="0">
                <a:solidFill>
                  <a:srgbClr val="00B0F0"/>
                </a:solidFill>
              </a:rPr>
            </a:br>
            <a:r>
              <a:rPr lang="en-US" sz="3600" dirty="0" smtClean="0">
                <a:solidFill>
                  <a:srgbClr val="00B0F0"/>
                </a:solidFill>
              </a:rPr>
              <a:t>2. Do good, whatever the consequences.</a:t>
            </a:r>
            <a:endParaRPr lang="en-US" sz="3600" dirty="0">
              <a:solidFill>
                <a:srgbClr val="00B0F0"/>
              </a:solidFill>
            </a:endParaRPr>
          </a:p>
        </p:txBody>
      </p:sp>
    </p:spTree>
    <p:extLst>
      <p:ext uri="{BB962C8B-B14F-4D97-AF65-F5344CB8AC3E}">
        <p14:creationId xmlns:p14="http://schemas.microsoft.com/office/powerpoint/2010/main" val="15811432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26298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Live for the will of God.               </a:t>
            </a:r>
            <a:r>
              <a:rPr lang="en-US" dirty="0" smtClean="0">
                <a:solidFill>
                  <a:srgbClr val="FFFF00"/>
                </a:solidFill>
              </a:rPr>
              <a:t>4:1-6</a:t>
            </a:r>
          </a:p>
          <a:p>
            <a:pPr marL="571500" indent="-571500">
              <a:buFont typeface="+mj-lt"/>
              <a:buAutoNum type="romanUcPeriod"/>
            </a:pPr>
            <a:r>
              <a:rPr lang="en-US" dirty="0"/>
              <a:t>Be loyal to fellow </a:t>
            </a:r>
            <a:r>
              <a:rPr lang="en-US" dirty="0" smtClean="0"/>
              <a:t>believers.        </a:t>
            </a:r>
            <a:r>
              <a:rPr lang="en-US" dirty="0" smtClean="0">
                <a:solidFill>
                  <a:srgbClr val="FFFF00"/>
                </a:solidFill>
              </a:rPr>
              <a:t>4:7-11</a:t>
            </a:r>
          </a:p>
          <a:p>
            <a:pPr marL="571500" indent="-571500">
              <a:buFont typeface="+mj-lt"/>
              <a:buAutoNum type="romanUcPeriod"/>
            </a:pPr>
            <a:r>
              <a:rPr lang="en-US" dirty="0" smtClean="0"/>
              <a:t>Brace yourself for fiery trials.     </a:t>
            </a:r>
            <a:r>
              <a:rPr lang="en-US" dirty="0" smtClean="0">
                <a:solidFill>
                  <a:srgbClr val="FFFF00"/>
                </a:solidFill>
              </a:rPr>
              <a:t>4:12-19</a:t>
            </a:r>
            <a:endParaRPr lang="en-US" dirty="0">
              <a:solidFill>
                <a:srgbClr val="FFFF00"/>
              </a:solidFill>
            </a:endParaRPr>
          </a:p>
        </p:txBody>
      </p:sp>
    </p:spTree>
    <p:extLst>
      <p:ext uri="{BB962C8B-B14F-4D97-AF65-F5344CB8AC3E}">
        <p14:creationId xmlns:p14="http://schemas.microsoft.com/office/powerpoint/2010/main" val="4268255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Live for the will of </a:t>
            </a:r>
            <a:r>
              <a:rPr lang="en-US" dirty="0" smtClean="0"/>
              <a:t>God.     </a:t>
            </a:r>
            <a:r>
              <a:rPr lang="en-US" dirty="0" smtClean="0">
                <a:solidFill>
                  <a:srgbClr val="FFFF00"/>
                </a:solidFill>
              </a:rPr>
              <a:t>4:1-6</a:t>
            </a:r>
            <a:endParaRPr lang="en-US" dirty="0">
              <a:solidFill>
                <a:srgbClr val="FFFF0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424320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4:1-2     </a:t>
            </a:r>
            <a:r>
              <a:rPr lang="en-US" dirty="0" smtClean="0"/>
              <a:t>It truly takes a death to separate </a:t>
            </a:r>
            <a:r>
              <a:rPr lang="en-US" dirty="0"/>
              <a:t>us from a life of sin. </a:t>
            </a:r>
            <a:endParaRPr lang="en-US" dirty="0" smtClean="0"/>
          </a:p>
          <a:p>
            <a:r>
              <a:rPr lang="en-US" dirty="0" smtClean="0"/>
              <a:t>Peter is telling us to </a:t>
            </a:r>
            <a:r>
              <a:rPr lang="en-US" dirty="0"/>
              <a:t>arm ourselves with </a:t>
            </a:r>
            <a:r>
              <a:rPr lang="en-US" dirty="0" smtClean="0"/>
              <a:t>precisely this mindset.</a:t>
            </a:r>
          </a:p>
          <a:p>
            <a:r>
              <a:rPr lang="en-US" dirty="0" smtClean="0"/>
              <a:t>Paul said something similar in </a:t>
            </a:r>
            <a:r>
              <a:rPr lang="en-US" dirty="0" smtClean="0">
                <a:solidFill>
                  <a:srgbClr val="FFFF00"/>
                </a:solidFill>
              </a:rPr>
              <a:t>Romans 6:8-12</a:t>
            </a:r>
            <a:r>
              <a:rPr lang="en-US" dirty="0" smtClean="0"/>
              <a:t>.</a:t>
            </a:r>
            <a:endParaRPr lang="en-US" dirty="0">
              <a:effectLst/>
            </a:endParaRPr>
          </a:p>
        </p:txBody>
      </p:sp>
    </p:spTree>
    <p:extLst>
      <p:ext uri="{BB962C8B-B14F-4D97-AF65-F5344CB8AC3E}">
        <p14:creationId xmlns:p14="http://schemas.microsoft.com/office/powerpoint/2010/main" val="137455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4:1-2     </a:t>
            </a:r>
            <a:r>
              <a:rPr lang="en-US" dirty="0" smtClean="0"/>
              <a:t>Peter forces us to ask the question:</a:t>
            </a:r>
          </a:p>
          <a:p>
            <a:r>
              <a:rPr lang="en-US" dirty="0" smtClean="0"/>
              <a:t>Which is more important to us?</a:t>
            </a:r>
          </a:p>
          <a:p>
            <a:pPr marL="971550" lvl="1" indent="-514350">
              <a:buFont typeface="+mj-lt"/>
              <a:buAutoNum type="alphaUcPeriod"/>
            </a:pPr>
            <a:r>
              <a:rPr lang="en-US" dirty="0" smtClean="0"/>
              <a:t>Obedience</a:t>
            </a:r>
          </a:p>
          <a:p>
            <a:pPr marL="971550" lvl="1" indent="-514350">
              <a:buFont typeface="+mj-lt"/>
              <a:buAutoNum type="alphaUcPeriod"/>
            </a:pPr>
            <a:r>
              <a:rPr lang="en-US" dirty="0" smtClean="0"/>
              <a:t>The desire to avoid pain</a:t>
            </a:r>
          </a:p>
        </p:txBody>
      </p:sp>
    </p:spTree>
    <p:extLst>
      <p:ext uri="{BB962C8B-B14F-4D97-AF65-F5344CB8AC3E}">
        <p14:creationId xmlns:p14="http://schemas.microsoft.com/office/powerpoint/2010/main" val="138032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4:3-4     </a:t>
            </a:r>
            <a:r>
              <a:rPr lang="en-US" dirty="0" smtClean="0"/>
              <a:t>Peter knows there are a number of former pagans in his audience.</a:t>
            </a:r>
          </a:p>
          <a:p>
            <a:r>
              <a:rPr lang="en-US" dirty="0" smtClean="0"/>
              <a:t>Their lives were once filled with all the things Peter lists here.</a:t>
            </a:r>
          </a:p>
          <a:p>
            <a:pPr lvl="1"/>
            <a:r>
              <a:rPr lang="en-US" dirty="0" smtClean="0"/>
              <a:t>Three of these vices have sexual overtones.</a:t>
            </a:r>
          </a:p>
          <a:p>
            <a:pPr lvl="1"/>
            <a:r>
              <a:rPr lang="en-US" dirty="0" smtClean="0"/>
              <a:t>The other two involve excessive drinking.</a:t>
            </a:r>
          </a:p>
          <a:p>
            <a:r>
              <a:rPr lang="en-US" dirty="0" smtClean="0"/>
              <a:t>Regardless of how much or how little of these things you have done – it’s already </a:t>
            </a:r>
            <a:r>
              <a:rPr lang="en-US" dirty="0" smtClean="0">
                <a:solidFill>
                  <a:srgbClr val="FF6600"/>
                </a:solidFill>
              </a:rPr>
              <a:t>enough</a:t>
            </a:r>
            <a:r>
              <a:rPr lang="en-US" dirty="0" smtClean="0"/>
              <a:t>.</a:t>
            </a:r>
          </a:p>
        </p:txBody>
      </p:sp>
    </p:spTree>
    <p:extLst>
      <p:ext uri="{BB962C8B-B14F-4D97-AF65-F5344CB8AC3E}">
        <p14:creationId xmlns:p14="http://schemas.microsoft.com/office/powerpoint/2010/main" val="4153899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4:3-4     </a:t>
            </a:r>
            <a:r>
              <a:rPr lang="en-US" dirty="0" smtClean="0"/>
              <a:t>With our new </a:t>
            </a:r>
            <a:r>
              <a:rPr lang="en-US" dirty="0"/>
              <a:t>life </a:t>
            </a:r>
            <a:r>
              <a:rPr lang="en-US" dirty="0" smtClean="0"/>
              <a:t>in Christ, we should begin looking </a:t>
            </a:r>
            <a:r>
              <a:rPr lang="en-US" dirty="0"/>
              <a:t>with fear and </a:t>
            </a:r>
            <a:r>
              <a:rPr lang="en-US" dirty="0" smtClean="0"/>
              <a:t>revulsion </a:t>
            </a:r>
            <a:r>
              <a:rPr lang="en-US" dirty="0"/>
              <a:t>at </a:t>
            </a:r>
            <a:r>
              <a:rPr lang="en-US" dirty="0" smtClean="0"/>
              <a:t>that lifestyle </a:t>
            </a:r>
            <a:r>
              <a:rPr lang="en-US" dirty="0"/>
              <a:t>that </a:t>
            </a:r>
            <a:r>
              <a:rPr lang="en-US" dirty="0" smtClean="0"/>
              <a:t>may have once fully absorbed us.</a:t>
            </a:r>
          </a:p>
          <a:p>
            <a:r>
              <a:rPr lang="en-US" dirty="0" smtClean="0"/>
              <a:t>Likewise, </a:t>
            </a:r>
            <a:r>
              <a:rPr lang="en-US" dirty="0"/>
              <a:t>those </a:t>
            </a:r>
            <a:r>
              <a:rPr lang="en-US" dirty="0" smtClean="0"/>
              <a:t>who are still absorbed in that life will </a:t>
            </a:r>
            <a:r>
              <a:rPr lang="en-US" dirty="0"/>
              <a:t>look with </a:t>
            </a:r>
            <a:r>
              <a:rPr lang="en-US" dirty="0" smtClean="0"/>
              <a:t>disdain at our holiness.</a:t>
            </a:r>
          </a:p>
          <a:p>
            <a:r>
              <a:rPr lang="en-US" dirty="0"/>
              <a:t>Unsaved people </a:t>
            </a:r>
            <a:r>
              <a:rPr lang="en-US" dirty="0" smtClean="0"/>
              <a:t>cannot understand what we experience </a:t>
            </a:r>
            <a:r>
              <a:rPr lang="en-US" dirty="0"/>
              <a:t>when </a:t>
            </a:r>
            <a:r>
              <a:rPr lang="en-US" dirty="0" smtClean="0"/>
              <a:t>we put our trust in Jesus and our lives begin to change.</a:t>
            </a:r>
            <a:endParaRPr lang="en-US" dirty="0">
              <a:effectLst/>
            </a:endParaRPr>
          </a:p>
        </p:txBody>
      </p:sp>
    </p:spTree>
    <p:extLst>
      <p:ext uri="{BB962C8B-B14F-4D97-AF65-F5344CB8AC3E}">
        <p14:creationId xmlns:p14="http://schemas.microsoft.com/office/powerpoint/2010/main" val="4214224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4:5     </a:t>
            </a:r>
            <a:r>
              <a:rPr lang="en-US" dirty="0" smtClean="0"/>
              <a:t>This really puts it in perspective.</a:t>
            </a:r>
          </a:p>
          <a:p>
            <a:r>
              <a:rPr lang="en-US" dirty="0" smtClean="0"/>
              <a:t>People in Peter’s audience were facing false accusations and criticism.</a:t>
            </a:r>
          </a:p>
          <a:p>
            <a:r>
              <a:rPr lang="en-US" dirty="0" smtClean="0"/>
              <a:t>Some of them may soon have faced accusations that would bring them before judges and magistrates.</a:t>
            </a:r>
          </a:p>
          <a:p>
            <a:r>
              <a:rPr lang="en-US" dirty="0" smtClean="0"/>
              <a:t>It would be deep encouragement to know that God would be the final judge of all.   </a:t>
            </a:r>
          </a:p>
        </p:txBody>
      </p:sp>
    </p:spTree>
    <p:extLst>
      <p:ext uri="{BB962C8B-B14F-4D97-AF65-F5344CB8AC3E}">
        <p14:creationId xmlns:p14="http://schemas.microsoft.com/office/powerpoint/2010/main" val="545810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4:6     </a:t>
            </a:r>
            <a:r>
              <a:rPr lang="en-US" dirty="0"/>
              <a:t>Let’s be sure not to misunderstand </a:t>
            </a:r>
            <a:r>
              <a:rPr lang="en-US" dirty="0" smtClean="0"/>
              <a:t>this or we can end up with some crazy beliefs.</a:t>
            </a:r>
            <a:endParaRPr lang="en-US" dirty="0"/>
          </a:p>
          <a:p>
            <a:r>
              <a:rPr lang="en-US" dirty="0" smtClean="0"/>
              <a:t>Norman </a:t>
            </a:r>
            <a:r>
              <a:rPr lang="en-US" dirty="0" err="1" smtClean="0"/>
              <a:t>Geisler</a:t>
            </a:r>
            <a:r>
              <a:rPr lang="en-US" dirty="0" smtClean="0"/>
              <a:t> points out:</a:t>
            </a:r>
            <a:endParaRPr lang="en-US" dirty="0"/>
          </a:p>
          <a:p>
            <a:r>
              <a:rPr lang="en-US" i="1" dirty="0" smtClean="0">
                <a:solidFill>
                  <a:srgbClr val="00FF00"/>
                </a:solidFill>
              </a:rPr>
              <a:t>“This is an unclear passage, subject to many interpretations, and no doctrine should be based on an ambiguous passage like this.  The difficult texts should be interpreted in light of the clear one and not the reverse.”</a:t>
            </a:r>
          </a:p>
        </p:txBody>
      </p:sp>
    </p:spTree>
    <p:extLst>
      <p:ext uri="{BB962C8B-B14F-4D97-AF65-F5344CB8AC3E}">
        <p14:creationId xmlns:p14="http://schemas.microsoft.com/office/powerpoint/2010/main" val="659175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4:6     </a:t>
            </a:r>
            <a:r>
              <a:rPr lang="en-US" dirty="0" smtClean="0"/>
              <a:t>There is no hope held out in Scripture for salvation obtained after death.</a:t>
            </a:r>
          </a:p>
          <a:p>
            <a:pPr lvl="1"/>
            <a:r>
              <a:rPr lang="en-US" dirty="0" smtClean="0"/>
              <a:t>For example </a:t>
            </a:r>
            <a:r>
              <a:rPr lang="en-US" dirty="0" smtClean="0">
                <a:solidFill>
                  <a:srgbClr val="FFFF00"/>
                </a:solidFill>
              </a:rPr>
              <a:t>Hebrews 9:27</a:t>
            </a:r>
            <a:r>
              <a:rPr lang="en-US" dirty="0" smtClean="0"/>
              <a:t>.</a:t>
            </a:r>
          </a:p>
          <a:p>
            <a:r>
              <a:rPr lang="en-US" dirty="0" smtClean="0"/>
              <a:t>Death is final, and there are only two destinies – heaven and hell.</a:t>
            </a:r>
          </a:p>
          <a:p>
            <a:r>
              <a:rPr lang="en-US" dirty="0" smtClean="0"/>
              <a:t>That is Peter’s basic point in the previous verse which is a warning of final judgment.</a:t>
            </a:r>
          </a:p>
          <a:p>
            <a:endParaRPr lang="en-US" dirty="0" smtClean="0"/>
          </a:p>
        </p:txBody>
      </p:sp>
    </p:spTree>
    <p:extLst>
      <p:ext uri="{BB962C8B-B14F-4D97-AF65-F5344CB8AC3E}">
        <p14:creationId xmlns:p14="http://schemas.microsoft.com/office/powerpoint/2010/main" val="1798140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for the will of God.     </a:t>
            </a:r>
            <a:r>
              <a:rPr lang="en-US" dirty="0">
                <a:solidFill>
                  <a:srgbClr val="FFFF00"/>
                </a:solidFill>
              </a:rPr>
              <a:t>4:1-6</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4:6     </a:t>
            </a:r>
            <a:r>
              <a:rPr lang="en-US" dirty="0" smtClean="0"/>
              <a:t>Therefore, it is best to understand this to refer to </a:t>
            </a:r>
            <a:r>
              <a:rPr lang="en-US" dirty="0" smtClean="0">
                <a:solidFill>
                  <a:srgbClr val="00B0F0"/>
                </a:solidFill>
              </a:rPr>
              <a:t>“those who are now dead who heard the gospel while they were alive.”</a:t>
            </a:r>
          </a:p>
          <a:p>
            <a:pPr lvl="1"/>
            <a:r>
              <a:rPr lang="en-US" dirty="0" smtClean="0">
                <a:solidFill>
                  <a:srgbClr val="00B0F0"/>
                </a:solidFill>
              </a:rPr>
              <a:t>“was preached” </a:t>
            </a:r>
            <a:r>
              <a:rPr lang="en-US" dirty="0" smtClean="0"/>
              <a:t>is past tense.  </a:t>
            </a:r>
          </a:p>
          <a:p>
            <a:pPr lvl="1"/>
            <a:r>
              <a:rPr lang="en-US" dirty="0" smtClean="0">
                <a:solidFill>
                  <a:srgbClr val="00B0F0"/>
                </a:solidFill>
              </a:rPr>
              <a:t>“are dead” </a:t>
            </a:r>
            <a:r>
              <a:rPr lang="en-US" dirty="0" smtClean="0"/>
              <a:t>is present for Peter as he writes.</a:t>
            </a:r>
          </a:p>
          <a:p>
            <a:r>
              <a:rPr lang="en-US" dirty="0" smtClean="0">
                <a:solidFill>
                  <a:srgbClr val="00B0F0"/>
                </a:solidFill>
              </a:rPr>
              <a:t>Judged according to men in the flesh </a:t>
            </a:r>
            <a:r>
              <a:rPr lang="en-US" dirty="0" smtClean="0"/>
              <a:t>refers to physical death, the judgment that comes to us through Adam and the Fall.</a:t>
            </a:r>
          </a:p>
          <a:p>
            <a:r>
              <a:rPr lang="en-US" dirty="0" smtClean="0"/>
              <a:t>Believers, however, may still live in the spirit.</a:t>
            </a:r>
          </a:p>
          <a:p>
            <a:endParaRPr lang="en-US" dirty="0" smtClean="0"/>
          </a:p>
        </p:txBody>
      </p:sp>
    </p:spTree>
    <p:extLst>
      <p:ext uri="{BB962C8B-B14F-4D97-AF65-F5344CB8AC3E}">
        <p14:creationId xmlns:p14="http://schemas.microsoft.com/office/powerpoint/2010/main" val="2073322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Live for the will of God.               </a:t>
            </a:r>
            <a:r>
              <a:rPr lang="en-US" dirty="0" smtClean="0">
                <a:solidFill>
                  <a:srgbClr val="FFFF00"/>
                </a:solidFill>
              </a:rPr>
              <a:t>4:1-6</a:t>
            </a:r>
          </a:p>
        </p:txBody>
      </p:sp>
    </p:spTree>
    <p:extLst>
      <p:ext uri="{BB962C8B-B14F-4D97-AF65-F5344CB8AC3E}">
        <p14:creationId xmlns:p14="http://schemas.microsoft.com/office/powerpoint/2010/main" val="2855008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Be loyal to </a:t>
            </a:r>
            <a:r>
              <a:rPr lang="en-US" sz="4000" dirty="0"/>
              <a:t>fellow </a:t>
            </a:r>
            <a:r>
              <a:rPr lang="en-US" sz="4000" dirty="0" smtClean="0"/>
              <a:t>believers.     </a:t>
            </a:r>
            <a:r>
              <a:rPr lang="en-US" sz="4000" dirty="0" smtClean="0">
                <a:solidFill>
                  <a:srgbClr val="FFFF00"/>
                </a:solidFill>
              </a:rPr>
              <a:t>4:7-11</a:t>
            </a:r>
            <a:endParaRPr lang="en-US" sz="4000" dirty="0">
              <a:solidFill>
                <a:srgbClr val="FFFF0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2971448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4:7     </a:t>
            </a:r>
            <a:r>
              <a:rPr lang="en-US" dirty="0" smtClean="0"/>
              <a:t>The </a:t>
            </a:r>
            <a:r>
              <a:rPr lang="en-US" dirty="0"/>
              <a:t>whole New Testament </a:t>
            </a:r>
            <a:r>
              <a:rPr lang="en-US" dirty="0" smtClean="0"/>
              <a:t>stresses that we should look forward to the </a:t>
            </a:r>
            <a:r>
              <a:rPr lang="en-US" dirty="0"/>
              <a:t>Lord’s </a:t>
            </a:r>
            <a:r>
              <a:rPr lang="en-US" dirty="0" smtClean="0"/>
              <a:t>return.</a:t>
            </a:r>
          </a:p>
          <a:p>
            <a:r>
              <a:rPr lang="en-US" dirty="0"/>
              <a:t>The early church lived with the expectation that Jesus might come back in their lifetimes</a:t>
            </a:r>
            <a:r>
              <a:rPr lang="en-US" dirty="0" smtClean="0"/>
              <a:t>.</a:t>
            </a:r>
          </a:p>
          <a:p>
            <a:r>
              <a:rPr lang="en-US" dirty="0" smtClean="0"/>
              <a:t>Yet Peter doesn’t encourage a wacky imbalanced focus on end-time events.</a:t>
            </a:r>
          </a:p>
          <a:p>
            <a:r>
              <a:rPr lang="en-US" dirty="0" smtClean="0"/>
              <a:t>He expects us to </a:t>
            </a:r>
            <a:r>
              <a:rPr lang="en-US" dirty="0" smtClean="0">
                <a:solidFill>
                  <a:srgbClr val="00B0F0"/>
                </a:solidFill>
              </a:rPr>
              <a:t>be serious and watchful</a:t>
            </a:r>
            <a:r>
              <a:rPr lang="en-US" dirty="0" smtClean="0"/>
              <a:t>.  </a:t>
            </a:r>
          </a:p>
        </p:txBody>
      </p:sp>
    </p:spTree>
    <p:extLst>
      <p:ext uri="{BB962C8B-B14F-4D97-AF65-F5344CB8AC3E}">
        <p14:creationId xmlns:p14="http://schemas.microsoft.com/office/powerpoint/2010/main" val="3688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4:7     </a:t>
            </a:r>
            <a:r>
              <a:rPr lang="en-US" dirty="0" smtClean="0"/>
              <a:t>Being </a:t>
            </a:r>
            <a:r>
              <a:rPr lang="en-US" dirty="0" smtClean="0">
                <a:solidFill>
                  <a:srgbClr val="00B0F0"/>
                </a:solidFill>
              </a:rPr>
              <a:t>serious and watchful </a:t>
            </a:r>
            <a:r>
              <a:rPr lang="en-US" dirty="0"/>
              <a:t>or </a:t>
            </a:r>
            <a:r>
              <a:rPr lang="en-US" dirty="0">
                <a:solidFill>
                  <a:srgbClr val="00B0F0"/>
                </a:solidFill>
              </a:rPr>
              <a:t>self-controlled and sober-minded</a:t>
            </a:r>
            <a:r>
              <a:rPr lang="en-US" dirty="0"/>
              <a:t> </a:t>
            </a:r>
            <a:r>
              <a:rPr lang="en-US" dirty="0" smtClean="0"/>
              <a:t>(ESV) uniquely prepares us for prayer.</a:t>
            </a:r>
          </a:p>
          <a:p>
            <a:r>
              <a:rPr lang="en-US" dirty="0" smtClean="0"/>
              <a:t>Peter </a:t>
            </a:r>
            <a:r>
              <a:rPr lang="en-US" dirty="0"/>
              <a:t>does not think of prayer as </a:t>
            </a:r>
            <a:r>
              <a:rPr lang="en-US" dirty="0" smtClean="0"/>
              <a:t>a state of ecstasy or some kind of trance.  </a:t>
            </a:r>
          </a:p>
          <a:p>
            <a:r>
              <a:rPr lang="en-US" dirty="0" smtClean="0"/>
              <a:t>He sees it as </a:t>
            </a:r>
            <a:r>
              <a:rPr lang="en-US" dirty="0"/>
              <a:t>sober, direct, </a:t>
            </a:r>
            <a:r>
              <a:rPr lang="en-US" dirty="0" smtClean="0"/>
              <a:t>fully engaged communication </a:t>
            </a:r>
            <a:r>
              <a:rPr lang="en-US" dirty="0"/>
              <a:t>with the Lord. </a:t>
            </a:r>
            <a:endParaRPr lang="en-US" dirty="0" smtClean="0"/>
          </a:p>
          <a:p>
            <a:r>
              <a:rPr lang="en-US" dirty="0" smtClean="0">
                <a:effectLst/>
              </a:rPr>
              <a:t>Prayer ought to be serious business.</a:t>
            </a:r>
            <a:endParaRPr lang="en-US" dirty="0">
              <a:effectLst/>
            </a:endParaRPr>
          </a:p>
        </p:txBody>
      </p:sp>
    </p:spTree>
    <p:extLst>
      <p:ext uri="{BB962C8B-B14F-4D97-AF65-F5344CB8AC3E}">
        <p14:creationId xmlns:p14="http://schemas.microsoft.com/office/powerpoint/2010/main" val="4024098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4:8     </a:t>
            </a:r>
            <a:r>
              <a:rPr lang="en-US" dirty="0"/>
              <a:t>Peter </a:t>
            </a:r>
            <a:r>
              <a:rPr lang="en-US" dirty="0" smtClean="0"/>
              <a:t>is likely </a:t>
            </a:r>
            <a:r>
              <a:rPr lang="en-US" dirty="0"/>
              <a:t>thinking of </a:t>
            </a:r>
            <a:r>
              <a:rPr lang="en-US" dirty="0">
                <a:solidFill>
                  <a:srgbClr val="FFFF00"/>
                </a:solidFill>
              </a:rPr>
              <a:t>Proverbs </a:t>
            </a:r>
            <a:r>
              <a:rPr lang="en-US" dirty="0" smtClean="0">
                <a:solidFill>
                  <a:srgbClr val="FFFF00"/>
                </a:solidFill>
              </a:rPr>
              <a:t>10:12.</a:t>
            </a:r>
            <a:endParaRPr lang="en-US" dirty="0">
              <a:solidFill>
                <a:srgbClr val="FFFF00"/>
              </a:solidFill>
            </a:endParaRPr>
          </a:p>
          <a:p>
            <a:r>
              <a:rPr lang="en-US" dirty="0" smtClean="0"/>
              <a:t>Wayne </a:t>
            </a:r>
            <a:r>
              <a:rPr lang="en-US" dirty="0" err="1" smtClean="0"/>
              <a:t>Grudem</a:t>
            </a:r>
            <a:r>
              <a:rPr lang="en-US" dirty="0" smtClean="0"/>
              <a:t> has this to say:</a:t>
            </a:r>
          </a:p>
          <a:p>
            <a:r>
              <a:rPr lang="en-US" i="1" dirty="0" smtClean="0">
                <a:solidFill>
                  <a:srgbClr val="00FF00"/>
                </a:solidFill>
              </a:rPr>
              <a:t>“Where love abounds in a fellowship of Christians, many small offences, and even some large ones, are readily overlooked and forgotten.  But where love is lacking, every word is viewed with suspicion, every action is liable to misunderstanding, and conflicts abound – to Satan’s perverse delight.”</a:t>
            </a:r>
          </a:p>
        </p:txBody>
      </p:sp>
    </p:spTree>
    <p:extLst>
      <p:ext uri="{BB962C8B-B14F-4D97-AF65-F5344CB8AC3E}">
        <p14:creationId xmlns:p14="http://schemas.microsoft.com/office/powerpoint/2010/main" val="3718387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4:9     </a:t>
            </a:r>
            <a:r>
              <a:rPr lang="en-US" dirty="0" smtClean="0"/>
              <a:t>Christian </a:t>
            </a:r>
            <a:r>
              <a:rPr lang="en-US" dirty="0"/>
              <a:t>love should </a:t>
            </a:r>
            <a:r>
              <a:rPr lang="en-US" dirty="0" smtClean="0"/>
              <a:t>be fervent.</a:t>
            </a:r>
          </a:p>
          <a:p>
            <a:r>
              <a:rPr lang="en-US" dirty="0" smtClean="0"/>
              <a:t>Christian love should be forgiving.</a:t>
            </a:r>
          </a:p>
          <a:p>
            <a:r>
              <a:rPr lang="en-US" dirty="0" smtClean="0"/>
              <a:t>Christian love has very practical effects.</a:t>
            </a:r>
          </a:p>
          <a:p>
            <a:r>
              <a:rPr lang="en-US" dirty="0" smtClean="0"/>
              <a:t>We should open our homes to others – without griping about it, as Peter adds here.</a:t>
            </a:r>
          </a:p>
          <a:p>
            <a:r>
              <a:rPr lang="en-US" dirty="0" smtClean="0"/>
              <a:t>Hospitality </a:t>
            </a:r>
            <a:r>
              <a:rPr lang="en-US" dirty="0"/>
              <a:t>was </a:t>
            </a:r>
            <a:r>
              <a:rPr lang="en-US" dirty="0" smtClean="0"/>
              <a:t>essential in the early church.</a:t>
            </a:r>
          </a:p>
          <a:p>
            <a:r>
              <a:rPr lang="en-US" dirty="0" smtClean="0"/>
              <a:t>Inns were usually unsavory places and Christians often couldn’t afford them.</a:t>
            </a:r>
          </a:p>
          <a:p>
            <a:endParaRPr lang="en-US" dirty="0" smtClean="0"/>
          </a:p>
        </p:txBody>
      </p:sp>
    </p:spTree>
    <p:extLst>
      <p:ext uri="{BB962C8B-B14F-4D97-AF65-F5344CB8AC3E}">
        <p14:creationId xmlns:p14="http://schemas.microsoft.com/office/powerpoint/2010/main" val="2470106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4:9     </a:t>
            </a:r>
            <a:r>
              <a:rPr lang="en-US" dirty="0" smtClean="0"/>
              <a:t>In our world, hospitality can be easily avoided and no one may ever notice.</a:t>
            </a:r>
          </a:p>
          <a:p>
            <a:r>
              <a:rPr lang="en-US" dirty="0" smtClean="0"/>
              <a:t>Still, having people into our homes, whether for an hour over coffee, or longer stays such as giving a room to a visiting missionary, can be a wonderful form of ministry.</a:t>
            </a:r>
          </a:p>
          <a:p>
            <a:r>
              <a:rPr lang="en-US" dirty="0" smtClean="0"/>
              <a:t>The Pastoral Epistles of 1 Timothy and Titus tell us that hospitality is essential for elders in the church.</a:t>
            </a:r>
          </a:p>
        </p:txBody>
      </p:sp>
    </p:spTree>
    <p:extLst>
      <p:ext uri="{BB962C8B-B14F-4D97-AF65-F5344CB8AC3E}">
        <p14:creationId xmlns:p14="http://schemas.microsoft.com/office/powerpoint/2010/main" val="494885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4:10	</a:t>
            </a:r>
            <a:r>
              <a:rPr lang="en-US" dirty="0" smtClean="0"/>
              <a:t>Peter’s wording implies that each Christian has at least one gift that can be used for the benefit of the church.</a:t>
            </a:r>
          </a:p>
          <a:p>
            <a:r>
              <a:rPr lang="en-US" dirty="0" smtClean="0"/>
              <a:t>We may have more than one spiritual gift, but we will not have less.  No one is “gift-less.”</a:t>
            </a:r>
          </a:p>
          <a:p>
            <a:r>
              <a:rPr lang="en-US" dirty="0"/>
              <a:t>G</a:t>
            </a:r>
            <a:r>
              <a:rPr lang="en-US" dirty="0" smtClean="0"/>
              <a:t>ifts vary from person to person and even vary somewhat as we mature in our faith.</a:t>
            </a:r>
          </a:p>
          <a:p>
            <a:r>
              <a:rPr lang="en-US" dirty="0" smtClean="0"/>
              <a:t>So we all serve, but not in the same way.</a:t>
            </a:r>
          </a:p>
        </p:txBody>
      </p:sp>
    </p:spTree>
    <p:extLst>
      <p:ext uri="{BB962C8B-B14F-4D97-AF65-F5344CB8AC3E}">
        <p14:creationId xmlns:p14="http://schemas.microsoft.com/office/powerpoint/2010/main" val="3721034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4:10     </a:t>
            </a:r>
            <a:r>
              <a:rPr lang="en-US" dirty="0" smtClean="0"/>
              <a:t>Our gifts are a mark of God’s grace.</a:t>
            </a:r>
          </a:p>
          <a:p>
            <a:r>
              <a:rPr lang="en-US" i="1" dirty="0" smtClean="0">
                <a:solidFill>
                  <a:srgbClr val="00FF00"/>
                </a:solidFill>
              </a:rPr>
              <a:t>“God has entrusted us with His wonderful grace, and we are to be stewards of that grace.  A steward is one who oversees the resources of another.  So I am to oversee the resources of God’s grace and to show God’s grace to others using the gifts God has given me to minister to others.”</a:t>
            </a:r>
          </a:p>
          <a:p>
            <a:pPr lvl="1" algn="r"/>
            <a:r>
              <a:rPr lang="en-US" i="1" dirty="0" smtClean="0">
                <a:solidFill>
                  <a:srgbClr val="00FF00"/>
                </a:solidFill>
              </a:rPr>
              <a:t>Chuck Smith in </a:t>
            </a:r>
            <a:r>
              <a:rPr lang="en-US" dirty="0" smtClean="0">
                <a:solidFill>
                  <a:srgbClr val="00FF00"/>
                </a:solidFill>
              </a:rPr>
              <a:t>The Word for Today Bible</a:t>
            </a:r>
            <a:endParaRPr lang="en-US" i="1" dirty="0">
              <a:solidFill>
                <a:srgbClr val="00FF00"/>
              </a:solidFill>
            </a:endParaRPr>
          </a:p>
        </p:txBody>
      </p:sp>
    </p:spTree>
    <p:extLst>
      <p:ext uri="{BB962C8B-B14F-4D97-AF65-F5344CB8AC3E}">
        <p14:creationId xmlns:p14="http://schemas.microsoft.com/office/powerpoint/2010/main" val="728167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4:11a	</a:t>
            </a:r>
            <a:r>
              <a:rPr lang="en-US" dirty="0" smtClean="0"/>
              <a:t>Peter divides the various gifts into two broad categories:</a:t>
            </a:r>
          </a:p>
          <a:p>
            <a:r>
              <a:rPr lang="en-US" dirty="0" smtClean="0"/>
              <a:t>The Bible lists several “speaking” gifts which include preaching, evangelism, teaching</a:t>
            </a:r>
            <a:r>
              <a:rPr lang="en-US" dirty="0"/>
              <a:t>, prophecy</a:t>
            </a:r>
            <a:r>
              <a:rPr lang="en-US" dirty="0" smtClean="0"/>
              <a:t>, praying in tongues, etc.</a:t>
            </a:r>
          </a:p>
          <a:p>
            <a:r>
              <a:rPr lang="en-US" dirty="0" smtClean="0"/>
              <a:t>There are also “serving” gifts that would include just about everything else.</a:t>
            </a:r>
          </a:p>
          <a:p>
            <a:r>
              <a:rPr lang="en-US" dirty="0" smtClean="0"/>
              <a:t>All gifts must be exercised in the power of the  Spirit and in accordance with God’s Word.</a:t>
            </a:r>
          </a:p>
        </p:txBody>
      </p:sp>
    </p:spTree>
    <p:extLst>
      <p:ext uri="{BB962C8B-B14F-4D97-AF65-F5344CB8AC3E}">
        <p14:creationId xmlns:p14="http://schemas.microsoft.com/office/powerpoint/2010/main" val="1558274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loyal to fellow believers.     </a:t>
            </a:r>
            <a:r>
              <a:rPr lang="en-US" dirty="0">
                <a:solidFill>
                  <a:srgbClr val="FFFF00"/>
                </a:solidFill>
              </a:rPr>
              <a:t>4:7-11</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4:11b	</a:t>
            </a:r>
            <a:r>
              <a:rPr lang="en-US" dirty="0" smtClean="0"/>
              <a:t>Peter closes off this section with a spontaneous doxology – a formula of praise.</a:t>
            </a:r>
          </a:p>
          <a:p>
            <a:r>
              <a:rPr lang="en-US" dirty="0" smtClean="0"/>
              <a:t>Think about it:</a:t>
            </a:r>
          </a:p>
          <a:p>
            <a:pPr lvl="1"/>
            <a:r>
              <a:rPr lang="en-US" dirty="0" smtClean="0"/>
              <a:t>Peter knew Jesus personally as a man.</a:t>
            </a:r>
          </a:p>
          <a:p>
            <a:pPr lvl="1"/>
            <a:r>
              <a:rPr lang="en-US" dirty="0" smtClean="0"/>
              <a:t>Here he honors Him with words that are only fittingly used toward God.</a:t>
            </a:r>
          </a:p>
          <a:p>
            <a:pPr lvl="1"/>
            <a:r>
              <a:rPr lang="en-US" dirty="0" smtClean="0"/>
              <a:t>Peter had obviously come to a clear awareness of the deity of Christ.</a:t>
            </a:r>
          </a:p>
          <a:p>
            <a:pPr lvl="1"/>
            <a:r>
              <a:rPr lang="en-US" dirty="0" smtClean="0"/>
              <a:t>Jesus Christ is worthy of our worship.</a:t>
            </a:r>
          </a:p>
        </p:txBody>
      </p:sp>
    </p:spTree>
    <p:extLst>
      <p:ext uri="{BB962C8B-B14F-4D97-AF65-F5344CB8AC3E}">
        <p14:creationId xmlns:p14="http://schemas.microsoft.com/office/powerpoint/2010/main" val="427550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3200400"/>
          </a:xfrm>
        </p:spPr>
        <p:txBody>
          <a:bodyPr>
            <a:normAutofit/>
          </a:bodyPr>
          <a:lstStyle/>
          <a:p>
            <a:pPr algn="l">
              <a:lnSpc>
                <a:spcPct val="150000"/>
              </a:lnSpc>
            </a:pPr>
            <a:r>
              <a:rPr lang="en-US" sz="3600" dirty="0" smtClean="0">
                <a:solidFill>
                  <a:srgbClr val="00B0F0"/>
                </a:solidFill>
              </a:rPr>
              <a:t>For our suffering to glorify God we must:</a:t>
            </a:r>
            <a:br>
              <a:rPr lang="en-US" sz="3600" dirty="0" smtClean="0">
                <a:solidFill>
                  <a:srgbClr val="00B0F0"/>
                </a:solidFill>
              </a:rPr>
            </a:br>
            <a:r>
              <a:rPr lang="en-US" sz="3600" dirty="0" smtClean="0">
                <a:solidFill>
                  <a:srgbClr val="00B0F0"/>
                </a:solidFill>
              </a:rPr>
              <a:t>1. Entrust ourselves completely to Him.</a:t>
            </a:r>
            <a:br>
              <a:rPr lang="en-US" sz="3600" dirty="0" smtClean="0">
                <a:solidFill>
                  <a:srgbClr val="00B0F0"/>
                </a:solidFill>
              </a:rPr>
            </a:br>
            <a:r>
              <a:rPr lang="en-US" sz="3600" dirty="0" smtClean="0">
                <a:solidFill>
                  <a:srgbClr val="00B0F0"/>
                </a:solidFill>
              </a:rPr>
              <a:t>2. Do good, whatever the consequences.</a:t>
            </a:r>
            <a:endParaRPr lang="en-US" sz="3600" dirty="0">
              <a:solidFill>
                <a:srgbClr val="00B0F0"/>
              </a:solidFill>
            </a:endParaRPr>
          </a:p>
        </p:txBody>
      </p:sp>
    </p:spTree>
    <p:extLst>
      <p:ext uri="{BB962C8B-B14F-4D97-AF65-F5344CB8AC3E}">
        <p14:creationId xmlns:p14="http://schemas.microsoft.com/office/powerpoint/2010/main" val="3285896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Live for the will of God.               </a:t>
            </a:r>
            <a:r>
              <a:rPr lang="en-US" dirty="0" smtClean="0">
                <a:solidFill>
                  <a:srgbClr val="FFFF00"/>
                </a:solidFill>
              </a:rPr>
              <a:t>4:1-6</a:t>
            </a:r>
          </a:p>
          <a:p>
            <a:pPr marL="571500" indent="-571500">
              <a:buFont typeface="+mj-lt"/>
              <a:buAutoNum type="romanUcPeriod"/>
            </a:pPr>
            <a:r>
              <a:rPr lang="en-US" dirty="0"/>
              <a:t>Be loyal to fellow </a:t>
            </a:r>
            <a:r>
              <a:rPr lang="en-US" dirty="0" smtClean="0"/>
              <a:t>believers.        </a:t>
            </a:r>
            <a:r>
              <a:rPr lang="en-US" dirty="0" smtClean="0">
                <a:solidFill>
                  <a:srgbClr val="FFFF00"/>
                </a:solidFill>
              </a:rPr>
              <a:t>4:7-11</a:t>
            </a:r>
          </a:p>
        </p:txBody>
      </p:sp>
    </p:spTree>
    <p:extLst>
      <p:ext uri="{BB962C8B-B14F-4D97-AF65-F5344CB8AC3E}">
        <p14:creationId xmlns:p14="http://schemas.microsoft.com/office/powerpoint/2010/main" val="2125255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a:t>
            </a:r>
            <a:r>
              <a:rPr lang="en-US" dirty="0" smtClean="0"/>
              <a:t>trials.   </a:t>
            </a:r>
            <a:r>
              <a:rPr lang="en-US" dirty="0" smtClean="0">
                <a:solidFill>
                  <a:srgbClr val="FFFF00"/>
                </a:solidFill>
              </a:rPr>
              <a:t>4:12-19</a:t>
            </a:r>
            <a:endParaRPr lang="en-US" dirty="0">
              <a:solidFill>
                <a:srgbClr val="FFFF00"/>
              </a:solidFill>
            </a:endParaRPr>
          </a:p>
        </p:txBody>
      </p:sp>
      <p:sp>
        <p:nvSpPr>
          <p:cNvPr id="3" name="Content Placeholder 2"/>
          <p:cNvSpPr>
            <a:spLocks noGrp="1"/>
          </p:cNvSpPr>
          <p:nvPr>
            <p:ph idx="1"/>
          </p:nvPr>
        </p:nvSpPr>
        <p:spPr/>
        <p:txBody>
          <a:bodyPr/>
          <a:lstStyle/>
          <a:p>
            <a:endParaRPr lang="en-US" dirty="0" smtClean="0">
              <a:solidFill>
                <a:srgbClr val="FFFF00"/>
              </a:solidFill>
            </a:endParaRPr>
          </a:p>
        </p:txBody>
      </p:sp>
    </p:spTree>
    <p:extLst>
      <p:ext uri="{BB962C8B-B14F-4D97-AF65-F5344CB8AC3E}">
        <p14:creationId xmlns:p14="http://schemas.microsoft.com/office/powerpoint/2010/main" val="492572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4:12     </a:t>
            </a:r>
            <a:r>
              <a:rPr lang="en-US" dirty="0" smtClean="0"/>
              <a:t>Chuck Smith has good things to say here in his </a:t>
            </a:r>
            <a:r>
              <a:rPr lang="en-US" i="1" dirty="0" smtClean="0"/>
              <a:t>Word for Today Bible:</a:t>
            </a:r>
            <a:endParaRPr lang="en-US" dirty="0" smtClean="0"/>
          </a:p>
          <a:p>
            <a:r>
              <a:rPr lang="en-US" i="1" dirty="0" smtClean="0">
                <a:solidFill>
                  <a:srgbClr val="00FF00"/>
                </a:solidFill>
              </a:rPr>
              <a:t>“It is interesting that our first reaction to a heavy trial is to think something strange is happening to us.  We don’t understand why God’s people have to suffer … </a:t>
            </a:r>
          </a:p>
          <a:p>
            <a:r>
              <a:rPr lang="en-US" i="1" dirty="0" smtClean="0">
                <a:solidFill>
                  <a:srgbClr val="00FF00"/>
                </a:solidFill>
              </a:rPr>
              <a:t>When </a:t>
            </a:r>
            <a:r>
              <a:rPr lang="en-US" i="1" dirty="0">
                <a:solidFill>
                  <a:srgbClr val="00FF00"/>
                </a:solidFill>
              </a:rPr>
              <a:t>I love someone, I want to save them from </a:t>
            </a:r>
            <a:r>
              <a:rPr lang="en-US" i="1" dirty="0" smtClean="0">
                <a:solidFill>
                  <a:srgbClr val="00FF00"/>
                </a:solidFill>
              </a:rPr>
              <a:t>suffering … </a:t>
            </a:r>
          </a:p>
        </p:txBody>
      </p:sp>
    </p:spTree>
    <p:extLst>
      <p:ext uri="{BB962C8B-B14F-4D97-AF65-F5344CB8AC3E}">
        <p14:creationId xmlns:p14="http://schemas.microsoft.com/office/powerpoint/2010/main" val="1353961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4:12     </a:t>
            </a:r>
            <a:r>
              <a:rPr lang="en-US" dirty="0" smtClean="0"/>
              <a:t>Chuck Smith has good things to </a:t>
            </a:r>
            <a:r>
              <a:rPr lang="en-US" dirty="0"/>
              <a:t>say </a:t>
            </a:r>
            <a:r>
              <a:rPr lang="en-US" dirty="0" smtClean="0"/>
              <a:t>here in </a:t>
            </a:r>
            <a:r>
              <a:rPr lang="en-US" dirty="0"/>
              <a:t>his </a:t>
            </a:r>
            <a:r>
              <a:rPr lang="en-US" i="1" dirty="0"/>
              <a:t>Word for Today Bible</a:t>
            </a:r>
            <a:r>
              <a:rPr lang="en-US" i="1" dirty="0" smtClean="0"/>
              <a:t>:</a:t>
            </a:r>
            <a:endParaRPr lang="en-US" dirty="0" smtClean="0"/>
          </a:p>
          <a:p>
            <a:r>
              <a:rPr lang="en-US" i="1" dirty="0" smtClean="0">
                <a:solidFill>
                  <a:srgbClr val="00FF00"/>
                </a:solidFill>
              </a:rPr>
              <a:t>“God </a:t>
            </a:r>
            <a:r>
              <a:rPr lang="en-US" i="1" dirty="0">
                <a:solidFill>
                  <a:srgbClr val="00FF00"/>
                </a:solidFill>
              </a:rPr>
              <a:t>does love us, but </a:t>
            </a:r>
            <a:r>
              <a:rPr lang="en-US" i="1" dirty="0" smtClean="0">
                <a:solidFill>
                  <a:srgbClr val="00FF00"/>
                </a:solidFill>
              </a:rPr>
              <a:t>‘whom </a:t>
            </a:r>
            <a:r>
              <a:rPr lang="en-US" i="1" dirty="0">
                <a:solidFill>
                  <a:srgbClr val="00FF00"/>
                </a:solidFill>
              </a:rPr>
              <a:t>the Lord loves He </a:t>
            </a:r>
            <a:r>
              <a:rPr lang="en-US" i="1" dirty="0" smtClean="0">
                <a:solidFill>
                  <a:srgbClr val="00FF00"/>
                </a:solidFill>
              </a:rPr>
              <a:t>chastens’ (Heb</a:t>
            </a:r>
            <a:r>
              <a:rPr lang="en-US" i="1" dirty="0">
                <a:solidFill>
                  <a:srgbClr val="00FF00"/>
                </a:solidFill>
              </a:rPr>
              <a:t>. 12:6). While others might be able to get away with things, God won’t let us get away with them because we’re His children, and trials are one way that God purifies His children</a:t>
            </a:r>
            <a:r>
              <a:rPr lang="en-US" i="1" dirty="0" smtClean="0">
                <a:solidFill>
                  <a:srgbClr val="00FF00"/>
                </a:solidFill>
              </a:rPr>
              <a:t>.”</a:t>
            </a:r>
            <a:endParaRPr lang="en-US" i="1" dirty="0">
              <a:solidFill>
                <a:srgbClr val="00FF00"/>
              </a:solidFill>
            </a:endParaRPr>
          </a:p>
        </p:txBody>
      </p:sp>
    </p:spTree>
    <p:extLst>
      <p:ext uri="{BB962C8B-B14F-4D97-AF65-F5344CB8AC3E}">
        <p14:creationId xmlns:p14="http://schemas.microsoft.com/office/powerpoint/2010/main" val="1948005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4:13</a:t>
            </a:r>
            <a:r>
              <a:rPr lang="en-US" dirty="0"/>
              <a:t>	</a:t>
            </a:r>
            <a:r>
              <a:rPr lang="en-US" dirty="0" smtClean="0"/>
              <a:t>We identify with Christ’s death as we die to our sin.</a:t>
            </a:r>
          </a:p>
          <a:p>
            <a:r>
              <a:rPr lang="en-US" dirty="0" smtClean="0"/>
              <a:t>We identify with His sufferings as we rejoice in our present trials.</a:t>
            </a:r>
          </a:p>
          <a:p>
            <a:r>
              <a:rPr lang="en-US" dirty="0" smtClean="0"/>
              <a:t>When </a:t>
            </a:r>
            <a:r>
              <a:rPr lang="en-US" dirty="0" smtClean="0">
                <a:solidFill>
                  <a:srgbClr val="00B0F0"/>
                </a:solidFill>
              </a:rPr>
              <a:t>His glory is revealed</a:t>
            </a:r>
            <a:r>
              <a:rPr lang="en-US" dirty="0" smtClean="0"/>
              <a:t>, we will </a:t>
            </a:r>
            <a:r>
              <a:rPr lang="en-US" dirty="0" smtClean="0">
                <a:solidFill>
                  <a:srgbClr val="00B0F0"/>
                </a:solidFill>
              </a:rPr>
              <a:t>be glad with exceeding joy.</a:t>
            </a:r>
          </a:p>
          <a:p>
            <a:r>
              <a:rPr lang="en-US" dirty="0"/>
              <a:t>This is a hard lesson, but </a:t>
            </a:r>
            <a:r>
              <a:rPr lang="en-US" dirty="0" smtClean="0"/>
              <a:t>the Lord wants us to </a:t>
            </a:r>
            <a:r>
              <a:rPr lang="en-US" dirty="0"/>
              <a:t>learn to rejoice in our </a:t>
            </a:r>
            <a:r>
              <a:rPr lang="en-US" dirty="0" smtClean="0"/>
              <a:t>sufferings</a:t>
            </a:r>
            <a:r>
              <a:rPr lang="en-US" dirty="0"/>
              <a:t> </a:t>
            </a:r>
            <a:r>
              <a:rPr lang="en-US" dirty="0" smtClean="0"/>
              <a:t>now.</a:t>
            </a:r>
            <a:endParaRPr lang="en-US" dirty="0"/>
          </a:p>
        </p:txBody>
      </p:sp>
    </p:spTree>
    <p:extLst>
      <p:ext uri="{BB962C8B-B14F-4D97-AF65-F5344CB8AC3E}">
        <p14:creationId xmlns:p14="http://schemas.microsoft.com/office/powerpoint/2010/main" val="4085538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4:14</a:t>
            </a:r>
            <a:r>
              <a:rPr lang="en-US" dirty="0" smtClean="0"/>
              <a:t>	We should consider ourselves blessed when we are </a:t>
            </a:r>
            <a:r>
              <a:rPr lang="en-US" dirty="0" smtClean="0">
                <a:solidFill>
                  <a:srgbClr val="00B0F0"/>
                </a:solidFill>
              </a:rPr>
              <a:t>“reproached for the name of Christ.”</a:t>
            </a:r>
          </a:p>
          <a:p>
            <a:r>
              <a:rPr lang="en-US" dirty="0" smtClean="0"/>
              <a:t>Don’t expect to be admired for your faith.  </a:t>
            </a:r>
          </a:p>
          <a:p>
            <a:r>
              <a:rPr lang="en-US" dirty="0" smtClean="0"/>
              <a:t>In fact, expect the opposite.</a:t>
            </a:r>
          </a:p>
          <a:p>
            <a:r>
              <a:rPr lang="en-US" dirty="0" smtClean="0"/>
              <a:t>The </a:t>
            </a:r>
            <a:r>
              <a:rPr lang="en-US" i="1" dirty="0" err="1" smtClean="0"/>
              <a:t>Alexamenos</a:t>
            </a:r>
            <a:r>
              <a:rPr lang="en-US" i="1" dirty="0" smtClean="0"/>
              <a:t> Graffito </a:t>
            </a:r>
            <a:r>
              <a:rPr lang="en-US" dirty="0" smtClean="0"/>
              <a:t>was discovered on an ancient underground wall in Rome in 1857.</a:t>
            </a:r>
          </a:p>
          <a:p>
            <a:r>
              <a:rPr lang="en-US" dirty="0" smtClean="0"/>
              <a:t>It dates back to the days of the early church.</a:t>
            </a:r>
          </a:p>
        </p:txBody>
      </p:sp>
    </p:spTree>
    <p:extLst>
      <p:ext uri="{BB962C8B-B14F-4D97-AF65-F5344CB8AC3E}">
        <p14:creationId xmlns:p14="http://schemas.microsoft.com/office/powerpoint/2010/main" val="1569033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1524000"/>
            <a:ext cx="5697388" cy="452596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7" name="TextBox 6"/>
          <p:cNvSpPr txBox="1"/>
          <p:nvPr/>
        </p:nvSpPr>
        <p:spPr>
          <a:xfrm>
            <a:off x="6248400" y="1524000"/>
            <a:ext cx="2362200" cy="1569660"/>
          </a:xfrm>
          <a:prstGeom prst="rect">
            <a:avLst/>
          </a:prstGeom>
          <a:noFill/>
        </p:spPr>
        <p:txBody>
          <a:bodyPr wrap="square" rtlCol="0">
            <a:spAutoFit/>
          </a:bodyPr>
          <a:lstStyle/>
          <a:p>
            <a:r>
              <a:rPr lang="en-US" sz="3200" dirty="0" smtClean="0"/>
              <a:t>“</a:t>
            </a:r>
            <a:r>
              <a:rPr lang="en-US" sz="3200" dirty="0" err="1" smtClean="0"/>
              <a:t>Alexamenos</a:t>
            </a:r>
            <a:r>
              <a:rPr lang="en-US" sz="3200" dirty="0" smtClean="0"/>
              <a:t> </a:t>
            </a:r>
          </a:p>
          <a:p>
            <a:r>
              <a:rPr lang="en-US" sz="3200" dirty="0" smtClean="0"/>
              <a:t>worships </a:t>
            </a:r>
          </a:p>
          <a:p>
            <a:r>
              <a:rPr lang="en-US" sz="3200" dirty="0" smtClean="0"/>
              <a:t>his god.”</a:t>
            </a:r>
            <a:endParaRPr lang="en-US" sz="3200" dirty="0"/>
          </a:p>
        </p:txBody>
      </p:sp>
    </p:spTree>
    <p:extLst>
      <p:ext uri="{BB962C8B-B14F-4D97-AF65-F5344CB8AC3E}">
        <p14:creationId xmlns:p14="http://schemas.microsoft.com/office/powerpoint/2010/main" val="315304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4:15-16</a:t>
            </a:r>
            <a:r>
              <a:rPr lang="en-US" dirty="0"/>
              <a:t>	</a:t>
            </a:r>
            <a:r>
              <a:rPr lang="en-US" dirty="0" smtClean="0">
                <a:solidFill>
                  <a:srgbClr val="00B0F0"/>
                </a:solidFill>
              </a:rPr>
              <a:t>Christian</a:t>
            </a:r>
            <a:r>
              <a:rPr lang="en-US" dirty="0" smtClean="0"/>
              <a:t> = “follower of Christ” </a:t>
            </a:r>
          </a:p>
          <a:p>
            <a:r>
              <a:rPr lang="en-US" dirty="0" smtClean="0"/>
              <a:t>(Not “little Christ” as some have said.)</a:t>
            </a:r>
          </a:p>
          <a:p>
            <a:r>
              <a:rPr lang="en-US" dirty="0" smtClean="0"/>
              <a:t>Peter </a:t>
            </a:r>
            <a:r>
              <a:rPr lang="en-US" dirty="0"/>
              <a:t>denied Christ three </a:t>
            </a:r>
            <a:r>
              <a:rPr lang="en-US" dirty="0" smtClean="0"/>
              <a:t>times.</a:t>
            </a:r>
          </a:p>
          <a:p>
            <a:r>
              <a:rPr lang="en-US" dirty="0" smtClean="0"/>
              <a:t>He knew what it was to be ashamed of Jesus.</a:t>
            </a:r>
          </a:p>
          <a:p>
            <a:r>
              <a:rPr lang="en-US" dirty="0" smtClean="0"/>
              <a:t>Now, later in life, with a clearer vision of what is truly important, he sees suffering as a Christian as an opportunity to glorify God.</a:t>
            </a:r>
            <a:endParaRPr lang="en-US" dirty="0"/>
          </a:p>
        </p:txBody>
      </p:sp>
    </p:spTree>
    <p:extLst>
      <p:ext uri="{BB962C8B-B14F-4D97-AF65-F5344CB8AC3E}">
        <p14:creationId xmlns:p14="http://schemas.microsoft.com/office/powerpoint/2010/main" val="3606244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4:17</a:t>
            </a:r>
            <a:r>
              <a:rPr lang="en-US" dirty="0"/>
              <a:t>	</a:t>
            </a:r>
            <a:r>
              <a:rPr lang="en-US" dirty="0" smtClean="0">
                <a:solidFill>
                  <a:srgbClr val="00B0F0"/>
                </a:solidFill>
              </a:rPr>
              <a:t>house of God</a:t>
            </a:r>
          </a:p>
          <a:p>
            <a:r>
              <a:rPr lang="en-US" dirty="0" smtClean="0"/>
              <a:t>Think back on what Peter said in </a:t>
            </a:r>
            <a:r>
              <a:rPr lang="en-US" dirty="0" smtClean="0">
                <a:solidFill>
                  <a:srgbClr val="FFFF00"/>
                </a:solidFill>
              </a:rPr>
              <a:t>2:5</a:t>
            </a:r>
            <a:r>
              <a:rPr lang="en-US" dirty="0" smtClean="0"/>
              <a:t>. about our being built up into a spiritual house.</a:t>
            </a:r>
          </a:p>
          <a:p>
            <a:r>
              <a:rPr lang="en-US" dirty="0" smtClean="0"/>
              <a:t>In </a:t>
            </a:r>
            <a:r>
              <a:rPr lang="en-US" dirty="0" smtClean="0">
                <a:solidFill>
                  <a:srgbClr val="FFFF00"/>
                </a:solidFill>
              </a:rPr>
              <a:t>Ezekiel 9 </a:t>
            </a:r>
            <a:r>
              <a:rPr lang="en-US" dirty="0" smtClean="0"/>
              <a:t>God speaks of bringing judgment on Jerusalem because of its sins.</a:t>
            </a:r>
          </a:p>
          <a:p>
            <a:r>
              <a:rPr lang="en-US" dirty="0" smtClean="0"/>
              <a:t>That judgment began at the temple.</a:t>
            </a:r>
          </a:p>
          <a:p>
            <a:r>
              <a:rPr lang="en-US" dirty="0" smtClean="0"/>
              <a:t>Every once in a while God decides it’s time to do some serious housecleaning.</a:t>
            </a:r>
          </a:p>
          <a:p>
            <a:endParaRPr lang="en-US" dirty="0" smtClean="0"/>
          </a:p>
        </p:txBody>
      </p:sp>
    </p:spTree>
    <p:extLst>
      <p:ext uri="{BB962C8B-B14F-4D97-AF65-F5344CB8AC3E}">
        <p14:creationId xmlns:p14="http://schemas.microsoft.com/office/powerpoint/2010/main" val="1265873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4:18</a:t>
            </a:r>
            <a:r>
              <a:rPr lang="en-US" dirty="0"/>
              <a:t>	</a:t>
            </a:r>
            <a:r>
              <a:rPr lang="en-US" dirty="0" smtClean="0"/>
              <a:t>Peter quotes </a:t>
            </a:r>
            <a:r>
              <a:rPr lang="en-US" dirty="0" smtClean="0">
                <a:solidFill>
                  <a:srgbClr val="FFFF00"/>
                </a:solidFill>
              </a:rPr>
              <a:t>Proverbs 11:31.</a:t>
            </a:r>
          </a:p>
          <a:p>
            <a:r>
              <a:rPr lang="en-US" dirty="0"/>
              <a:t>T</a:t>
            </a:r>
            <a:r>
              <a:rPr lang="en-US" dirty="0" smtClean="0"/>
              <a:t>he righteous does not come before God with any intrinsic or natural merit.</a:t>
            </a:r>
          </a:p>
          <a:p>
            <a:r>
              <a:rPr lang="en-US" dirty="0" smtClean="0"/>
              <a:t>No one is saved except by the blood of Christ.</a:t>
            </a:r>
          </a:p>
          <a:p>
            <a:r>
              <a:rPr lang="en-US" dirty="0" smtClean="0"/>
              <a:t>Even the righteous feel the fiery pain of God’s disciplining and purifying processes.</a:t>
            </a:r>
          </a:p>
          <a:p>
            <a:r>
              <a:rPr lang="en-US" dirty="0" smtClean="0"/>
              <a:t>What about those who are lost?</a:t>
            </a:r>
          </a:p>
          <a:p>
            <a:r>
              <a:rPr lang="en-US" dirty="0" smtClean="0"/>
              <a:t>It will be a fire of eternal destruction.</a:t>
            </a:r>
          </a:p>
          <a:p>
            <a:endParaRPr lang="en-US" dirty="0" smtClean="0"/>
          </a:p>
        </p:txBody>
      </p:sp>
    </p:spTree>
    <p:extLst>
      <p:ext uri="{BB962C8B-B14F-4D97-AF65-F5344CB8AC3E}">
        <p14:creationId xmlns:p14="http://schemas.microsoft.com/office/powerpoint/2010/main" val="2881805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4:19</a:t>
            </a:r>
            <a:r>
              <a:rPr lang="en-US" dirty="0" smtClean="0"/>
              <a:t>	This verse sums up the teaching of the entire letter of 1 Peter.</a:t>
            </a:r>
          </a:p>
          <a:p>
            <a:r>
              <a:rPr lang="en-US" dirty="0" smtClean="0"/>
              <a:t>Christians do not suffer by mere accident.</a:t>
            </a:r>
          </a:p>
          <a:p>
            <a:r>
              <a:rPr lang="en-US" dirty="0" smtClean="0"/>
              <a:t>They are not subject to a collection of random uncontrollable forces.</a:t>
            </a:r>
          </a:p>
          <a:p>
            <a:r>
              <a:rPr lang="en-US" dirty="0" smtClean="0"/>
              <a:t>The bottom line is that they suffer </a:t>
            </a:r>
            <a:r>
              <a:rPr lang="en-US" dirty="0" smtClean="0">
                <a:solidFill>
                  <a:srgbClr val="00B0F0"/>
                </a:solidFill>
              </a:rPr>
              <a:t>“according to the will of God.”</a:t>
            </a:r>
          </a:p>
        </p:txBody>
      </p:sp>
    </p:spTree>
    <p:extLst>
      <p:ext uri="{BB962C8B-B14F-4D97-AF65-F5344CB8AC3E}">
        <p14:creationId xmlns:p14="http://schemas.microsoft.com/office/powerpoint/2010/main" val="2287848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4:19</a:t>
            </a:r>
            <a:r>
              <a:rPr lang="en-US" dirty="0" smtClean="0"/>
              <a:t>	</a:t>
            </a:r>
            <a:r>
              <a:rPr lang="en-US" dirty="0"/>
              <a:t>On the surface this may seem harsh. </a:t>
            </a:r>
          </a:p>
          <a:p>
            <a:r>
              <a:rPr lang="en-US" dirty="0"/>
              <a:t>Upon deeper reflection, there is no greater comfort to be found</a:t>
            </a:r>
            <a:r>
              <a:rPr lang="en-US" dirty="0" smtClean="0"/>
              <a:t>.</a:t>
            </a:r>
          </a:p>
          <a:p>
            <a:r>
              <a:rPr lang="en-US" dirty="0" smtClean="0"/>
              <a:t>If our suffering is part of God’s good and perfect will, then we may assume it will be limited in both its intensity and its duration.</a:t>
            </a:r>
          </a:p>
          <a:p>
            <a:r>
              <a:rPr lang="en-US" dirty="0" smtClean="0"/>
              <a:t>The limits of our suffering will be set by God Himself and will be only for our good.</a:t>
            </a:r>
            <a:endParaRPr lang="en-US" dirty="0"/>
          </a:p>
        </p:txBody>
      </p:sp>
    </p:spTree>
    <p:extLst>
      <p:ext uri="{BB962C8B-B14F-4D97-AF65-F5344CB8AC3E}">
        <p14:creationId xmlns:p14="http://schemas.microsoft.com/office/powerpoint/2010/main" val="3244385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4:19</a:t>
            </a:r>
            <a:r>
              <a:rPr lang="en-US" dirty="0" smtClean="0"/>
              <a:t>	</a:t>
            </a:r>
            <a:r>
              <a:rPr lang="en-US" dirty="0" smtClean="0">
                <a:solidFill>
                  <a:srgbClr val="00B0F0"/>
                </a:solidFill>
              </a:rPr>
              <a:t>commit</a:t>
            </a:r>
            <a:r>
              <a:rPr lang="en-US" dirty="0" smtClean="0"/>
              <a:t>	or “entrust” (ESV)</a:t>
            </a:r>
          </a:p>
          <a:p>
            <a:r>
              <a:rPr lang="en-US" dirty="0" smtClean="0"/>
              <a:t>Maurer defines this as </a:t>
            </a:r>
            <a:r>
              <a:rPr lang="en-US" i="1" dirty="0" smtClean="0">
                <a:solidFill>
                  <a:srgbClr val="00FF00"/>
                </a:solidFill>
              </a:rPr>
              <a:t>“to hand over something of value to the care of another.”</a:t>
            </a:r>
          </a:p>
          <a:p>
            <a:r>
              <a:rPr lang="en-US" dirty="0" smtClean="0"/>
              <a:t>God is the Creator who has given us life in the first place.  </a:t>
            </a:r>
          </a:p>
          <a:p>
            <a:r>
              <a:rPr lang="en-US" dirty="0" smtClean="0"/>
              <a:t>He is faithful and, therefore, He can be trusted.</a:t>
            </a:r>
          </a:p>
          <a:p>
            <a:r>
              <a:rPr lang="en-US" dirty="0" smtClean="0"/>
              <a:t>Peter H. </a:t>
            </a:r>
            <a:r>
              <a:rPr lang="en-US" dirty="0" err="1" smtClean="0"/>
              <a:t>Davids</a:t>
            </a:r>
            <a:r>
              <a:rPr lang="en-US" dirty="0" smtClean="0"/>
              <a:t> explains:</a:t>
            </a:r>
          </a:p>
          <a:p>
            <a:r>
              <a:rPr lang="en-US" i="1" dirty="0" smtClean="0">
                <a:solidFill>
                  <a:srgbClr val="00FF00"/>
                </a:solidFill>
              </a:rPr>
              <a:t>“Doing good despite the consequences is how one lives out the entrusting of oneself to God.”</a:t>
            </a:r>
            <a:endParaRPr lang="en-US" i="1" dirty="0">
              <a:solidFill>
                <a:srgbClr val="00FF00"/>
              </a:solidFill>
            </a:endParaRPr>
          </a:p>
        </p:txBody>
      </p:sp>
    </p:spTree>
    <p:extLst>
      <p:ext uri="{BB962C8B-B14F-4D97-AF65-F5344CB8AC3E}">
        <p14:creationId xmlns:p14="http://schemas.microsoft.com/office/powerpoint/2010/main" val="20201129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Brace yourself for fiery trials.   </a:t>
            </a:r>
            <a:r>
              <a:rPr lang="en-US" dirty="0">
                <a:solidFill>
                  <a:srgbClr val="FFFF00"/>
                </a:solidFill>
              </a:rPr>
              <a:t>4:12-19</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4:19</a:t>
            </a:r>
            <a:r>
              <a:rPr lang="en-US" dirty="0" smtClean="0"/>
              <a:t>	</a:t>
            </a:r>
            <a:r>
              <a:rPr lang="en-US" dirty="0" smtClean="0">
                <a:solidFill>
                  <a:srgbClr val="00B0F0"/>
                </a:solidFill>
              </a:rPr>
              <a:t>commit</a:t>
            </a:r>
            <a:r>
              <a:rPr lang="en-US" dirty="0" smtClean="0"/>
              <a:t>	or “entrust” (ESV)</a:t>
            </a:r>
          </a:p>
          <a:p>
            <a:r>
              <a:rPr lang="en-US" dirty="0" smtClean="0"/>
              <a:t>This is the word used by Jesus to describe the giving up of His life as He died on the cross.</a:t>
            </a:r>
          </a:p>
          <a:p>
            <a:pPr lvl="1"/>
            <a:r>
              <a:rPr lang="en-US" dirty="0" smtClean="0"/>
              <a:t>See </a:t>
            </a:r>
            <a:r>
              <a:rPr lang="en-US" dirty="0" smtClean="0">
                <a:solidFill>
                  <a:srgbClr val="FFFF00"/>
                </a:solidFill>
              </a:rPr>
              <a:t>Luke 23:46</a:t>
            </a:r>
            <a:r>
              <a:rPr lang="en-US" dirty="0" smtClean="0"/>
              <a:t>, Jesus quoting </a:t>
            </a:r>
            <a:r>
              <a:rPr lang="en-US" dirty="0" smtClean="0">
                <a:solidFill>
                  <a:srgbClr val="FFFF00"/>
                </a:solidFill>
              </a:rPr>
              <a:t>Psalm 31:5</a:t>
            </a:r>
            <a:r>
              <a:rPr lang="en-US" dirty="0" smtClean="0"/>
              <a:t>.</a:t>
            </a:r>
          </a:p>
          <a:p>
            <a:r>
              <a:rPr lang="en-US" dirty="0" smtClean="0"/>
              <a:t>Jesus suffered and died according to the will of God.  As a result He procured our salvation.</a:t>
            </a:r>
          </a:p>
          <a:p>
            <a:r>
              <a:rPr lang="en-US" dirty="0" smtClean="0"/>
              <a:t>As we experience our own personal suffering, are we willing to commit our souls to a faithful Creator, doing good while trusting in Him?</a:t>
            </a:r>
          </a:p>
        </p:txBody>
      </p:sp>
    </p:spTree>
    <p:extLst>
      <p:ext uri="{BB962C8B-B14F-4D97-AF65-F5344CB8AC3E}">
        <p14:creationId xmlns:p14="http://schemas.microsoft.com/office/powerpoint/2010/main" val="2690183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3200400"/>
          </a:xfrm>
        </p:spPr>
        <p:txBody>
          <a:bodyPr>
            <a:normAutofit/>
          </a:bodyPr>
          <a:lstStyle/>
          <a:p>
            <a:pPr algn="l">
              <a:lnSpc>
                <a:spcPct val="150000"/>
              </a:lnSpc>
            </a:pPr>
            <a:r>
              <a:rPr lang="en-US" sz="3600" dirty="0" smtClean="0">
                <a:solidFill>
                  <a:srgbClr val="00B0F0"/>
                </a:solidFill>
              </a:rPr>
              <a:t>For our suffering to glorify God we must:</a:t>
            </a:r>
            <a:br>
              <a:rPr lang="en-US" sz="3600" dirty="0" smtClean="0">
                <a:solidFill>
                  <a:srgbClr val="00B0F0"/>
                </a:solidFill>
              </a:rPr>
            </a:br>
            <a:r>
              <a:rPr lang="en-US" sz="3600" dirty="0" smtClean="0">
                <a:solidFill>
                  <a:srgbClr val="00B0F0"/>
                </a:solidFill>
              </a:rPr>
              <a:t>1. Entrust ourselves completely to Him.</a:t>
            </a:r>
            <a:br>
              <a:rPr lang="en-US" sz="3600" dirty="0" smtClean="0">
                <a:solidFill>
                  <a:srgbClr val="00B0F0"/>
                </a:solidFill>
              </a:rPr>
            </a:br>
            <a:r>
              <a:rPr lang="en-US" sz="3600" dirty="0" smtClean="0">
                <a:solidFill>
                  <a:srgbClr val="00B0F0"/>
                </a:solidFill>
              </a:rPr>
              <a:t>2. Do good, whatever the consequences.</a:t>
            </a:r>
            <a:endParaRPr lang="en-US" sz="3600" dirty="0">
              <a:solidFill>
                <a:srgbClr val="00B0F0"/>
              </a:solidFill>
            </a:endParaRPr>
          </a:p>
        </p:txBody>
      </p:sp>
    </p:spTree>
    <p:extLst>
      <p:ext uri="{BB962C8B-B14F-4D97-AF65-F5344CB8AC3E}">
        <p14:creationId xmlns:p14="http://schemas.microsoft.com/office/powerpoint/2010/main" val="3285896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37627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Peter and the apostles thanked the Lord that they were counted worthy to suffer for His name’s sake.</a:t>
            </a:r>
          </a:p>
          <a:p>
            <a:r>
              <a:rPr lang="en-US" dirty="0" smtClean="0"/>
              <a:t>Each and every day there are Christians someplace in this world who are suffering for the name of Christ.</a:t>
            </a:r>
          </a:p>
          <a:p>
            <a:r>
              <a:rPr lang="en-US" dirty="0" smtClean="0"/>
              <a:t>Their devotion ought to inspire us.</a:t>
            </a:r>
          </a:p>
          <a:p>
            <a:r>
              <a:rPr lang="en-US" dirty="0" smtClean="0"/>
              <a:t>We should resolve to love our Lord with that same kind of commitment.</a:t>
            </a:r>
            <a:endParaRPr lang="en-US" dirty="0"/>
          </a:p>
        </p:txBody>
      </p:sp>
    </p:spTree>
    <p:extLst>
      <p:ext uri="{BB962C8B-B14F-4D97-AF65-F5344CB8AC3E}">
        <p14:creationId xmlns:p14="http://schemas.microsoft.com/office/powerpoint/2010/main" val="1173264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But suppose we don’t suffer especially badly for Jesus’ sake this week.</a:t>
            </a:r>
          </a:p>
          <a:p>
            <a:r>
              <a:rPr lang="en-US" dirty="0" smtClean="0"/>
              <a:t>How are we to express the love of God that we desire to cultivate in our hearts?</a:t>
            </a:r>
          </a:p>
          <a:p>
            <a:r>
              <a:rPr lang="en-US" dirty="0" smtClean="0"/>
              <a:t>Consider </a:t>
            </a:r>
            <a:r>
              <a:rPr lang="en-US" dirty="0" smtClean="0">
                <a:solidFill>
                  <a:srgbClr val="FFFF00"/>
                </a:solidFill>
              </a:rPr>
              <a:t>1 John 4:20-21</a:t>
            </a:r>
            <a:r>
              <a:rPr lang="en-US" dirty="0" smtClean="0"/>
              <a:t>.</a:t>
            </a:r>
          </a:p>
          <a:p>
            <a:r>
              <a:rPr lang="en-US" dirty="0" smtClean="0"/>
              <a:t>We </a:t>
            </a:r>
            <a:r>
              <a:rPr lang="en-US" dirty="0"/>
              <a:t>can </a:t>
            </a:r>
            <a:r>
              <a:rPr lang="en-US" dirty="0" smtClean="0"/>
              <a:t>start, as Peter tells us, by </a:t>
            </a:r>
            <a:r>
              <a:rPr lang="en-US" dirty="0"/>
              <a:t>loving one another fervently here and now</a:t>
            </a:r>
            <a:r>
              <a:rPr lang="en-US" dirty="0" smtClean="0"/>
              <a:t>.</a:t>
            </a:r>
          </a:p>
          <a:p>
            <a:r>
              <a:rPr lang="en-US" dirty="0"/>
              <a:t>We can </a:t>
            </a:r>
            <a:r>
              <a:rPr lang="en-US" dirty="0" smtClean="0"/>
              <a:t>show hospitality</a:t>
            </a:r>
            <a:r>
              <a:rPr lang="en-US" dirty="0"/>
              <a:t>, and </a:t>
            </a:r>
            <a:r>
              <a:rPr lang="en-US" dirty="0" smtClean="0"/>
              <a:t>use </a:t>
            </a:r>
            <a:r>
              <a:rPr lang="en-US" dirty="0"/>
              <a:t>our gifts for the benefit of others</a:t>
            </a:r>
            <a:r>
              <a:rPr lang="en-US" dirty="0" smtClean="0"/>
              <a:t>.</a:t>
            </a:r>
            <a:endParaRPr lang="en-US" dirty="0"/>
          </a:p>
          <a:p>
            <a:endParaRPr lang="en-US" dirty="0" smtClean="0"/>
          </a:p>
          <a:p>
            <a:pPr marL="0" indent="0">
              <a:buNone/>
            </a:pPr>
            <a:endParaRPr lang="en-US" dirty="0" smtClean="0"/>
          </a:p>
        </p:txBody>
      </p:sp>
    </p:spTree>
    <p:extLst>
      <p:ext uri="{BB962C8B-B14F-4D97-AF65-F5344CB8AC3E}">
        <p14:creationId xmlns:p14="http://schemas.microsoft.com/office/powerpoint/2010/main" val="2919213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4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These </a:t>
            </a:r>
            <a:r>
              <a:rPr lang="en-US" dirty="0"/>
              <a:t>may be </a:t>
            </a:r>
            <a:r>
              <a:rPr lang="en-US" dirty="0" smtClean="0"/>
              <a:t>the areas in which we see room for </a:t>
            </a:r>
            <a:r>
              <a:rPr lang="en-US" dirty="0"/>
              <a:t>application immediately</a:t>
            </a:r>
            <a:r>
              <a:rPr lang="en-US" dirty="0" smtClean="0"/>
              <a:t>.</a:t>
            </a:r>
          </a:p>
          <a:p>
            <a:r>
              <a:rPr lang="en-US" dirty="0"/>
              <a:t>I</a:t>
            </a:r>
            <a:r>
              <a:rPr lang="en-US" dirty="0" smtClean="0"/>
              <a:t>t may be inconvenient and may even hurt.</a:t>
            </a:r>
          </a:p>
          <a:p>
            <a:r>
              <a:rPr lang="en-US" dirty="0" smtClean="0"/>
              <a:t>But then we need to ask ourselves what is more important.</a:t>
            </a:r>
          </a:p>
          <a:p>
            <a:pPr lvl="1"/>
            <a:r>
              <a:rPr lang="en-US" dirty="0" smtClean="0"/>
              <a:t>Obedience</a:t>
            </a:r>
          </a:p>
          <a:p>
            <a:pPr lvl="1"/>
            <a:r>
              <a:rPr lang="en-US" dirty="0" smtClean="0"/>
              <a:t>The desire to avoid pain.</a:t>
            </a:r>
            <a:endParaRPr lang="en-US" dirty="0"/>
          </a:p>
          <a:p>
            <a:r>
              <a:rPr lang="en-US" dirty="0" smtClean="0"/>
              <a:t>Let’s take </a:t>
            </a:r>
            <a:r>
              <a:rPr lang="en-US" dirty="0"/>
              <a:t>a few moments </a:t>
            </a:r>
            <a:r>
              <a:rPr lang="en-US" dirty="0" smtClean="0"/>
              <a:t>in closing to consider </a:t>
            </a:r>
            <a:r>
              <a:rPr lang="en-US" dirty="0" smtClean="0">
                <a:solidFill>
                  <a:srgbClr val="FFFF00"/>
                </a:solidFill>
              </a:rPr>
              <a:t>4:7-10</a:t>
            </a:r>
            <a:r>
              <a:rPr lang="en-US" dirty="0" smtClean="0"/>
              <a:t> slowly once again.</a:t>
            </a:r>
          </a:p>
        </p:txBody>
      </p:sp>
    </p:spTree>
    <p:extLst>
      <p:ext uri="{BB962C8B-B14F-4D97-AF65-F5344CB8AC3E}">
        <p14:creationId xmlns:p14="http://schemas.microsoft.com/office/powerpoint/2010/main" val="1709854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TotalTime>
  <Words>1727</Words>
  <Application>Microsoft Office PowerPoint</Application>
  <PresentationFormat>On-screen Show (4:3)</PresentationFormat>
  <Paragraphs>250</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Suffering That Glorifies God</vt:lpstr>
      <vt:lpstr>1 Peter 4 Introduction</vt:lpstr>
      <vt:lpstr>1 Peter 4 Introduction</vt:lpstr>
      <vt:lpstr>1 Peter 4 Introduction</vt:lpstr>
      <vt:lpstr>1 Peter 4 Introduction</vt:lpstr>
      <vt:lpstr>For our suffering to glorify God we must: 1. Entrust ourselves completely to Him. 2. Do good, whatever the consequences.</vt:lpstr>
      <vt:lpstr>1 Peter 4 Outline</vt:lpstr>
      <vt:lpstr>1 Peter 4 Outline</vt:lpstr>
      <vt:lpstr>Live for the will of God.     4:1-6</vt:lpstr>
      <vt:lpstr>Live for the will of God.     4:1-6</vt:lpstr>
      <vt:lpstr>Live for the will of God.     4:1-6</vt:lpstr>
      <vt:lpstr>Live for the will of God.     4:1-6</vt:lpstr>
      <vt:lpstr>Live for the will of God.     4:1-6</vt:lpstr>
      <vt:lpstr>Live for the will of God.     4:1-6</vt:lpstr>
      <vt:lpstr>Live for the will of God.     4:1-6</vt:lpstr>
      <vt:lpstr>Live for the will of God.     4:1-6</vt:lpstr>
      <vt:lpstr>Live for the will of God.     4:1-6</vt:lpstr>
      <vt:lpstr>1 Peter 4 Outline</vt:lpstr>
      <vt:lpstr>Be loyal to fellow believers.     4:7-11</vt:lpstr>
      <vt:lpstr>Be loyal to fellow believers.     4:7-11</vt:lpstr>
      <vt:lpstr>Be loyal to fellow believers.     4:7-11</vt:lpstr>
      <vt:lpstr>Be loyal to fellow believers.     4:7-11</vt:lpstr>
      <vt:lpstr>Be loyal to fellow believers.     4:7-11</vt:lpstr>
      <vt:lpstr>Be loyal to fellow believers.     4:7-11</vt:lpstr>
      <vt:lpstr>Be loyal to fellow believers.     4:7-11</vt:lpstr>
      <vt:lpstr>Be loyal to fellow believers.     4:7-11</vt:lpstr>
      <vt:lpstr>Be loyal to fellow believers.     4:7-11</vt:lpstr>
      <vt:lpstr>Be loyal to fellow believers.     4:7-11</vt:lpstr>
      <vt:lpstr>For our suffering to glorify God we must: 1. Entrust ourselves completely to Him. 2. Do good, whatever the consequences.</vt:lpstr>
      <vt:lpstr>1 Peter 4 Outline</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Brace yourself for fiery trials.   4:12-19</vt:lpstr>
      <vt:lpstr>For our suffering to glorify God we must: 1. Entrust ourselves completely to Him. 2. Do good, whatever the consequences.</vt:lpstr>
      <vt:lpstr>1 Peter 4 Conclusions</vt:lpstr>
      <vt:lpstr>1 Peter 4 Conclusions</vt:lpstr>
      <vt:lpstr>1 Peter 4 Conclusions</vt:lpstr>
      <vt:lpstr>1 Peter 4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End of All Things Is as Hand</dc:title>
  <dc:creator>Dave</dc:creator>
  <cp:lastModifiedBy>David Kosobucki</cp:lastModifiedBy>
  <cp:revision>58</cp:revision>
  <dcterms:created xsi:type="dcterms:W3CDTF">2006-08-16T00:00:00Z</dcterms:created>
  <dcterms:modified xsi:type="dcterms:W3CDTF">2012-11-11T18:07:28Z</dcterms:modified>
</cp:coreProperties>
</file>