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79" r:id="rId2"/>
    <p:sldId id="257" r:id="rId3"/>
    <p:sldId id="259" r:id="rId4"/>
    <p:sldId id="301" r:id="rId5"/>
    <p:sldId id="302" r:id="rId6"/>
    <p:sldId id="260" r:id="rId7"/>
    <p:sldId id="261" r:id="rId8"/>
    <p:sldId id="303" r:id="rId9"/>
    <p:sldId id="305" r:id="rId10"/>
    <p:sldId id="264" r:id="rId11"/>
    <p:sldId id="267" r:id="rId12"/>
    <p:sldId id="265" r:id="rId13"/>
    <p:sldId id="271" r:id="rId14"/>
    <p:sldId id="272" r:id="rId15"/>
    <p:sldId id="273" r:id="rId16"/>
    <p:sldId id="277" r:id="rId17"/>
    <p:sldId id="306" r:id="rId18"/>
    <p:sldId id="266" r:id="rId19"/>
    <p:sldId id="269" r:id="rId20"/>
    <p:sldId id="274" r:id="rId21"/>
    <p:sldId id="275" r:id="rId22"/>
    <p:sldId id="307" r:id="rId23"/>
    <p:sldId id="276" r:id="rId24"/>
    <p:sldId id="280" r:id="rId25"/>
    <p:sldId id="281" r:id="rId26"/>
    <p:sldId id="283" r:id="rId27"/>
    <p:sldId id="284" r:id="rId28"/>
    <p:sldId id="285" r:id="rId29"/>
    <p:sldId id="293" r:id="rId30"/>
    <p:sldId id="292" r:id="rId31"/>
    <p:sldId id="286" r:id="rId32"/>
    <p:sldId id="289" r:id="rId33"/>
    <p:sldId id="287" r:id="rId34"/>
    <p:sldId id="295" r:id="rId35"/>
    <p:sldId id="294" r:id="rId36"/>
    <p:sldId id="309" r:id="rId37"/>
    <p:sldId id="288" r:id="rId38"/>
    <p:sldId id="290" r:id="rId39"/>
    <p:sldId id="296" r:id="rId40"/>
    <p:sldId id="304" r:id="rId41"/>
    <p:sldId id="262" r:id="rId42"/>
    <p:sldId id="263" r:id="rId43"/>
    <p:sldId id="297" r:id="rId44"/>
    <p:sldId id="298" r:id="rId45"/>
    <p:sldId id="299" r:id="rId46"/>
    <p:sldId id="300" r:id="rId47"/>
    <p:sldId id="30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918"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26FAA8-AE03-4774-8BF1-8A9AC707F901}" type="datetimeFigureOut">
              <a:rPr lang="en-US" smtClean="0"/>
              <a:t>11/4/2012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8DB7E1-63F4-40B4-B3C2-C90C0569269C}" type="slidenum">
              <a:rPr lang="en-US" smtClean="0"/>
              <a:t>‹#›</a:t>
            </a:fld>
            <a:endParaRPr lang="en-US"/>
          </a:p>
        </p:txBody>
      </p:sp>
    </p:spTree>
    <p:extLst>
      <p:ext uri="{BB962C8B-B14F-4D97-AF65-F5344CB8AC3E}">
        <p14:creationId xmlns:p14="http://schemas.microsoft.com/office/powerpoint/2010/main" val="1489903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a:t>
            </a:fld>
            <a:endParaRPr lang="en-US"/>
          </a:p>
        </p:txBody>
      </p:sp>
    </p:spTree>
    <p:extLst>
      <p:ext uri="{BB962C8B-B14F-4D97-AF65-F5344CB8AC3E}">
        <p14:creationId xmlns:p14="http://schemas.microsoft.com/office/powerpoint/2010/main" val="3953602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5</a:t>
            </a:fld>
            <a:endParaRPr lang="en-US"/>
          </a:p>
        </p:txBody>
      </p:sp>
    </p:spTree>
    <p:extLst>
      <p:ext uri="{BB962C8B-B14F-4D97-AF65-F5344CB8AC3E}">
        <p14:creationId xmlns:p14="http://schemas.microsoft.com/office/powerpoint/2010/main" val="2181068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6</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7</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8</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9</a:t>
            </a:fld>
            <a:endParaRPr lang="en-US"/>
          </a:p>
        </p:txBody>
      </p:sp>
    </p:spTree>
    <p:extLst>
      <p:ext uri="{BB962C8B-B14F-4D97-AF65-F5344CB8AC3E}">
        <p14:creationId xmlns:p14="http://schemas.microsoft.com/office/powerpoint/2010/main" val="218106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10</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11</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12</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13</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14</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15</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16</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17</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18</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19</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20</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21</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22</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23</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24</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25</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26</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27</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28</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29</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30</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31</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32</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33</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34</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35</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36</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37</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38</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39</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40</a:t>
            </a:fld>
            <a:endParaRPr lang="en-US"/>
          </a:p>
        </p:txBody>
      </p:sp>
    </p:spTree>
    <p:extLst>
      <p:ext uri="{BB962C8B-B14F-4D97-AF65-F5344CB8AC3E}">
        <p14:creationId xmlns:p14="http://schemas.microsoft.com/office/powerpoint/2010/main" val="21810683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41</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42</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43</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44</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45</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46</a:t>
            </a:fld>
            <a:endParaRPr lang="en-US"/>
          </a:p>
        </p:txBody>
      </p:sp>
    </p:spTree>
    <p:extLst>
      <p:ext uri="{BB962C8B-B14F-4D97-AF65-F5344CB8AC3E}">
        <p14:creationId xmlns:p14="http://schemas.microsoft.com/office/powerpoint/2010/main" val="36052037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8DB7E1-63F4-40B4-B3C2-C90C0569269C}" type="slidenum">
              <a:rPr lang="en-US" smtClean="0"/>
              <a:t>47</a:t>
            </a:fld>
            <a:endParaRPr lang="en-US"/>
          </a:p>
        </p:txBody>
      </p:sp>
    </p:spTree>
    <p:extLst>
      <p:ext uri="{BB962C8B-B14F-4D97-AF65-F5344CB8AC3E}">
        <p14:creationId xmlns:p14="http://schemas.microsoft.com/office/powerpoint/2010/main" val="2181068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Finding Purpose in Suffering</a:t>
            </a:r>
            <a:endParaRPr lang="en-US" dirty="0"/>
          </a:p>
        </p:txBody>
      </p:sp>
      <p:sp>
        <p:nvSpPr>
          <p:cNvPr id="3" name="Subtitle 2"/>
          <p:cNvSpPr>
            <a:spLocks noGrp="1"/>
          </p:cNvSpPr>
          <p:nvPr>
            <p:ph type="subTitle" idx="1"/>
          </p:nvPr>
        </p:nvSpPr>
        <p:spPr/>
        <p:txBody>
          <a:bodyPr/>
          <a:lstStyle/>
          <a:p>
            <a:r>
              <a:rPr lang="en-US" dirty="0">
                <a:solidFill>
                  <a:srgbClr val="FFFF00"/>
                </a:solidFill>
              </a:rPr>
              <a:t>1 Peter 3:13-22</a:t>
            </a:r>
          </a:p>
          <a:p>
            <a:endParaRPr lang="en-US" dirty="0"/>
          </a:p>
        </p:txBody>
      </p:sp>
    </p:spTree>
    <p:extLst>
      <p:ext uri="{BB962C8B-B14F-4D97-AF65-F5344CB8AC3E}">
        <p14:creationId xmlns:p14="http://schemas.microsoft.com/office/powerpoint/2010/main" val="4244127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29438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Suffering is never any fun.</a:t>
            </a:r>
          </a:p>
          <a:p>
            <a:r>
              <a:rPr lang="en-US" dirty="0" smtClean="0"/>
              <a:t>That is especially true when we feel that the suffering is unjustified.</a:t>
            </a:r>
          </a:p>
          <a:p>
            <a:r>
              <a:rPr lang="en-US" dirty="0" smtClean="0"/>
              <a:t>We may be tempted to get angry with God.</a:t>
            </a:r>
          </a:p>
          <a:p>
            <a:r>
              <a:rPr lang="en-US" dirty="0" smtClean="0"/>
              <a:t>“If He loves me, how could let this happen?”</a:t>
            </a:r>
          </a:p>
          <a:p>
            <a:r>
              <a:rPr lang="en-US" dirty="0" smtClean="0"/>
              <a:t>Our challenge as believers is to find God’s purpose in the midst of suffering.</a:t>
            </a:r>
            <a:endParaRPr lang="en-US" dirty="0"/>
          </a:p>
        </p:txBody>
      </p:sp>
    </p:spTree>
    <p:extLst>
      <p:ext uri="{BB962C8B-B14F-4D97-AF65-F5344CB8AC3E}">
        <p14:creationId xmlns:p14="http://schemas.microsoft.com/office/powerpoint/2010/main" val="825953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Today’s section of 1 Peter reminds us that suffering, even while doing good, gives us a very real opportunity to communicate to others the reality of Christ.</a:t>
            </a:r>
          </a:p>
          <a:p>
            <a:r>
              <a:rPr lang="en-US" dirty="0" smtClean="0"/>
              <a:t>What we say and do in times of adversity can have more impact than what we say and do when all is going well.</a:t>
            </a:r>
            <a:endParaRPr lang="en-US" dirty="0"/>
          </a:p>
        </p:txBody>
      </p:sp>
    </p:spTree>
    <p:extLst>
      <p:ext uri="{BB962C8B-B14F-4D97-AF65-F5344CB8AC3E}">
        <p14:creationId xmlns:p14="http://schemas.microsoft.com/office/powerpoint/2010/main" val="1227442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2514600"/>
          </a:xfrm>
        </p:spPr>
        <p:txBody>
          <a:bodyPr>
            <a:normAutofit/>
          </a:bodyPr>
          <a:lstStyle/>
          <a:p>
            <a:r>
              <a:rPr lang="en-US" dirty="0" smtClean="0">
                <a:solidFill>
                  <a:srgbClr val="00B0F0"/>
                </a:solidFill>
              </a:rPr>
              <a:t>Times of suffering can be perfect opportunities to bear witness to the Lordship of Jesus Christ.</a:t>
            </a:r>
            <a:endParaRPr lang="en-US" dirty="0">
              <a:solidFill>
                <a:srgbClr val="00B0F0"/>
              </a:solidFill>
            </a:endParaRPr>
          </a:p>
        </p:txBody>
      </p:sp>
    </p:spTree>
    <p:extLst>
      <p:ext uri="{BB962C8B-B14F-4D97-AF65-F5344CB8AC3E}">
        <p14:creationId xmlns:p14="http://schemas.microsoft.com/office/powerpoint/2010/main" val="427591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551855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The Witness of Our Words.              </a:t>
            </a:r>
            <a:r>
              <a:rPr lang="en-US" dirty="0" smtClean="0">
                <a:solidFill>
                  <a:srgbClr val="FFFF00"/>
                </a:solidFill>
              </a:rPr>
              <a:t>3:13-15</a:t>
            </a:r>
          </a:p>
          <a:p>
            <a:pPr marL="571500" indent="-571500">
              <a:buFont typeface="+mj-lt"/>
              <a:buAutoNum type="romanUcPeriod"/>
            </a:pPr>
            <a:r>
              <a:rPr lang="en-US" dirty="0" smtClean="0"/>
              <a:t>The </a:t>
            </a:r>
            <a:r>
              <a:rPr lang="en-US" dirty="0"/>
              <a:t>Witness </a:t>
            </a:r>
            <a:r>
              <a:rPr lang="en-US" dirty="0" smtClean="0"/>
              <a:t>of </a:t>
            </a:r>
            <a:r>
              <a:rPr lang="en-US" dirty="0"/>
              <a:t>Our </a:t>
            </a:r>
            <a:r>
              <a:rPr lang="en-US" dirty="0" smtClean="0"/>
              <a:t>Life.                   </a:t>
            </a:r>
            <a:r>
              <a:rPr lang="en-US" dirty="0" smtClean="0">
                <a:solidFill>
                  <a:srgbClr val="FFFF00"/>
                </a:solidFill>
              </a:rPr>
              <a:t>3:16-17</a:t>
            </a:r>
          </a:p>
          <a:p>
            <a:pPr marL="571500" indent="-571500">
              <a:buFont typeface="+mj-lt"/>
              <a:buAutoNum type="romanUcPeriod"/>
            </a:pPr>
            <a:r>
              <a:rPr lang="en-US" dirty="0" smtClean="0"/>
              <a:t>The Glory of Christ’s Suffering.        </a:t>
            </a:r>
            <a:r>
              <a:rPr lang="en-US" dirty="0" smtClean="0">
                <a:solidFill>
                  <a:srgbClr val="FFFF00"/>
                </a:solidFill>
              </a:rPr>
              <a:t>3:18-22</a:t>
            </a:r>
            <a:endParaRPr lang="en-US" dirty="0">
              <a:solidFill>
                <a:srgbClr val="FFFF00"/>
              </a:solidFill>
            </a:endParaRPr>
          </a:p>
        </p:txBody>
      </p:sp>
    </p:spTree>
    <p:extLst>
      <p:ext uri="{BB962C8B-B14F-4D97-AF65-F5344CB8AC3E}">
        <p14:creationId xmlns:p14="http://schemas.microsoft.com/office/powerpoint/2010/main" val="595648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The Witness of Our Words.              </a:t>
            </a:r>
            <a:r>
              <a:rPr lang="en-US" dirty="0" smtClean="0">
                <a:solidFill>
                  <a:srgbClr val="FFFF00"/>
                </a:solidFill>
              </a:rPr>
              <a:t>3:13-15</a:t>
            </a:r>
          </a:p>
          <a:p>
            <a:pPr marL="571500" indent="-571500">
              <a:buFont typeface="+mj-lt"/>
              <a:buAutoNum type="romanUcPeriod"/>
            </a:pPr>
            <a:r>
              <a:rPr lang="en-US" dirty="0" smtClean="0"/>
              <a:t>The </a:t>
            </a:r>
            <a:r>
              <a:rPr lang="en-US" dirty="0"/>
              <a:t>Witness </a:t>
            </a:r>
            <a:r>
              <a:rPr lang="en-US" dirty="0" smtClean="0"/>
              <a:t>of </a:t>
            </a:r>
            <a:r>
              <a:rPr lang="en-US" dirty="0"/>
              <a:t>Our </a:t>
            </a:r>
            <a:r>
              <a:rPr lang="en-US" dirty="0" smtClean="0"/>
              <a:t>Life.                   </a:t>
            </a:r>
            <a:r>
              <a:rPr lang="en-US" dirty="0" smtClean="0">
                <a:solidFill>
                  <a:srgbClr val="FFFF00"/>
                </a:solidFill>
              </a:rPr>
              <a:t>3:16-17</a:t>
            </a:r>
          </a:p>
          <a:p>
            <a:pPr marL="571500" indent="-571500">
              <a:buFont typeface="+mj-lt"/>
              <a:buAutoNum type="romanUcPeriod"/>
            </a:pPr>
            <a:r>
              <a:rPr lang="en-US" dirty="0" smtClean="0"/>
              <a:t>The Glory of Christ’s Suffering.        </a:t>
            </a:r>
            <a:r>
              <a:rPr lang="en-US" dirty="0" smtClean="0">
                <a:solidFill>
                  <a:srgbClr val="FFFF00"/>
                </a:solidFill>
              </a:rPr>
              <a:t>3:18-22</a:t>
            </a:r>
          </a:p>
          <a:p>
            <a:pPr marL="571500" indent="-571500">
              <a:buFont typeface="+mj-lt"/>
              <a:buAutoNum type="romanUcPeriod"/>
            </a:pPr>
            <a:endParaRPr lang="en-US" dirty="0">
              <a:solidFill>
                <a:srgbClr val="FFFF00"/>
              </a:solidFill>
            </a:endParaRPr>
          </a:p>
          <a:p>
            <a:r>
              <a:rPr lang="en-US" dirty="0" smtClean="0">
                <a:solidFill>
                  <a:srgbClr val="FF6600"/>
                </a:solidFill>
              </a:rPr>
              <a:t>We’ll begin by reading the whole passage.</a:t>
            </a:r>
            <a:endParaRPr lang="en-US" dirty="0">
              <a:solidFill>
                <a:srgbClr val="FF6600"/>
              </a:solidFill>
            </a:endParaRPr>
          </a:p>
        </p:txBody>
      </p:sp>
    </p:spTree>
    <p:extLst>
      <p:ext uri="{BB962C8B-B14F-4D97-AF65-F5344CB8AC3E}">
        <p14:creationId xmlns:p14="http://schemas.microsoft.com/office/powerpoint/2010/main" val="2418450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2514600"/>
          </a:xfrm>
        </p:spPr>
        <p:txBody>
          <a:bodyPr>
            <a:normAutofit/>
          </a:bodyPr>
          <a:lstStyle/>
          <a:p>
            <a:r>
              <a:rPr lang="en-US" dirty="0" smtClean="0">
                <a:solidFill>
                  <a:srgbClr val="00B0F0"/>
                </a:solidFill>
              </a:rPr>
              <a:t>Times of suffering can be perfect opportunities to bear witness to the Lordship of Jesus Christ.</a:t>
            </a:r>
            <a:endParaRPr lang="en-US" dirty="0">
              <a:solidFill>
                <a:srgbClr val="00B0F0"/>
              </a:solidFill>
            </a:endParaRPr>
          </a:p>
        </p:txBody>
      </p:sp>
    </p:spTree>
    <p:extLst>
      <p:ext uri="{BB962C8B-B14F-4D97-AF65-F5344CB8AC3E}">
        <p14:creationId xmlns:p14="http://schemas.microsoft.com/office/powerpoint/2010/main" val="314679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a:t>
            </a:r>
            <a:r>
              <a:rPr lang="en-US" dirty="0" smtClean="0"/>
              <a:t>of </a:t>
            </a:r>
            <a:r>
              <a:rPr lang="en-US" dirty="0"/>
              <a:t>Our </a:t>
            </a:r>
            <a:r>
              <a:rPr lang="en-US" dirty="0" smtClean="0"/>
              <a:t>Words.     </a:t>
            </a:r>
            <a:r>
              <a:rPr lang="en-US" dirty="0" smtClean="0">
                <a:solidFill>
                  <a:srgbClr val="FFFF00"/>
                </a:solidFill>
              </a:rPr>
              <a:t>3:13-15</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528039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prstClr val="white"/>
                </a:solidFill>
              </a:rPr>
              <a:t>The Witness </a:t>
            </a:r>
            <a:r>
              <a:rPr lang="en-US" sz="4000" dirty="0"/>
              <a:t>of</a:t>
            </a:r>
            <a:r>
              <a:rPr lang="en-US" sz="4000" dirty="0" smtClean="0">
                <a:solidFill>
                  <a:prstClr val="white"/>
                </a:solidFill>
              </a:rPr>
              <a:t> </a:t>
            </a:r>
            <a:r>
              <a:rPr lang="en-US" sz="4000" dirty="0">
                <a:solidFill>
                  <a:prstClr val="white"/>
                </a:solidFill>
              </a:rPr>
              <a:t>Our Words.     </a:t>
            </a:r>
            <a:r>
              <a:rPr lang="en-US" sz="4000" dirty="0">
                <a:solidFill>
                  <a:srgbClr val="FFFF00"/>
                </a:solidFill>
              </a:rPr>
              <a:t>3:13-15</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3:13	</a:t>
            </a:r>
            <a:r>
              <a:rPr lang="en-US" dirty="0" smtClean="0"/>
              <a:t>Normally, when we do good, we receive good from other people in return.  </a:t>
            </a:r>
          </a:p>
          <a:p>
            <a:r>
              <a:rPr lang="en-US" dirty="0" smtClean="0"/>
              <a:t>There are exceptions of course, but this is still the usual way that things go.</a:t>
            </a:r>
          </a:p>
          <a:p>
            <a:r>
              <a:rPr lang="en-US" dirty="0" smtClean="0">
                <a:solidFill>
                  <a:srgbClr val="FFFF00"/>
                </a:solidFill>
              </a:rPr>
              <a:t>3:14</a:t>
            </a:r>
            <a:r>
              <a:rPr lang="en-US" dirty="0" smtClean="0"/>
              <a:t>	Sometimes persecution of the righteous does happen.  If so, we’re blessed.</a:t>
            </a:r>
          </a:p>
          <a:p>
            <a:r>
              <a:rPr lang="en-US" dirty="0" smtClean="0"/>
              <a:t>Peter looks back to </a:t>
            </a:r>
            <a:r>
              <a:rPr lang="en-US" dirty="0" smtClean="0">
                <a:solidFill>
                  <a:srgbClr val="FFFF00"/>
                </a:solidFill>
              </a:rPr>
              <a:t>Isaiah 8:12</a:t>
            </a:r>
            <a:r>
              <a:rPr lang="en-US" dirty="0" smtClean="0"/>
              <a:t>, which in context is a warning not to fear what faithless people fear, but to fear the Lord.</a:t>
            </a:r>
          </a:p>
          <a:p>
            <a:endParaRPr lang="en-US" dirty="0"/>
          </a:p>
        </p:txBody>
      </p:sp>
    </p:spTree>
    <p:extLst>
      <p:ext uri="{BB962C8B-B14F-4D97-AF65-F5344CB8AC3E}">
        <p14:creationId xmlns:p14="http://schemas.microsoft.com/office/powerpoint/2010/main" val="2853194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of</a:t>
            </a:r>
            <a:r>
              <a:rPr lang="en-US" dirty="0" smtClean="0"/>
              <a:t> </a:t>
            </a:r>
            <a:r>
              <a:rPr lang="en-US" dirty="0"/>
              <a:t>Our Words.     </a:t>
            </a:r>
            <a:r>
              <a:rPr lang="en-US" dirty="0">
                <a:solidFill>
                  <a:srgbClr val="FFFF00"/>
                </a:solidFill>
              </a:rPr>
              <a:t>3:13-15</a:t>
            </a:r>
          </a:p>
        </p:txBody>
      </p:sp>
      <p:sp>
        <p:nvSpPr>
          <p:cNvPr id="3" name="Content Placeholder 2"/>
          <p:cNvSpPr>
            <a:spLocks noGrp="1"/>
          </p:cNvSpPr>
          <p:nvPr>
            <p:ph idx="1"/>
          </p:nvPr>
        </p:nvSpPr>
        <p:spPr/>
        <p:txBody>
          <a:bodyPr>
            <a:normAutofit/>
          </a:bodyPr>
          <a:lstStyle/>
          <a:p>
            <a:r>
              <a:rPr lang="en-US" dirty="0" smtClean="0">
                <a:solidFill>
                  <a:srgbClr val="FFFF00"/>
                </a:solidFill>
              </a:rPr>
              <a:t>3:15a</a:t>
            </a:r>
            <a:r>
              <a:rPr lang="en-US" dirty="0" smtClean="0"/>
              <a:t>	Here is the alternative to fear.</a:t>
            </a:r>
          </a:p>
          <a:p>
            <a:r>
              <a:rPr lang="en-US" dirty="0" smtClean="0"/>
              <a:t>In the previous verse Peter quoted </a:t>
            </a:r>
            <a:r>
              <a:rPr lang="en-US" dirty="0" smtClean="0">
                <a:solidFill>
                  <a:srgbClr val="FFFF00"/>
                </a:solidFill>
              </a:rPr>
              <a:t>Isaiah 8:12</a:t>
            </a:r>
            <a:r>
              <a:rPr lang="en-US" dirty="0" smtClean="0"/>
              <a:t>.</a:t>
            </a:r>
          </a:p>
          <a:p>
            <a:r>
              <a:rPr lang="en-US" dirty="0" smtClean="0"/>
              <a:t>Here he is thinking of </a:t>
            </a:r>
            <a:r>
              <a:rPr lang="en-US" dirty="0" smtClean="0">
                <a:solidFill>
                  <a:srgbClr val="FFFF00"/>
                </a:solidFill>
              </a:rPr>
              <a:t>Isaiah 8:13</a:t>
            </a:r>
            <a:r>
              <a:rPr lang="en-US" dirty="0" smtClean="0"/>
              <a:t>.</a:t>
            </a:r>
          </a:p>
          <a:p>
            <a:r>
              <a:rPr lang="en-US" dirty="0" smtClean="0"/>
              <a:t>Peter’s words are not precisely an admonition to fear the Lord, but they are close.</a:t>
            </a:r>
          </a:p>
          <a:p>
            <a:r>
              <a:rPr lang="en-US" dirty="0" smtClean="0"/>
              <a:t>The Lord ultimately rules over human events, not our enemies.</a:t>
            </a:r>
          </a:p>
          <a:p>
            <a:r>
              <a:rPr lang="en-US" dirty="0" smtClean="0"/>
              <a:t>Therefore, He should also rule in our hearts.</a:t>
            </a:r>
            <a:endParaRPr lang="en-US" dirty="0"/>
          </a:p>
        </p:txBody>
      </p:sp>
    </p:spTree>
    <p:extLst>
      <p:ext uri="{BB962C8B-B14F-4D97-AF65-F5344CB8AC3E}">
        <p14:creationId xmlns:p14="http://schemas.microsoft.com/office/powerpoint/2010/main" val="2698753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of</a:t>
            </a:r>
            <a:r>
              <a:rPr lang="en-US" dirty="0" smtClean="0"/>
              <a:t> </a:t>
            </a:r>
            <a:r>
              <a:rPr lang="en-US" dirty="0"/>
              <a:t>Our Words.     </a:t>
            </a:r>
            <a:r>
              <a:rPr lang="en-US" dirty="0">
                <a:solidFill>
                  <a:srgbClr val="FFFF00"/>
                </a:solidFill>
              </a:rPr>
              <a:t>3:13-15</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3:15b</a:t>
            </a:r>
            <a:r>
              <a:rPr lang="en-US" dirty="0"/>
              <a:t>	The </a:t>
            </a:r>
            <a:r>
              <a:rPr lang="en-US" dirty="0" smtClean="0"/>
              <a:t>word </a:t>
            </a:r>
            <a:r>
              <a:rPr lang="en-US" dirty="0" smtClean="0">
                <a:solidFill>
                  <a:srgbClr val="00B0F0"/>
                </a:solidFill>
              </a:rPr>
              <a:t>defense</a:t>
            </a:r>
            <a:r>
              <a:rPr lang="en-US" dirty="0" smtClean="0"/>
              <a:t> (</a:t>
            </a:r>
            <a:r>
              <a:rPr lang="en-US" i="1" dirty="0" smtClean="0">
                <a:solidFill>
                  <a:srgbClr val="00CC00"/>
                </a:solidFill>
              </a:rPr>
              <a:t>apologia</a:t>
            </a:r>
            <a:r>
              <a:rPr lang="en-US" dirty="0" smtClean="0"/>
              <a:t>) almost always means “a reply to an accusation.”</a:t>
            </a:r>
          </a:p>
          <a:p>
            <a:r>
              <a:rPr lang="en-US" dirty="0" smtClean="0"/>
              <a:t>It can be replying to formal legal charges, which is how it used in Acts when speaking of Paul’s defense to allegations of wrongdoing.</a:t>
            </a:r>
          </a:p>
          <a:p>
            <a:pPr lvl="1"/>
            <a:r>
              <a:rPr lang="en-US" dirty="0" smtClean="0"/>
              <a:t>See </a:t>
            </a:r>
            <a:r>
              <a:rPr lang="en-US" dirty="0" smtClean="0">
                <a:solidFill>
                  <a:srgbClr val="FFFF00"/>
                </a:solidFill>
              </a:rPr>
              <a:t>Acts 22:1, 25:16.</a:t>
            </a:r>
          </a:p>
          <a:p>
            <a:r>
              <a:rPr lang="en-US" dirty="0" smtClean="0"/>
              <a:t>Peter’s use of the words </a:t>
            </a:r>
            <a:r>
              <a:rPr lang="en-US" dirty="0" smtClean="0">
                <a:solidFill>
                  <a:srgbClr val="00B0F0"/>
                </a:solidFill>
              </a:rPr>
              <a:t>“always” </a:t>
            </a:r>
            <a:r>
              <a:rPr lang="en-US" dirty="0" smtClean="0"/>
              <a:t>and </a:t>
            </a:r>
            <a:r>
              <a:rPr lang="en-US" dirty="0" smtClean="0">
                <a:solidFill>
                  <a:srgbClr val="00B0F0"/>
                </a:solidFill>
              </a:rPr>
              <a:t>“everyone” </a:t>
            </a:r>
            <a:r>
              <a:rPr lang="en-US" dirty="0" smtClean="0"/>
              <a:t>make it clear that more than just a formal legal defense is here in view.</a:t>
            </a:r>
            <a:endParaRPr lang="en-US" dirty="0"/>
          </a:p>
        </p:txBody>
      </p:sp>
    </p:spTree>
    <p:extLst>
      <p:ext uri="{BB962C8B-B14F-4D97-AF65-F5344CB8AC3E}">
        <p14:creationId xmlns:p14="http://schemas.microsoft.com/office/powerpoint/2010/main" val="92531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of </a:t>
            </a:r>
            <a:r>
              <a:rPr lang="en-US" dirty="0" smtClean="0"/>
              <a:t>Our </a:t>
            </a:r>
            <a:r>
              <a:rPr lang="en-US" dirty="0"/>
              <a:t>Words.     </a:t>
            </a:r>
            <a:r>
              <a:rPr lang="en-US" dirty="0">
                <a:solidFill>
                  <a:srgbClr val="FFFF00"/>
                </a:solidFill>
              </a:rPr>
              <a:t>3:13-15</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3:15b</a:t>
            </a:r>
            <a:r>
              <a:rPr lang="en-US" dirty="0"/>
              <a:t>	We </a:t>
            </a:r>
            <a:r>
              <a:rPr lang="en-US" dirty="0" smtClean="0"/>
              <a:t>should be prepared for the false accusations that will inevitably come against our faith.</a:t>
            </a:r>
          </a:p>
          <a:p>
            <a:r>
              <a:rPr lang="en-US" dirty="0" smtClean="0"/>
              <a:t>Paul is a perfect example of this, the way he uses every opportunity he has to bear witness for Christ.</a:t>
            </a:r>
          </a:p>
          <a:p>
            <a:r>
              <a:rPr lang="en-US" dirty="0" smtClean="0"/>
              <a:t>Even when he is on trial himself, he turns the conversation into a way to tell his accusers and judges about Jesus.</a:t>
            </a:r>
            <a:endParaRPr lang="en-US" dirty="0"/>
          </a:p>
        </p:txBody>
      </p:sp>
    </p:spTree>
    <p:extLst>
      <p:ext uri="{BB962C8B-B14F-4D97-AF65-F5344CB8AC3E}">
        <p14:creationId xmlns:p14="http://schemas.microsoft.com/office/powerpoint/2010/main" val="2627681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of</a:t>
            </a:r>
            <a:r>
              <a:rPr lang="en-US" dirty="0" smtClean="0"/>
              <a:t> </a:t>
            </a:r>
            <a:r>
              <a:rPr lang="en-US" dirty="0"/>
              <a:t>Our Words.     </a:t>
            </a:r>
            <a:r>
              <a:rPr lang="en-US" dirty="0">
                <a:solidFill>
                  <a:srgbClr val="FFFF00"/>
                </a:solidFill>
              </a:rPr>
              <a:t>3:13-15</a:t>
            </a: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3:15b</a:t>
            </a:r>
            <a:r>
              <a:rPr lang="en-US" dirty="0"/>
              <a:t>	We </a:t>
            </a:r>
            <a:r>
              <a:rPr lang="en-US" dirty="0" smtClean="0"/>
              <a:t>will benefit from the study of </a:t>
            </a:r>
            <a:r>
              <a:rPr lang="en-US" i="1" dirty="0" smtClean="0">
                <a:solidFill>
                  <a:srgbClr val="00CC00"/>
                </a:solidFill>
              </a:rPr>
              <a:t>apologetics</a:t>
            </a:r>
            <a:r>
              <a:rPr lang="en-US" dirty="0" smtClean="0"/>
              <a:t> – the type of study that teaches us how to defend our faith against the lies that are frequently thrown our way.</a:t>
            </a:r>
          </a:p>
          <a:p>
            <a:r>
              <a:rPr lang="en-US" dirty="0" smtClean="0"/>
              <a:t>Notice that Peter assumes we will be questioned about our faith.</a:t>
            </a:r>
          </a:p>
          <a:p>
            <a:r>
              <a:rPr lang="en-US" dirty="0" smtClean="0"/>
              <a:t>He takes it for granted that our lives will be different from others’ lives, so opportunities to share our faith will come naturally.</a:t>
            </a:r>
            <a:endParaRPr lang="en-US" dirty="0"/>
          </a:p>
        </p:txBody>
      </p:sp>
    </p:spTree>
    <p:extLst>
      <p:ext uri="{BB962C8B-B14F-4D97-AF65-F5344CB8AC3E}">
        <p14:creationId xmlns:p14="http://schemas.microsoft.com/office/powerpoint/2010/main" val="2640624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Witness of </a:t>
            </a:r>
            <a:r>
              <a:rPr lang="en-US" dirty="0" smtClean="0"/>
              <a:t>Our </a:t>
            </a:r>
            <a:r>
              <a:rPr lang="en-US" dirty="0"/>
              <a:t>Words.     </a:t>
            </a:r>
            <a:r>
              <a:rPr lang="en-US" dirty="0">
                <a:solidFill>
                  <a:srgbClr val="FFFF00"/>
                </a:solidFill>
              </a:rPr>
              <a:t>3:13-15</a:t>
            </a:r>
          </a:p>
        </p:txBody>
      </p:sp>
      <p:sp>
        <p:nvSpPr>
          <p:cNvPr id="3" name="Content Placeholder 2"/>
          <p:cNvSpPr>
            <a:spLocks noGrp="1"/>
          </p:cNvSpPr>
          <p:nvPr>
            <p:ph idx="1"/>
          </p:nvPr>
        </p:nvSpPr>
        <p:spPr/>
        <p:txBody>
          <a:bodyPr>
            <a:normAutofit/>
          </a:bodyPr>
          <a:lstStyle/>
          <a:p>
            <a:r>
              <a:rPr lang="en-US" dirty="0" smtClean="0">
                <a:solidFill>
                  <a:srgbClr val="FFFF00"/>
                </a:solidFill>
              </a:rPr>
              <a:t>3:15b</a:t>
            </a:r>
            <a:r>
              <a:rPr lang="en-US" dirty="0"/>
              <a:t>	And </a:t>
            </a:r>
            <a:r>
              <a:rPr lang="en-US" dirty="0" smtClean="0"/>
              <a:t>when we give that defense of our faith, it should not be done with an arrogant or aggressive attitude.</a:t>
            </a:r>
          </a:p>
          <a:p>
            <a:r>
              <a:rPr lang="en-US" dirty="0" smtClean="0"/>
              <a:t>It should be </a:t>
            </a:r>
            <a:r>
              <a:rPr lang="en-US" dirty="0" smtClean="0">
                <a:solidFill>
                  <a:srgbClr val="00B0F0"/>
                </a:solidFill>
              </a:rPr>
              <a:t>“with meekness and fear.”  </a:t>
            </a:r>
          </a:p>
          <a:p>
            <a:r>
              <a:rPr lang="en-US" dirty="0" smtClean="0"/>
              <a:t>Also, </a:t>
            </a:r>
            <a:r>
              <a:rPr lang="en-US" dirty="0" smtClean="0">
                <a:solidFill>
                  <a:srgbClr val="00B0F0"/>
                </a:solidFill>
              </a:rPr>
              <a:t>“with gentleness and respect” </a:t>
            </a:r>
            <a:r>
              <a:rPr lang="en-US" dirty="0" smtClean="0"/>
              <a:t>(ESV)</a:t>
            </a:r>
          </a:p>
          <a:p>
            <a:r>
              <a:rPr lang="en-US" dirty="0" smtClean="0"/>
              <a:t>Or, </a:t>
            </a:r>
            <a:r>
              <a:rPr lang="en-US" dirty="0" smtClean="0">
                <a:solidFill>
                  <a:srgbClr val="00B0F0"/>
                </a:solidFill>
              </a:rPr>
              <a:t>“In a gentle and respectful way” </a:t>
            </a:r>
            <a:r>
              <a:rPr lang="en-US" dirty="0" smtClean="0"/>
              <a:t>(NLT)</a:t>
            </a:r>
          </a:p>
          <a:p>
            <a:r>
              <a:rPr lang="en-US" dirty="0" smtClean="0"/>
              <a:t>The goal is not to win the argument, but to see the lost won to Christ.</a:t>
            </a:r>
          </a:p>
          <a:p>
            <a:pPr lvl="1"/>
            <a:endParaRPr lang="en-US" dirty="0"/>
          </a:p>
        </p:txBody>
      </p:sp>
    </p:spTree>
    <p:extLst>
      <p:ext uri="{BB962C8B-B14F-4D97-AF65-F5344CB8AC3E}">
        <p14:creationId xmlns:p14="http://schemas.microsoft.com/office/powerpoint/2010/main" val="703902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The Witness of Our Words.              </a:t>
            </a:r>
            <a:r>
              <a:rPr lang="en-US" dirty="0" smtClean="0">
                <a:solidFill>
                  <a:srgbClr val="FFFF00"/>
                </a:solidFill>
              </a:rPr>
              <a:t>3:13-15</a:t>
            </a:r>
          </a:p>
        </p:txBody>
      </p:sp>
    </p:spTree>
    <p:extLst>
      <p:ext uri="{BB962C8B-B14F-4D97-AF65-F5344CB8AC3E}">
        <p14:creationId xmlns:p14="http://schemas.microsoft.com/office/powerpoint/2010/main" val="737989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Witness </a:t>
            </a:r>
            <a:r>
              <a:rPr lang="en-US" dirty="0" smtClean="0"/>
              <a:t>of </a:t>
            </a:r>
            <a:r>
              <a:rPr lang="en-US" dirty="0"/>
              <a:t>Our </a:t>
            </a:r>
            <a:r>
              <a:rPr lang="en-US" dirty="0" smtClean="0"/>
              <a:t>Life.     </a:t>
            </a:r>
            <a:r>
              <a:rPr lang="en-US" dirty="0" smtClean="0">
                <a:solidFill>
                  <a:srgbClr val="FFFF00"/>
                </a:solidFill>
              </a:rPr>
              <a:t>3:16-17</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183516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Witness of Our Life.     </a:t>
            </a:r>
            <a:r>
              <a:rPr lang="en-US" dirty="0">
                <a:solidFill>
                  <a:srgbClr val="FFFF00"/>
                </a:solidFill>
              </a:rPr>
              <a:t>3:16-17</a:t>
            </a:r>
          </a:p>
        </p:txBody>
      </p:sp>
      <p:sp>
        <p:nvSpPr>
          <p:cNvPr id="3" name="Content Placeholder 2"/>
          <p:cNvSpPr>
            <a:spLocks noGrp="1"/>
          </p:cNvSpPr>
          <p:nvPr>
            <p:ph idx="1"/>
          </p:nvPr>
        </p:nvSpPr>
        <p:spPr/>
        <p:txBody>
          <a:bodyPr/>
          <a:lstStyle/>
          <a:p>
            <a:r>
              <a:rPr lang="en-US" dirty="0" smtClean="0"/>
              <a:t>In </a:t>
            </a:r>
            <a:r>
              <a:rPr lang="en-US" dirty="0"/>
              <a:t>the words of English literary figure Samuel Johnson (1709-1784):</a:t>
            </a:r>
          </a:p>
          <a:p>
            <a:r>
              <a:rPr lang="en-US" i="1" dirty="0">
                <a:solidFill>
                  <a:srgbClr val="00CC00"/>
                </a:solidFill>
              </a:rPr>
              <a:t>“Shame arises from the fear of men; conscience, from the fear of God</a:t>
            </a:r>
            <a:r>
              <a:rPr lang="en-US" i="1" dirty="0" smtClean="0">
                <a:solidFill>
                  <a:srgbClr val="00CC00"/>
                </a:solidFill>
              </a:rPr>
              <a:t>.”</a:t>
            </a:r>
          </a:p>
          <a:p>
            <a:r>
              <a:rPr lang="en-US" dirty="0" smtClean="0"/>
              <a:t>A good conscience demands more than an outwardly moral life.</a:t>
            </a:r>
          </a:p>
          <a:p>
            <a:r>
              <a:rPr lang="en-US" dirty="0" smtClean="0"/>
              <a:t>It brings with it an inward demand to keep our accounts with God clear.</a:t>
            </a:r>
            <a:endParaRPr lang="en-US" dirty="0"/>
          </a:p>
        </p:txBody>
      </p:sp>
    </p:spTree>
    <p:extLst>
      <p:ext uri="{BB962C8B-B14F-4D97-AF65-F5344CB8AC3E}">
        <p14:creationId xmlns:p14="http://schemas.microsoft.com/office/powerpoint/2010/main" val="42229649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Witness of Our Life.     </a:t>
            </a:r>
            <a:r>
              <a:rPr lang="en-US" dirty="0">
                <a:solidFill>
                  <a:srgbClr val="FFFF00"/>
                </a:solidFill>
              </a:rPr>
              <a:t>3:16-17</a:t>
            </a:r>
          </a:p>
        </p:txBody>
      </p:sp>
      <p:sp>
        <p:nvSpPr>
          <p:cNvPr id="3" name="Content Placeholder 2"/>
          <p:cNvSpPr>
            <a:spLocks noGrp="1"/>
          </p:cNvSpPr>
          <p:nvPr>
            <p:ph idx="1"/>
          </p:nvPr>
        </p:nvSpPr>
        <p:spPr/>
        <p:txBody>
          <a:bodyPr/>
          <a:lstStyle/>
          <a:p>
            <a:r>
              <a:rPr lang="en-US" dirty="0" smtClean="0"/>
              <a:t>We do this by:</a:t>
            </a:r>
          </a:p>
          <a:p>
            <a:pPr marL="514350" indent="-514350">
              <a:buFont typeface="+mj-lt"/>
              <a:buAutoNum type="arabicPeriod"/>
            </a:pPr>
            <a:r>
              <a:rPr lang="en-US" dirty="0" smtClean="0"/>
              <a:t>Avoiding willful disobedience to God from day to day.</a:t>
            </a:r>
          </a:p>
          <a:p>
            <a:pPr marL="514350" indent="-514350">
              <a:buFont typeface="+mj-lt"/>
              <a:buAutoNum type="arabicPeriod"/>
            </a:pPr>
            <a:r>
              <a:rPr lang="en-US" dirty="0" smtClean="0"/>
              <a:t>Being quick to confess, repent and pray for forgiveness once come to our senses and realize that we have sinned. </a:t>
            </a:r>
          </a:p>
          <a:p>
            <a:r>
              <a:rPr lang="en-US" dirty="0" smtClean="0"/>
              <a:t>An important verse in this regard is </a:t>
            </a:r>
            <a:r>
              <a:rPr lang="en-US" dirty="0" smtClean="0">
                <a:solidFill>
                  <a:srgbClr val="FFFF00"/>
                </a:solidFill>
              </a:rPr>
              <a:t>1 John 1:9</a:t>
            </a:r>
            <a:r>
              <a:rPr lang="en-US" dirty="0" smtClean="0"/>
              <a:t>.</a:t>
            </a:r>
            <a:endParaRPr lang="en-US" dirty="0"/>
          </a:p>
        </p:txBody>
      </p:sp>
    </p:spTree>
    <p:extLst>
      <p:ext uri="{BB962C8B-B14F-4D97-AF65-F5344CB8AC3E}">
        <p14:creationId xmlns:p14="http://schemas.microsoft.com/office/powerpoint/2010/main" val="289231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Witness of Our Life.     </a:t>
            </a:r>
            <a:r>
              <a:rPr lang="en-US" dirty="0">
                <a:solidFill>
                  <a:srgbClr val="FFFF00"/>
                </a:solidFill>
              </a:rPr>
              <a:t>3:16-17</a:t>
            </a:r>
          </a:p>
        </p:txBody>
      </p:sp>
      <p:sp>
        <p:nvSpPr>
          <p:cNvPr id="3" name="Content Placeholder 2"/>
          <p:cNvSpPr>
            <a:spLocks noGrp="1"/>
          </p:cNvSpPr>
          <p:nvPr>
            <p:ph idx="1"/>
          </p:nvPr>
        </p:nvSpPr>
        <p:spPr/>
        <p:txBody>
          <a:bodyPr/>
          <a:lstStyle/>
          <a:p>
            <a:r>
              <a:rPr lang="en-US" dirty="0" smtClean="0"/>
              <a:t>As a result of a good conscience, there will be nothing of which to accuse us.</a:t>
            </a:r>
          </a:p>
          <a:p>
            <a:r>
              <a:rPr lang="en-US" dirty="0" smtClean="0"/>
              <a:t>It’s the truth behind the cheesy bumper sticker that says:</a:t>
            </a:r>
          </a:p>
          <a:p>
            <a:r>
              <a:rPr lang="en-US" i="1" dirty="0" smtClean="0">
                <a:solidFill>
                  <a:srgbClr val="00CC00"/>
                </a:solidFill>
              </a:rPr>
              <a:t>“Live you’re your life so the preacher doesn’t have to lie at your funeral.”</a:t>
            </a:r>
          </a:p>
          <a:p>
            <a:r>
              <a:rPr lang="en-US" dirty="0" smtClean="0"/>
              <a:t>People will simply know that your life has been a life well lived.</a:t>
            </a:r>
            <a:endParaRPr lang="en-US" dirty="0"/>
          </a:p>
        </p:txBody>
      </p:sp>
    </p:spTree>
    <p:extLst>
      <p:ext uri="{BB962C8B-B14F-4D97-AF65-F5344CB8AC3E}">
        <p14:creationId xmlns:p14="http://schemas.microsoft.com/office/powerpoint/2010/main" val="460373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Outline</a:t>
            </a:r>
            <a:endParaRPr lang="en-US" dirty="0">
              <a:solidFill>
                <a:srgbClr val="00CC0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The Witness of Our Words.              </a:t>
            </a:r>
            <a:r>
              <a:rPr lang="en-US" dirty="0" smtClean="0">
                <a:solidFill>
                  <a:srgbClr val="FFFF00"/>
                </a:solidFill>
              </a:rPr>
              <a:t>3:13-15</a:t>
            </a:r>
          </a:p>
          <a:p>
            <a:pPr marL="571500" indent="-571500">
              <a:buFont typeface="+mj-lt"/>
              <a:buAutoNum type="romanUcPeriod"/>
            </a:pPr>
            <a:r>
              <a:rPr lang="en-US" dirty="0" smtClean="0"/>
              <a:t>The </a:t>
            </a:r>
            <a:r>
              <a:rPr lang="en-US" dirty="0"/>
              <a:t>Witness </a:t>
            </a:r>
            <a:r>
              <a:rPr lang="en-US" dirty="0" smtClean="0"/>
              <a:t>of </a:t>
            </a:r>
            <a:r>
              <a:rPr lang="en-US" dirty="0"/>
              <a:t>Our </a:t>
            </a:r>
            <a:r>
              <a:rPr lang="en-US" dirty="0" smtClean="0"/>
              <a:t>Life.                   </a:t>
            </a:r>
            <a:r>
              <a:rPr lang="en-US" dirty="0" smtClean="0">
                <a:solidFill>
                  <a:srgbClr val="FFFF00"/>
                </a:solidFill>
              </a:rPr>
              <a:t>3:16-17</a:t>
            </a:r>
          </a:p>
        </p:txBody>
      </p:sp>
    </p:spTree>
    <p:extLst>
      <p:ext uri="{BB962C8B-B14F-4D97-AF65-F5344CB8AC3E}">
        <p14:creationId xmlns:p14="http://schemas.microsoft.com/office/powerpoint/2010/main" val="7379894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628785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3:18</a:t>
            </a:r>
            <a:r>
              <a:rPr lang="en-US" dirty="0" smtClean="0"/>
              <a:t>	Peter comes back to </a:t>
            </a:r>
            <a:r>
              <a:rPr lang="en-US" dirty="0"/>
              <a:t>the cross. </a:t>
            </a:r>
            <a:endParaRPr lang="en-US" dirty="0" smtClean="0"/>
          </a:p>
          <a:p>
            <a:r>
              <a:rPr lang="en-US" dirty="0" smtClean="0"/>
              <a:t>Our strength to suffer, if need be, for </a:t>
            </a:r>
            <a:r>
              <a:rPr lang="en-US" dirty="0"/>
              <a:t>the sake of Christ </a:t>
            </a:r>
            <a:r>
              <a:rPr lang="en-US" dirty="0" smtClean="0"/>
              <a:t>must be grounded </a:t>
            </a:r>
            <a:r>
              <a:rPr lang="en-US" dirty="0"/>
              <a:t>in the </a:t>
            </a:r>
            <a:r>
              <a:rPr lang="en-US" dirty="0" smtClean="0"/>
              <a:t>wonder </a:t>
            </a:r>
            <a:r>
              <a:rPr lang="en-US" dirty="0"/>
              <a:t>of </a:t>
            </a:r>
            <a:r>
              <a:rPr lang="en-US" dirty="0" smtClean="0"/>
              <a:t>Christ’s willingness to </a:t>
            </a:r>
            <a:r>
              <a:rPr lang="en-US" dirty="0"/>
              <a:t>suffer death for </a:t>
            </a:r>
            <a:r>
              <a:rPr lang="en-US" dirty="0" smtClean="0"/>
              <a:t>us.</a:t>
            </a:r>
          </a:p>
          <a:p>
            <a:r>
              <a:rPr lang="en-US" dirty="0" smtClean="0"/>
              <a:t>Peter is once again thinking of how Christ took our place on the cross, dying for our sins.</a:t>
            </a:r>
          </a:p>
          <a:p>
            <a:r>
              <a:rPr lang="en-US" dirty="0" smtClean="0"/>
              <a:t>Look back at </a:t>
            </a:r>
            <a:r>
              <a:rPr lang="en-US" dirty="0" smtClean="0">
                <a:solidFill>
                  <a:srgbClr val="FFFF00"/>
                </a:solidFill>
              </a:rPr>
              <a:t>2:21-24</a:t>
            </a:r>
            <a:r>
              <a:rPr lang="en-US" dirty="0" smtClean="0"/>
              <a:t>.</a:t>
            </a:r>
            <a:endParaRPr lang="en-US" dirty="0"/>
          </a:p>
        </p:txBody>
      </p:sp>
    </p:spTree>
    <p:extLst>
      <p:ext uri="{BB962C8B-B14F-4D97-AF65-F5344CB8AC3E}">
        <p14:creationId xmlns:p14="http://schemas.microsoft.com/office/powerpoint/2010/main" val="716161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3:18</a:t>
            </a:r>
            <a:r>
              <a:rPr lang="en-US" dirty="0" smtClean="0"/>
              <a:t>	</a:t>
            </a:r>
            <a:r>
              <a:rPr lang="en-US" dirty="0" smtClean="0">
                <a:solidFill>
                  <a:srgbClr val="00B0F0"/>
                </a:solidFill>
              </a:rPr>
              <a:t>that He might bring us to God</a:t>
            </a:r>
          </a:p>
          <a:p>
            <a:r>
              <a:rPr lang="en-US" dirty="0"/>
              <a:t>When </a:t>
            </a:r>
            <a:r>
              <a:rPr lang="en-US" dirty="0" smtClean="0"/>
              <a:t>Christ died, the </a:t>
            </a:r>
            <a:r>
              <a:rPr lang="en-US" dirty="0"/>
              <a:t>veil of the temple was </a:t>
            </a:r>
            <a:r>
              <a:rPr lang="en-US" dirty="0" smtClean="0"/>
              <a:t>torn in two.  </a:t>
            </a:r>
          </a:p>
          <a:p>
            <a:r>
              <a:rPr lang="en-US" dirty="0" smtClean="0"/>
              <a:t>The Holy of Holies was laid open and the Ark of the Covenant was exposed.</a:t>
            </a:r>
          </a:p>
          <a:p>
            <a:r>
              <a:rPr lang="en-US" dirty="0" smtClean="0"/>
              <a:t>This event symbolized </a:t>
            </a:r>
            <a:r>
              <a:rPr lang="en-US" dirty="0"/>
              <a:t>the new and open way to God through Jesus Christ.</a:t>
            </a:r>
          </a:p>
        </p:txBody>
      </p:sp>
    </p:spTree>
    <p:extLst>
      <p:ext uri="{BB962C8B-B14F-4D97-AF65-F5344CB8AC3E}">
        <p14:creationId xmlns:p14="http://schemas.microsoft.com/office/powerpoint/2010/main" val="3422497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3:18</a:t>
            </a:r>
            <a:r>
              <a:rPr lang="en-US" dirty="0" smtClean="0"/>
              <a:t>	</a:t>
            </a:r>
            <a:r>
              <a:rPr lang="en-US" dirty="0" smtClean="0">
                <a:solidFill>
                  <a:srgbClr val="00B0F0"/>
                </a:solidFill>
              </a:rPr>
              <a:t>but made alive by the Spirit</a:t>
            </a:r>
          </a:p>
          <a:p>
            <a:r>
              <a:rPr lang="en-US" dirty="0" smtClean="0"/>
              <a:t>There are a few possible ways to translate this, but the ESV is probably the best.</a:t>
            </a:r>
          </a:p>
          <a:p>
            <a:r>
              <a:rPr lang="en-US" dirty="0" smtClean="0">
                <a:solidFill>
                  <a:srgbClr val="00B0F0"/>
                </a:solidFill>
              </a:rPr>
              <a:t>“but </a:t>
            </a:r>
            <a:r>
              <a:rPr lang="en-US" dirty="0">
                <a:solidFill>
                  <a:srgbClr val="00B0F0"/>
                </a:solidFill>
              </a:rPr>
              <a:t>made alive in the </a:t>
            </a:r>
            <a:r>
              <a:rPr lang="en-US" dirty="0" smtClean="0">
                <a:solidFill>
                  <a:srgbClr val="00B0F0"/>
                </a:solidFill>
              </a:rPr>
              <a:t>spirit”</a:t>
            </a:r>
          </a:p>
          <a:p>
            <a:r>
              <a:rPr lang="en-US" dirty="0" smtClean="0"/>
              <a:t>The essential point is the flesh-spirit contrast.  </a:t>
            </a:r>
          </a:p>
          <a:p>
            <a:r>
              <a:rPr lang="en-US" dirty="0" smtClean="0"/>
              <a:t>Christ’s resurrection body is now fit for the realm of the Spirit’s activity, the eternal, spiritual realm.</a:t>
            </a:r>
          </a:p>
        </p:txBody>
      </p:sp>
    </p:spTree>
    <p:extLst>
      <p:ext uri="{BB962C8B-B14F-4D97-AF65-F5344CB8AC3E}">
        <p14:creationId xmlns:p14="http://schemas.microsoft.com/office/powerpoint/2010/main" val="37324292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smtClean="0"/>
              <a:t>	These words were no doubt clear to the people who first heard them.</a:t>
            </a:r>
          </a:p>
          <a:p>
            <a:r>
              <a:rPr lang="en-US" dirty="0" smtClean="0"/>
              <a:t>They’re simply not very clear to us.    </a:t>
            </a:r>
          </a:p>
          <a:p>
            <a:r>
              <a:rPr lang="en-US" dirty="0" smtClean="0"/>
              <a:t>Some 500 years ago, Martin Luther put it well:</a:t>
            </a:r>
          </a:p>
          <a:p>
            <a:r>
              <a:rPr lang="en-US" i="1" dirty="0" smtClean="0">
                <a:solidFill>
                  <a:srgbClr val="00CC00"/>
                </a:solidFill>
              </a:rPr>
              <a:t>“A </a:t>
            </a:r>
            <a:r>
              <a:rPr lang="en-US" i="1" dirty="0">
                <a:solidFill>
                  <a:srgbClr val="00CC00"/>
                </a:solidFill>
              </a:rPr>
              <a:t>wonderful text is this, and a more obscure passage perhaps than any other in the New Testament, so that I do not know for a certainty just what Peter means</a:t>
            </a:r>
            <a:r>
              <a:rPr lang="en-US" i="1" dirty="0" smtClean="0">
                <a:solidFill>
                  <a:srgbClr val="00CC00"/>
                </a:solidFill>
              </a:rPr>
              <a:t>.”</a:t>
            </a:r>
          </a:p>
          <a:p>
            <a:r>
              <a:rPr lang="en-US" dirty="0"/>
              <a:t>Sometimes it’s best just to admit it.</a:t>
            </a:r>
          </a:p>
          <a:p>
            <a:pPr marL="0" indent="0">
              <a:buNone/>
            </a:pPr>
            <a:endParaRPr lang="en-US" i="1" dirty="0">
              <a:solidFill>
                <a:srgbClr val="00CC00"/>
              </a:solidFill>
            </a:endParaRPr>
          </a:p>
        </p:txBody>
      </p:sp>
    </p:spTree>
    <p:extLst>
      <p:ext uri="{BB962C8B-B14F-4D97-AF65-F5344CB8AC3E}">
        <p14:creationId xmlns:p14="http://schemas.microsoft.com/office/powerpoint/2010/main" val="28114511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smtClean="0"/>
              <a:t>	That said, there are 3 – 5 </a:t>
            </a:r>
            <a:r>
              <a:rPr lang="en-US" i="1" dirty="0" smtClean="0"/>
              <a:t>major </a:t>
            </a:r>
            <a:r>
              <a:rPr lang="en-US" dirty="0" smtClean="0"/>
              <a:t>interpretive directions people have taken here historically – and several minor ones.</a:t>
            </a:r>
          </a:p>
          <a:p>
            <a:r>
              <a:rPr lang="en-US" dirty="0" smtClean="0"/>
              <a:t>All of them have strengths and weaknesses.  </a:t>
            </a:r>
          </a:p>
          <a:p>
            <a:r>
              <a:rPr lang="en-US" dirty="0" smtClean="0"/>
              <a:t>Wayne </a:t>
            </a:r>
            <a:r>
              <a:rPr lang="en-US" dirty="0" err="1" smtClean="0"/>
              <a:t>Grudem</a:t>
            </a:r>
            <a:r>
              <a:rPr lang="en-US" dirty="0" smtClean="0"/>
              <a:t> devotes a 38-page </a:t>
            </a:r>
            <a:r>
              <a:rPr lang="en-US" i="1" dirty="0" smtClean="0"/>
              <a:t>Appendix</a:t>
            </a:r>
            <a:r>
              <a:rPr lang="en-US" dirty="0" smtClean="0"/>
              <a:t> in his commentary to these two verses alone.</a:t>
            </a:r>
          </a:p>
          <a:p>
            <a:r>
              <a:rPr lang="en-US" dirty="0" smtClean="0"/>
              <a:t>We won’t spend all that time, but we will follow the view of </a:t>
            </a:r>
            <a:r>
              <a:rPr lang="en-US" dirty="0" err="1" smtClean="0"/>
              <a:t>Grudem</a:t>
            </a:r>
            <a:r>
              <a:rPr lang="en-US" dirty="0" smtClean="0"/>
              <a:t>, John Feinberg and Edmund </a:t>
            </a:r>
            <a:r>
              <a:rPr lang="en-US" dirty="0" err="1" smtClean="0"/>
              <a:t>Clowney</a:t>
            </a:r>
            <a:r>
              <a:rPr lang="en-US" dirty="0" smtClean="0"/>
              <a:t>.</a:t>
            </a:r>
          </a:p>
        </p:txBody>
      </p:sp>
    </p:spTree>
    <p:extLst>
      <p:ext uri="{BB962C8B-B14F-4D97-AF65-F5344CB8AC3E}">
        <p14:creationId xmlns:p14="http://schemas.microsoft.com/office/powerpoint/2010/main" val="33930356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3:19-20</a:t>
            </a:r>
            <a:r>
              <a:rPr lang="en-US" dirty="0" smtClean="0"/>
              <a:t>	The three questions we have to answer in order to come to an understanding of these verses are:</a:t>
            </a:r>
          </a:p>
          <a:p>
            <a:pPr marL="514350" indent="-514350">
              <a:buFont typeface="+mj-lt"/>
              <a:buAutoNum type="arabicPeriod"/>
            </a:pPr>
            <a:r>
              <a:rPr lang="en-US" dirty="0" smtClean="0">
                <a:solidFill>
                  <a:srgbClr val="FF6600"/>
                </a:solidFill>
              </a:rPr>
              <a:t>Who are the spirits in prison?</a:t>
            </a:r>
          </a:p>
          <a:p>
            <a:pPr marL="514350" indent="-514350">
              <a:buFont typeface="+mj-lt"/>
              <a:buAutoNum type="arabicPeriod"/>
            </a:pPr>
            <a:r>
              <a:rPr lang="en-US" dirty="0" smtClean="0">
                <a:solidFill>
                  <a:srgbClr val="FF6600"/>
                </a:solidFill>
              </a:rPr>
              <a:t>What did Christ preach?</a:t>
            </a:r>
          </a:p>
          <a:p>
            <a:pPr marL="514350" indent="-514350">
              <a:buFont typeface="+mj-lt"/>
              <a:buAutoNum type="arabicPeriod"/>
            </a:pPr>
            <a:r>
              <a:rPr lang="en-US" dirty="0" smtClean="0">
                <a:solidFill>
                  <a:srgbClr val="FF6600"/>
                </a:solidFill>
              </a:rPr>
              <a:t>When did He preach?</a:t>
            </a:r>
          </a:p>
        </p:txBody>
      </p:sp>
    </p:spTree>
    <p:extLst>
      <p:ext uri="{BB962C8B-B14F-4D97-AF65-F5344CB8AC3E}">
        <p14:creationId xmlns:p14="http://schemas.microsoft.com/office/powerpoint/2010/main" val="8764833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smtClean="0"/>
              <a:t>	The NASB translation is helpful:</a:t>
            </a:r>
          </a:p>
          <a:p>
            <a:r>
              <a:rPr lang="en-US" dirty="0" smtClean="0">
                <a:solidFill>
                  <a:srgbClr val="00B0F0"/>
                </a:solidFill>
              </a:rPr>
              <a:t>“in which </a:t>
            </a:r>
            <a:r>
              <a:rPr lang="en-US" dirty="0">
                <a:solidFill>
                  <a:srgbClr val="00B0F0"/>
                </a:solidFill>
              </a:rPr>
              <a:t>also He went and made proclamation to the spirits </a:t>
            </a:r>
            <a:r>
              <a:rPr lang="en-US" i="1" dirty="0">
                <a:solidFill>
                  <a:srgbClr val="00B0F0"/>
                </a:solidFill>
              </a:rPr>
              <a:t>now</a:t>
            </a:r>
            <a:r>
              <a:rPr lang="en-US" dirty="0">
                <a:solidFill>
                  <a:srgbClr val="00B0F0"/>
                </a:solidFill>
              </a:rPr>
              <a:t> in </a:t>
            </a:r>
            <a:r>
              <a:rPr lang="en-US" dirty="0" smtClean="0">
                <a:solidFill>
                  <a:srgbClr val="00B0F0"/>
                </a:solidFill>
              </a:rPr>
              <a:t>prison, who </a:t>
            </a:r>
            <a:r>
              <a:rPr lang="en-US" dirty="0">
                <a:solidFill>
                  <a:srgbClr val="00B0F0"/>
                </a:solidFill>
              </a:rPr>
              <a:t>once were disobedient, when the patience of God kept waiting in the days of Noah, during the construction of the </a:t>
            </a:r>
            <a:r>
              <a:rPr lang="en-US" dirty="0" smtClean="0">
                <a:solidFill>
                  <a:srgbClr val="00B0F0"/>
                </a:solidFill>
              </a:rPr>
              <a:t>ark</a:t>
            </a:r>
            <a:r>
              <a:rPr lang="en-US" dirty="0">
                <a:solidFill>
                  <a:srgbClr val="00B0F0"/>
                </a:solidFill>
              </a:rPr>
              <a:t> </a:t>
            </a:r>
            <a:r>
              <a:rPr lang="en-US" dirty="0" smtClean="0">
                <a:solidFill>
                  <a:srgbClr val="00B0F0"/>
                </a:solidFill>
              </a:rPr>
              <a:t>…”</a:t>
            </a:r>
          </a:p>
          <a:p>
            <a:r>
              <a:rPr lang="en-US" dirty="0"/>
              <a:t>In other words these were people who heard Noah’s preaching, but are now “spirits in </a:t>
            </a:r>
            <a:r>
              <a:rPr lang="en-US" dirty="0" smtClean="0"/>
              <a:t>prison,” in </a:t>
            </a:r>
            <a:r>
              <a:rPr lang="en-US" i="1" dirty="0" smtClean="0"/>
              <a:t>Hades</a:t>
            </a:r>
            <a:r>
              <a:rPr lang="en-US" dirty="0" smtClean="0"/>
              <a:t> if you please.</a:t>
            </a:r>
            <a:endParaRPr lang="en-US" dirty="0" smtClean="0">
              <a:solidFill>
                <a:srgbClr val="00B0F0"/>
              </a:solidFill>
            </a:endParaRPr>
          </a:p>
        </p:txBody>
      </p:sp>
    </p:spTree>
    <p:extLst>
      <p:ext uri="{BB962C8B-B14F-4D97-AF65-F5344CB8AC3E}">
        <p14:creationId xmlns:p14="http://schemas.microsoft.com/office/powerpoint/2010/main" val="19742485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3:19-20</a:t>
            </a:r>
            <a:r>
              <a:rPr lang="en-US" dirty="0"/>
              <a:t>	</a:t>
            </a:r>
            <a:r>
              <a:rPr lang="en-US" dirty="0" smtClean="0"/>
              <a:t>Again </a:t>
            </a:r>
            <a:r>
              <a:rPr lang="en-US" dirty="0" err="1" smtClean="0"/>
              <a:t>Grudem</a:t>
            </a:r>
            <a:r>
              <a:rPr lang="en-US" dirty="0" smtClean="0"/>
              <a:t>:</a:t>
            </a:r>
          </a:p>
          <a:p>
            <a:r>
              <a:rPr lang="en-US" i="1" dirty="0" smtClean="0">
                <a:solidFill>
                  <a:srgbClr val="00CC00"/>
                </a:solidFill>
              </a:rPr>
              <a:t>“By saying that Christ </a:t>
            </a:r>
            <a:r>
              <a:rPr lang="en-US" dirty="0" smtClean="0">
                <a:solidFill>
                  <a:srgbClr val="00CC00"/>
                </a:solidFill>
              </a:rPr>
              <a:t>went and preached </a:t>
            </a:r>
            <a:r>
              <a:rPr lang="en-US" i="1" dirty="0" smtClean="0">
                <a:solidFill>
                  <a:srgbClr val="00CC00"/>
                </a:solidFill>
              </a:rPr>
              <a:t>rather than just saying that he ‘preached,’ Peter suggests that Christ did not stay in heaven but ‘went’ to where people were disobeying, and there preached to them through the lips of Noah.”</a:t>
            </a:r>
          </a:p>
          <a:p>
            <a:r>
              <a:rPr lang="en-US" dirty="0" smtClean="0"/>
              <a:t>And He patiently waited for them to repent.</a:t>
            </a:r>
          </a:p>
        </p:txBody>
      </p:sp>
    </p:spTree>
    <p:extLst>
      <p:ext uri="{BB962C8B-B14F-4D97-AF65-F5344CB8AC3E}">
        <p14:creationId xmlns:p14="http://schemas.microsoft.com/office/powerpoint/2010/main" val="35309518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a:t>	</a:t>
            </a:r>
            <a:r>
              <a:rPr lang="en-US" dirty="0" smtClean="0"/>
              <a:t>How can Noah’s preaching be considered Christ’s going and preaching?</a:t>
            </a:r>
          </a:p>
          <a:p>
            <a:r>
              <a:rPr lang="en-US" dirty="0" err="1" smtClean="0"/>
              <a:t>Clowney</a:t>
            </a:r>
            <a:r>
              <a:rPr lang="en-US" dirty="0" smtClean="0"/>
              <a:t> gives a reasonable response:</a:t>
            </a:r>
          </a:p>
          <a:p>
            <a:r>
              <a:rPr lang="en-US" i="1" dirty="0" smtClean="0">
                <a:solidFill>
                  <a:srgbClr val="00CC00"/>
                </a:solidFill>
              </a:rPr>
              <a:t>“God’s </a:t>
            </a:r>
            <a:r>
              <a:rPr lang="en-US" i="1" dirty="0">
                <a:solidFill>
                  <a:srgbClr val="00CC00"/>
                </a:solidFill>
              </a:rPr>
              <a:t>interventions in Old Testament revelation are often described in terms of his going or coming</a:t>
            </a:r>
            <a:r>
              <a:rPr lang="en-US" i="1" dirty="0" smtClean="0">
                <a:solidFill>
                  <a:srgbClr val="00CC00"/>
                </a:solidFill>
              </a:rPr>
              <a:t>.”</a:t>
            </a:r>
          </a:p>
          <a:p>
            <a:r>
              <a:rPr lang="en-US" dirty="0" smtClean="0"/>
              <a:t>For example, </a:t>
            </a:r>
            <a:r>
              <a:rPr lang="en-US" dirty="0" smtClean="0">
                <a:solidFill>
                  <a:srgbClr val="FFFF00"/>
                </a:solidFill>
              </a:rPr>
              <a:t>Genesis 11:7</a:t>
            </a:r>
            <a:r>
              <a:rPr lang="en-US" dirty="0">
                <a:solidFill>
                  <a:srgbClr val="FFFF00"/>
                </a:solidFill>
              </a:rPr>
              <a:t>; 18:21</a:t>
            </a:r>
            <a:r>
              <a:rPr lang="en-US" dirty="0"/>
              <a:t>, </a:t>
            </a:r>
            <a:r>
              <a:rPr lang="en-US" dirty="0" smtClean="0"/>
              <a:t>Christ </a:t>
            </a:r>
            <a:r>
              <a:rPr lang="en-US" dirty="0"/>
              <a:t>as the Rock </a:t>
            </a:r>
            <a:r>
              <a:rPr lang="en-US" dirty="0" smtClean="0"/>
              <a:t>who followed Israel </a:t>
            </a:r>
            <a:r>
              <a:rPr lang="en-US" dirty="0"/>
              <a:t>in the wilderness </a:t>
            </a:r>
            <a:r>
              <a:rPr lang="en-US" dirty="0">
                <a:solidFill>
                  <a:srgbClr val="FFFF00"/>
                </a:solidFill>
              </a:rPr>
              <a:t>(1 Cor. </a:t>
            </a:r>
            <a:r>
              <a:rPr lang="en-US" dirty="0" smtClean="0">
                <a:solidFill>
                  <a:srgbClr val="FFFF00"/>
                </a:solidFill>
              </a:rPr>
              <a:t>10:4</a:t>
            </a:r>
            <a:r>
              <a:rPr lang="en-US" dirty="0" smtClean="0"/>
              <a:t>), and especially </a:t>
            </a:r>
            <a:r>
              <a:rPr lang="en-US" dirty="0" smtClean="0">
                <a:solidFill>
                  <a:srgbClr val="FFFF00"/>
                </a:solidFill>
              </a:rPr>
              <a:t>1 Peter 1:10-11</a:t>
            </a:r>
            <a:r>
              <a:rPr lang="en-US" dirty="0" smtClean="0"/>
              <a:t>.</a:t>
            </a:r>
            <a:endParaRPr lang="en-US" dirty="0">
              <a:solidFill>
                <a:srgbClr val="FFFF00"/>
              </a:solidFill>
              <a:effectLst/>
            </a:endParaRPr>
          </a:p>
        </p:txBody>
      </p:sp>
    </p:spTree>
    <p:extLst>
      <p:ext uri="{BB962C8B-B14F-4D97-AF65-F5344CB8AC3E}">
        <p14:creationId xmlns:p14="http://schemas.microsoft.com/office/powerpoint/2010/main" val="20761443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a:t>	</a:t>
            </a:r>
            <a:r>
              <a:rPr lang="en-US" dirty="0" smtClean="0"/>
              <a:t>Noah would have preached an opportunity to repent to his contemporaries.</a:t>
            </a:r>
          </a:p>
          <a:p>
            <a:r>
              <a:rPr lang="en-US" dirty="0" smtClean="0"/>
              <a:t>Peter refers to Noah as a </a:t>
            </a:r>
            <a:r>
              <a:rPr lang="en-US" dirty="0" smtClean="0">
                <a:solidFill>
                  <a:srgbClr val="00B0F0"/>
                </a:solidFill>
              </a:rPr>
              <a:t>“preacher of righteousness”</a:t>
            </a:r>
            <a:r>
              <a:rPr lang="en-US" dirty="0" smtClean="0"/>
              <a:t> in his next letter. </a:t>
            </a:r>
            <a:r>
              <a:rPr lang="en-US" dirty="0" smtClean="0">
                <a:solidFill>
                  <a:srgbClr val="FFFF00"/>
                </a:solidFill>
              </a:rPr>
              <a:t>(2 Peter 2:5)</a:t>
            </a:r>
          </a:p>
          <a:p>
            <a:r>
              <a:rPr lang="en-US" dirty="0" smtClean="0"/>
              <a:t>A large group of ancient texts, both Jewish and early Christian depict </a:t>
            </a:r>
            <a:r>
              <a:rPr lang="en-US" dirty="0"/>
              <a:t>Noah as preaching to the people of his day to repent</a:t>
            </a:r>
            <a:r>
              <a:rPr lang="en-US" dirty="0" smtClean="0"/>
              <a:t>.</a:t>
            </a:r>
          </a:p>
          <a:p>
            <a:r>
              <a:rPr lang="en-US" dirty="0"/>
              <a:t>T</a:t>
            </a:r>
            <a:r>
              <a:rPr lang="en-US" dirty="0" smtClean="0"/>
              <a:t>hat literature also describes the mockery that Noah had to endure.</a:t>
            </a:r>
            <a:endParaRPr lang="en-US" dirty="0"/>
          </a:p>
        </p:txBody>
      </p:sp>
    </p:spTree>
    <p:extLst>
      <p:ext uri="{BB962C8B-B14F-4D97-AF65-F5344CB8AC3E}">
        <p14:creationId xmlns:p14="http://schemas.microsoft.com/office/powerpoint/2010/main" val="35875469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3:19-20</a:t>
            </a:r>
            <a:r>
              <a:rPr lang="en-US" dirty="0" smtClean="0"/>
              <a:t>	So to answer our key questions:</a:t>
            </a:r>
          </a:p>
          <a:p>
            <a:pPr marL="514350" indent="-514350">
              <a:buFont typeface="+mj-lt"/>
              <a:buAutoNum type="arabicPeriod"/>
            </a:pPr>
            <a:r>
              <a:rPr lang="en-US" dirty="0" smtClean="0">
                <a:solidFill>
                  <a:srgbClr val="FF6600"/>
                </a:solidFill>
              </a:rPr>
              <a:t>Who are the spirits in prison?</a:t>
            </a:r>
          </a:p>
          <a:p>
            <a:r>
              <a:rPr lang="en-US" dirty="0" smtClean="0"/>
              <a:t>Humans who were alive in the days of Noah.</a:t>
            </a:r>
          </a:p>
          <a:p>
            <a:pPr marL="514350" indent="-514350">
              <a:buFont typeface="+mj-lt"/>
              <a:buAutoNum type="arabicPeriod" startAt="2"/>
            </a:pPr>
            <a:r>
              <a:rPr lang="en-US" dirty="0" smtClean="0">
                <a:solidFill>
                  <a:srgbClr val="FF6600"/>
                </a:solidFill>
              </a:rPr>
              <a:t>What did Christ preach?</a:t>
            </a:r>
          </a:p>
          <a:p>
            <a:r>
              <a:rPr lang="en-US" dirty="0" smtClean="0"/>
              <a:t>A message of repentance, through Noah, which they did not heed despite having ample time to do so.</a:t>
            </a:r>
          </a:p>
          <a:p>
            <a:pPr marL="514350" indent="-514350">
              <a:buFont typeface="+mj-lt"/>
              <a:buAutoNum type="arabicPeriod" startAt="3"/>
            </a:pPr>
            <a:r>
              <a:rPr lang="en-US" dirty="0" smtClean="0">
                <a:solidFill>
                  <a:srgbClr val="FF6600"/>
                </a:solidFill>
              </a:rPr>
              <a:t>When did He preach?</a:t>
            </a:r>
          </a:p>
          <a:p>
            <a:r>
              <a:rPr lang="en-US" dirty="0" smtClean="0"/>
              <a:t>During the time Noah was building the ark.</a:t>
            </a:r>
          </a:p>
        </p:txBody>
      </p:sp>
    </p:spTree>
    <p:extLst>
      <p:ext uri="{BB962C8B-B14F-4D97-AF65-F5344CB8AC3E}">
        <p14:creationId xmlns:p14="http://schemas.microsoft.com/office/powerpoint/2010/main" val="25223075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3:19-20</a:t>
            </a:r>
            <a:r>
              <a:rPr lang="en-US" dirty="0"/>
              <a:t>	</a:t>
            </a:r>
            <a:r>
              <a:rPr lang="en-US" dirty="0" smtClean="0"/>
              <a:t>After a meticulous discussion of Peter’s Greek in light of ancient literature, </a:t>
            </a:r>
            <a:r>
              <a:rPr lang="en-US" dirty="0" err="1" smtClean="0"/>
              <a:t>Grudem</a:t>
            </a:r>
            <a:r>
              <a:rPr lang="en-US" dirty="0" smtClean="0"/>
              <a:t> gives us this extended paraphrase:</a:t>
            </a:r>
          </a:p>
          <a:p>
            <a:r>
              <a:rPr lang="en-US" dirty="0" smtClean="0">
                <a:solidFill>
                  <a:srgbClr val="00B0F0"/>
                </a:solidFill>
              </a:rPr>
              <a:t>“In the spiritual realm of existence Christ went and preached through Noah to those who are now spirits in the prison of hell.  This happened when they formerly disobeyed, when the patience of God was waiting in the days of Noah while the ark was being built.”</a:t>
            </a:r>
            <a:endParaRPr lang="en-US" dirty="0">
              <a:solidFill>
                <a:srgbClr val="00B0F0"/>
              </a:solidFill>
            </a:endParaRPr>
          </a:p>
        </p:txBody>
      </p:sp>
    </p:spTree>
    <p:extLst>
      <p:ext uri="{BB962C8B-B14F-4D97-AF65-F5344CB8AC3E}">
        <p14:creationId xmlns:p14="http://schemas.microsoft.com/office/powerpoint/2010/main" val="34201137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3:19-20</a:t>
            </a:r>
            <a:r>
              <a:rPr lang="en-US" dirty="0"/>
              <a:t>	</a:t>
            </a:r>
            <a:r>
              <a:rPr lang="en-US" dirty="0" smtClean="0"/>
              <a:t>Now Peter H. </a:t>
            </a:r>
            <a:r>
              <a:rPr lang="en-US" dirty="0" err="1" smtClean="0"/>
              <a:t>Davids</a:t>
            </a:r>
            <a:r>
              <a:rPr lang="en-US" dirty="0" smtClean="0"/>
              <a:t>:</a:t>
            </a:r>
          </a:p>
          <a:p>
            <a:r>
              <a:rPr lang="en-US" i="1" dirty="0" smtClean="0">
                <a:solidFill>
                  <a:srgbClr val="00CC00"/>
                </a:solidFill>
              </a:rPr>
              <a:t>“Like Noah these Christians are a small persecuted minority surrounded by a majority that is disobedient to God… But … they will be the delivered minority just as Noah and his family were, which is surely comforting in a time of suffering.”</a:t>
            </a:r>
          </a:p>
          <a:p>
            <a:r>
              <a:rPr lang="en-US" dirty="0" smtClean="0"/>
              <a:t>We may benefit from that comfort as well.</a:t>
            </a:r>
            <a:endParaRPr lang="en-US" dirty="0"/>
          </a:p>
        </p:txBody>
      </p:sp>
    </p:spTree>
    <p:extLst>
      <p:ext uri="{BB962C8B-B14F-4D97-AF65-F5344CB8AC3E}">
        <p14:creationId xmlns:p14="http://schemas.microsoft.com/office/powerpoint/2010/main" val="41504725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3:21</a:t>
            </a:r>
            <a:r>
              <a:rPr lang="en-US" dirty="0"/>
              <a:t>	</a:t>
            </a:r>
            <a:r>
              <a:rPr lang="en-US" dirty="0" smtClean="0"/>
              <a:t>Peter likens the waters of baptism to the waters of the flood.</a:t>
            </a:r>
          </a:p>
          <a:p>
            <a:r>
              <a:rPr lang="en-US" dirty="0" smtClean="0"/>
              <a:t>The </a:t>
            </a:r>
            <a:r>
              <a:rPr lang="en-US" dirty="0"/>
              <a:t>same waters that buried the earth in judgment lifted Noah and his family to safety</a:t>
            </a:r>
            <a:r>
              <a:rPr lang="en-US" dirty="0" smtClean="0"/>
              <a:t>.</a:t>
            </a:r>
          </a:p>
          <a:p>
            <a:r>
              <a:rPr lang="en-US" dirty="0" smtClean="0"/>
              <a:t>We see death</a:t>
            </a:r>
            <a:r>
              <a:rPr lang="en-US" dirty="0"/>
              <a:t>, burial, and </a:t>
            </a:r>
            <a:r>
              <a:rPr lang="en-US" dirty="0" smtClean="0"/>
              <a:t>a hint of resurrection, making this the </a:t>
            </a:r>
            <a:r>
              <a:rPr lang="en-US" i="1" dirty="0" smtClean="0">
                <a:solidFill>
                  <a:srgbClr val="00B0F0"/>
                </a:solidFill>
              </a:rPr>
              <a:t>type</a:t>
            </a:r>
            <a:r>
              <a:rPr lang="en-US" i="1" dirty="0" smtClean="0"/>
              <a:t>.</a:t>
            </a:r>
            <a:endParaRPr lang="en-US" dirty="0"/>
          </a:p>
          <a:p>
            <a:r>
              <a:rPr lang="en-US" dirty="0" smtClean="0"/>
              <a:t>Baptism signifies a clean break with the past.</a:t>
            </a:r>
          </a:p>
          <a:p>
            <a:r>
              <a:rPr lang="en-US" dirty="0" smtClean="0"/>
              <a:t>It also pictures Christ’s death, burial and resurrection.  This is the subsequent </a:t>
            </a:r>
            <a:r>
              <a:rPr lang="en-US" i="1" dirty="0" smtClean="0">
                <a:solidFill>
                  <a:srgbClr val="00B0F0"/>
                </a:solidFill>
              </a:rPr>
              <a:t>antitype</a:t>
            </a:r>
            <a:r>
              <a:rPr lang="en-US" i="1" dirty="0" smtClean="0"/>
              <a:t>.</a:t>
            </a:r>
            <a:endParaRPr lang="en-US" dirty="0" smtClean="0"/>
          </a:p>
        </p:txBody>
      </p:sp>
    </p:spTree>
    <p:extLst>
      <p:ext uri="{BB962C8B-B14F-4D97-AF65-F5344CB8AC3E}">
        <p14:creationId xmlns:p14="http://schemas.microsoft.com/office/powerpoint/2010/main" val="42912163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FFFF00"/>
                </a:solidFill>
              </a:rPr>
              <a:t>3:21</a:t>
            </a:r>
            <a:r>
              <a:rPr lang="en-US" dirty="0"/>
              <a:t>	</a:t>
            </a:r>
            <a:r>
              <a:rPr lang="en-US" dirty="0" smtClean="0"/>
              <a:t>Peter is careful to explain that salvation does not come to us by means of water baptism.</a:t>
            </a:r>
          </a:p>
          <a:p>
            <a:r>
              <a:rPr lang="en-US" dirty="0" smtClean="0"/>
              <a:t>Water cannot </a:t>
            </a:r>
            <a:r>
              <a:rPr lang="en-US" dirty="0"/>
              <a:t>remove the stains of sin. </a:t>
            </a:r>
            <a:endParaRPr lang="en-US" dirty="0" smtClean="0"/>
          </a:p>
          <a:p>
            <a:r>
              <a:rPr lang="en-US" dirty="0" smtClean="0"/>
              <a:t>Only </a:t>
            </a:r>
            <a:r>
              <a:rPr lang="en-US" dirty="0"/>
              <a:t>the blood of Jesus </a:t>
            </a:r>
            <a:r>
              <a:rPr lang="en-US" dirty="0" smtClean="0"/>
              <a:t>Chri</a:t>
            </a:r>
            <a:r>
              <a:rPr lang="en-US" dirty="0"/>
              <a:t>st can do that.</a:t>
            </a:r>
          </a:p>
          <a:p>
            <a:r>
              <a:rPr lang="en-US" dirty="0" smtClean="0"/>
              <a:t>Baptism is, however</a:t>
            </a:r>
            <a:r>
              <a:rPr lang="en-US" smtClean="0"/>
              <a:t>, </a:t>
            </a:r>
            <a:r>
              <a:rPr lang="en-US" smtClean="0"/>
              <a:t>an </a:t>
            </a:r>
            <a:r>
              <a:rPr lang="en-US" dirty="0" smtClean="0"/>
              <a:t>important step of obedience – </a:t>
            </a:r>
            <a:r>
              <a:rPr lang="en-US" dirty="0" smtClean="0">
                <a:solidFill>
                  <a:srgbClr val="00B0F0"/>
                </a:solidFill>
              </a:rPr>
              <a:t>the answer of a good conscience </a:t>
            </a:r>
            <a:r>
              <a:rPr lang="en-US" dirty="0" smtClean="0"/>
              <a:t>– toward God.</a:t>
            </a:r>
            <a:r>
              <a:rPr lang="en-US" dirty="0"/>
              <a:t> </a:t>
            </a:r>
            <a:r>
              <a:rPr lang="en-US" dirty="0" smtClean="0"/>
              <a:t> </a:t>
            </a:r>
          </a:p>
          <a:p>
            <a:r>
              <a:rPr lang="en-US" dirty="0" smtClean="0"/>
              <a:t>And regardless of our personal convictions, it must be admitted that for Peter, baptism was strictly for believers and by immersion.</a:t>
            </a:r>
          </a:p>
        </p:txBody>
      </p:sp>
    </p:spTree>
    <p:extLst>
      <p:ext uri="{BB962C8B-B14F-4D97-AF65-F5344CB8AC3E}">
        <p14:creationId xmlns:p14="http://schemas.microsoft.com/office/powerpoint/2010/main" val="20692907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The Glory of Christ’s </a:t>
            </a:r>
            <a:r>
              <a:rPr lang="en-US" sz="3800" dirty="0" smtClean="0"/>
              <a:t>Suffering.     </a:t>
            </a:r>
            <a:r>
              <a:rPr lang="en-US" sz="3800" dirty="0" smtClean="0">
                <a:solidFill>
                  <a:srgbClr val="FFFF00"/>
                </a:solidFill>
              </a:rPr>
              <a:t>3:18-22</a:t>
            </a:r>
            <a:endParaRPr lang="en-US" sz="3800"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3:22</a:t>
            </a:r>
            <a:r>
              <a:rPr lang="en-US" dirty="0"/>
              <a:t>	</a:t>
            </a:r>
            <a:r>
              <a:rPr lang="en-US" dirty="0" smtClean="0"/>
              <a:t>Christ has complete </a:t>
            </a:r>
            <a:r>
              <a:rPr lang="en-US" dirty="0"/>
              <a:t>victory </a:t>
            </a:r>
            <a:r>
              <a:rPr lang="en-US" dirty="0" smtClean="0"/>
              <a:t>over </a:t>
            </a:r>
            <a:r>
              <a:rPr lang="en-US" dirty="0" smtClean="0">
                <a:solidFill>
                  <a:srgbClr val="00B0F0"/>
                </a:solidFill>
              </a:rPr>
              <a:t>“angels </a:t>
            </a:r>
            <a:r>
              <a:rPr lang="en-US" dirty="0">
                <a:solidFill>
                  <a:srgbClr val="00B0F0"/>
                </a:solidFill>
              </a:rPr>
              <a:t>and authorities and </a:t>
            </a:r>
            <a:r>
              <a:rPr lang="en-US" dirty="0" smtClean="0">
                <a:solidFill>
                  <a:srgbClr val="00B0F0"/>
                </a:solidFill>
              </a:rPr>
              <a:t>powers,”</a:t>
            </a:r>
            <a:r>
              <a:rPr lang="en-US" dirty="0" smtClean="0"/>
              <a:t> which all refer to </a:t>
            </a:r>
            <a:r>
              <a:rPr lang="en-US" dirty="0"/>
              <a:t>the evil hosts of </a:t>
            </a:r>
            <a:r>
              <a:rPr lang="en-US" dirty="0" smtClean="0"/>
              <a:t>Satan.</a:t>
            </a:r>
          </a:p>
          <a:p>
            <a:pPr lvl="1"/>
            <a:r>
              <a:rPr lang="en-US" dirty="0" smtClean="0"/>
              <a:t>See also </a:t>
            </a:r>
            <a:r>
              <a:rPr lang="en-US" dirty="0" smtClean="0">
                <a:solidFill>
                  <a:srgbClr val="FFFF00"/>
                </a:solidFill>
              </a:rPr>
              <a:t>Colossians 2:13-15</a:t>
            </a:r>
            <a:r>
              <a:rPr lang="en-US" dirty="0" smtClean="0"/>
              <a:t>.   </a:t>
            </a:r>
          </a:p>
          <a:p>
            <a:r>
              <a:rPr lang="en-US" dirty="0" smtClean="0"/>
              <a:t>Warren </a:t>
            </a:r>
            <a:r>
              <a:rPr lang="en-US" dirty="0" err="1" smtClean="0"/>
              <a:t>Wiersbe</a:t>
            </a:r>
            <a:r>
              <a:rPr lang="en-US" dirty="0" smtClean="0"/>
              <a:t> sums it up:</a:t>
            </a:r>
          </a:p>
          <a:p>
            <a:r>
              <a:rPr lang="en-US" i="1" dirty="0" smtClean="0">
                <a:solidFill>
                  <a:srgbClr val="00CC00"/>
                </a:solidFill>
              </a:rPr>
              <a:t>“As </a:t>
            </a:r>
            <a:r>
              <a:rPr lang="en-US" i="1" dirty="0">
                <a:solidFill>
                  <a:srgbClr val="00CC00"/>
                </a:solidFill>
              </a:rPr>
              <a:t>Christians, we do not fight </a:t>
            </a:r>
            <a:r>
              <a:rPr lang="en-US" dirty="0">
                <a:solidFill>
                  <a:srgbClr val="00CC00"/>
                </a:solidFill>
              </a:rPr>
              <a:t>for</a:t>
            </a:r>
            <a:r>
              <a:rPr lang="en-US" i="1" dirty="0">
                <a:solidFill>
                  <a:srgbClr val="00CC00"/>
                </a:solidFill>
              </a:rPr>
              <a:t> victory, but </a:t>
            </a:r>
            <a:r>
              <a:rPr lang="en-US" dirty="0">
                <a:solidFill>
                  <a:srgbClr val="00CC00"/>
                </a:solidFill>
              </a:rPr>
              <a:t>from</a:t>
            </a:r>
            <a:r>
              <a:rPr lang="en-US" i="1" dirty="0">
                <a:solidFill>
                  <a:srgbClr val="00CC00"/>
                </a:solidFill>
              </a:rPr>
              <a:t> victory—the mighty victory that our Lord Jesus Christ won for us in His death, resurrection, and ascension</a:t>
            </a:r>
            <a:r>
              <a:rPr lang="en-US" i="1" dirty="0" smtClean="0">
                <a:solidFill>
                  <a:srgbClr val="00CC00"/>
                </a:solidFill>
              </a:rPr>
              <a:t>.”</a:t>
            </a:r>
          </a:p>
        </p:txBody>
      </p:sp>
    </p:spTree>
    <p:extLst>
      <p:ext uri="{BB962C8B-B14F-4D97-AF65-F5344CB8AC3E}">
        <p14:creationId xmlns:p14="http://schemas.microsoft.com/office/powerpoint/2010/main" val="26636506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2514600"/>
          </a:xfrm>
        </p:spPr>
        <p:txBody>
          <a:bodyPr>
            <a:normAutofit/>
          </a:bodyPr>
          <a:lstStyle/>
          <a:p>
            <a:r>
              <a:rPr lang="en-US" dirty="0" smtClean="0">
                <a:solidFill>
                  <a:srgbClr val="00B0F0"/>
                </a:solidFill>
              </a:rPr>
              <a:t>Times of suffering can be perfect opportunities to bear witness to the Lordship of Jesus Christ.</a:t>
            </a:r>
            <a:endParaRPr lang="en-US" dirty="0">
              <a:solidFill>
                <a:srgbClr val="00B0F0"/>
              </a:solidFill>
            </a:endParaRPr>
          </a:p>
        </p:txBody>
      </p:sp>
    </p:spTree>
    <p:extLst>
      <p:ext uri="{BB962C8B-B14F-4D97-AF65-F5344CB8AC3E}">
        <p14:creationId xmlns:p14="http://schemas.microsoft.com/office/powerpoint/2010/main" val="314679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518683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r>
              <a:rPr lang="en-US" dirty="0" smtClean="0"/>
              <a:t>We’ve talked about:</a:t>
            </a:r>
          </a:p>
          <a:p>
            <a:pPr lvl="1"/>
            <a:r>
              <a:rPr lang="en-US" dirty="0" smtClean="0">
                <a:solidFill>
                  <a:srgbClr val="FF6600"/>
                </a:solidFill>
              </a:rPr>
              <a:t>The </a:t>
            </a:r>
            <a:r>
              <a:rPr lang="en-US" dirty="0">
                <a:solidFill>
                  <a:srgbClr val="FF6600"/>
                </a:solidFill>
              </a:rPr>
              <a:t>Witness of Our Words</a:t>
            </a:r>
            <a:r>
              <a:rPr lang="en-US" dirty="0" smtClean="0">
                <a:solidFill>
                  <a:srgbClr val="FF6600"/>
                </a:solidFill>
              </a:rPr>
              <a:t>.</a:t>
            </a:r>
            <a:endParaRPr lang="en-US" dirty="0">
              <a:solidFill>
                <a:srgbClr val="FF6600"/>
              </a:solidFill>
            </a:endParaRPr>
          </a:p>
          <a:p>
            <a:pPr lvl="1"/>
            <a:r>
              <a:rPr lang="en-US" dirty="0">
                <a:solidFill>
                  <a:srgbClr val="FF6600"/>
                </a:solidFill>
              </a:rPr>
              <a:t>The Witness of Our </a:t>
            </a:r>
            <a:r>
              <a:rPr lang="en-US" dirty="0" smtClean="0">
                <a:solidFill>
                  <a:srgbClr val="FF6600"/>
                </a:solidFill>
              </a:rPr>
              <a:t>Life.</a:t>
            </a:r>
          </a:p>
          <a:p>
            <a:pPr lvl="1"/>
            <a:r>
              <a:rPr lang="en-US" dirty="0" smtClean="0">
                <a:solidFill>
                  <a:srgbClr val="FF6600"/>
                </a:solidFill>
              </a:rPr>
              <a:t>The </a:t>
            </a:r>
            <a:r>
              <a:rPr lang="en-US" dirty="0">
                <a:solidFill>
                  <a:srgbClr val="FF6600"/>
                </a:solidFill>
              </a:rPr>
              <a:t>Glory of Christ’s Suffering</a:t>
            </a:r>
            <a:r>
              <a:rPr lang="en-US" dirty="0" smtClean="0">
                <a:solidFill>
                  <a:srgbClr val="FF6600"/>
                </a:solidFill>
              </a:rPr>
              <a:t>.</a:t>
            </a:r>
            <a:endParaRPr lang="en-US" dirty="0">
              <a:solidFill>
                <a:srgbClr val="FF6600"/>
              </a:solidFill>
            </a:endParaRPr>
          </a:p>
          <a:p>
            <a:r>
              <a:rPr lang="en-US" dirty="0" smtClean="0"/>
              <a:t>There are things that we can learn from each point.</a:t>
            </a:r>
            <a:endParaRPr lang="en-US" dirty="0"/>
          </a:p>
        </p:txBody>
      </p:sp>
    </p:spTree>
    <p:extLst>
      <p:ext uri="{BB962C8B-B14F-4D97-AF65-F5344CB8AC3E}">
        <p14:creationId xmlns:p14="http://schemas.microsoft.com/office/powerpoint/2010/main" val="1087043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r>
              <a:rPr lang="en-US" dirty="0" smtClean="0">
                <a:solidFill>
                  <a:srgbClr val="FF6600"/>
                </a:solidFill>
              </a:rPr>
              <a:t>The </a:t>
            </a:r>
            <a:r>
              <a:rPr lang="en-US" dirty="0">
                <a:solidFill>
                  <a:srgbClr val="FF6600"/>
                </a:solidFill>
              </a:rPr>
              <a:t>Witness of Our Words</a:t>
            </a:r>
            <a:r>
              <a:rPr lang="en-US" dirty="0" smtClean="0">
                <a:solidFill>
                  <a:srgbClr val="FF6600"/>
                </a:solidFill>
              </a:rPr>
              <a:t>.</a:t>
            </a:r>
          </a:p>
          <a:p>
            <a:r>
              <a:rPr lang="en-US" dirty="0" smtClean="0"/>
              <a:t>We should be ready to give an answer regarding both what we believe and why.</a:t>
            </a:r>
          </a:p>
          <a:p>
            <a:r>
              <a:rPr lang="en-US" dirty="0" smtClean="0"/>
              <a:t>As Christians we are responsible to understand our faith and defend it to the best of our ability.</a:t>
            </a:r>
          </a:p>
          <a:p>
            <a:r>
              <a:rPr lang="en-US" dirty="0" smtClean="0"/>
              <a:t>Believing “because we just do” or “because we always have” is simply not good enough.</a:t>
            </a:r>
            <a:endParaRPr lang="en-US" dirty="0"/>
          </a:p>
        </p:txBody>
      </p:sp>
    </p:spTree>
    <p:extLst>
      <p:ext uri="{BB962C8B-B14F-4D97-AF65-F5344CB8AC3E}">
        <p14:creationId xmlns:p14="http://schemas.microsoft.com/office/powerpoint/2010/main" val="36629049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6600"/>
                </a:solidFill>
              </a:rPr>
              <a:t>The </a:t>
            </a:r>
            <a:r>
              <a:rPr lang="en-US" dirty="0">
                <a:solidFill>
                  <a:srgbClr val="FF6600"/>
                </a:solidFill>
              </a:rPr>
              <a:t>Witness of Our </a:t>
            </a:r>
            <a:r>
              <a:rPr lang="en-US" dirty="0" smtClean="0">
                <a:solidFill>
                  <a:srgbClr val="FF6600"/>
                </a:solidFill>
              </a:rPr>
              <a:t>Life.</a:t>
            </a:r>
            <a:endParaRPr lang="en-US" dirty="0">
              <a:solidFill>
                <a:srgbClr val="FF6600"/>
              </a:solidFill>
            </a:endParaRPr>
          </a:p>
          <a:p>
            <a:r>
              <a:rPr lang="en-US" dirty="0" smtClean="0"/>
              <a:t>A righteous, holy, god-fearing life is the best evidence we can give for the reality of the Christian faith.</a:t>
            </a:r>
          </a:p>
          <a:p>
            <a:r>
              <a:rPr lang="en-US" dirty="0" smtClean="0"/>
              <a:t>People may </a:t>
            </a:r>
            <a:r>
              <a:rPr lang="en-US" smtClean="0"/>
              <a:t>not like </a:t>
            </a:r>
            <a:r>
              <a:rPr lang="en-US" dirty="0" smtClean="0"/>
              <a:t>our opinions, but when they see the fruit of godly living, it will be very difficult for them to condemn.</a:t>
            </a:r>
          </a:p>
          <a:p>
            <a:r>
              <a:rPr lang="en-US" dirty="0" smtClean="0"/>
              <a:t>Never underestimate how many people are watching you at any given time.</a:t>
            </a:r>
            <a:endParaRPr lang="en-US" dirty="0"/>
          </a:p>
        </p:txBody>
      </p:sp>
    </p:spTree>
    <p:extLst>
      <p:ext uri="{BB962C8B-B14F-4D97-AF65-F5344CB8AC3E}">
        <p14:creationId xmlns:p14="http://schemas.microsoft.com/office/powerpoint/2010/main" val="30163086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solidFill>
                  <a:srgbClr val="FF6600"/>
                </a:solidFill>
              </a:rPr>
              <a:t>The </a:t>
            </a:r>
            <a:r>
              <a:rPr lang="en-US" dirty="0">
                <a:solidFill>
                  <a:srgbClr val="FF6600"/>
                </a:solidFill>
              </a:rPr>
              <a:t>Witness of Our </a:t>
            </a:r>
            <a:r>
              <a:rPr lang="en-US" dirty="0" smtClean="0">
                <a:solidFill>
                  <a:srgbClr val="FF6600"/>
                </a:solidFill>
              </a:rPr>
              <a:t>Words and Our Life.</a:t>
            </a:r>
            <a:endParaRPr lang="en-US" dirty="0">
              <a:solidFill>
                <a:srgbClr val="FF6600"/>
              </a:solidFill>
            </a:endParaRPr>
          </a:p>
          <a:p>
            <a:r>
              <a:rPr lang="en-US" dirty="0" smtClean="0"/>
              <a:t>Let Christ’s impending return motivate you in your witness for Him.</a:t>
            </a:r>
          </a:p>
          <a:p>
            <a:r>
              <a:rPr lang="en-US" dirty="0" smtClean="0"/>
              <a:t>Consider </a:t>
            </a:r>
            <a:r>
              <a:rPr lang="en-US" dirty="0" smtClean="0">
                <a:solidFill>
                  <a:srgbClr val="FFFF00"/>
                </a:solidFill>
              </a:rPr>
              <a:t>Matthew 24:36-39</a:t>
            </a:r>
            <a:r>
              <a:rPr lang="en-US" dirty="0" smtClean="0"/>
              <a:t>.</a:t>
            </a:r>
          </a:p>
          <a:p>
            <a:r>
              <a:rPr lang="en-US" dirty="0" smtClean="0"/>
              <a:t>Our ministry is similar to Noah’s in that we bear a message of repentance at a time when the world is ripening for judgment.</a:t>
            </a:r>
          </a:p>
          <a:p>
            <a:r>
              <a:rPr lang="en-US" dirty="0" smtClean="0"/>
              <a:t>Let us not lose our sense of urgency.</a:t>
            </a:r>
            <a:endParaRPr lang="en-US" dirty="0"/>
          </a:p>
        </p:txBody>
      </p:sp>
    </p:spTree>
    <p:extLst>
      <p:ext uri="{BB962C8B-B14F-4D97-AF65-F5344CB8AC3E}">
        <p14:creationId xmlns:p14="http://schemas.microsoft.com/office/powerpoint/2010/main" val="42536644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3:13-22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pPr marL="0" indent="-400050"/>
            <a:r>
              <a:rPr lang="en-US" dirty="0">
                <a:solidFill>
                  <a:srgbClr val="FF6600"/>
                </a:solidFill>
              </a:rPr>
              <a:t>The Glory of Christ’s Suffering</a:t>
            </a:r>
            <a:r>
              <a:rPr lang="en-US" dirty="0" smtClean="0">
                <a:solidFill>
                  <a:srgbClr val="FF6600"/>
                </a:solidFill>
              </a:rPr>
              <a:t>.</a:t>
            </a:r>
            <a:endParaRPr lang="en-US" dirty="0">
              <a:solidFill>
                <a:srgbClr val="FF6600"/>
              </a:solidFill>
            </a:endParaRPr>
          </a:p>
          <a:p>
            <a:r>
              <a:rPr lang="en-US" dirty="0" smtClean="0"/>
              <a:t>Jesus suffered with the purpose of bringing people like us to a saving knowledge of God.</a:t>
            </a:r>
          </a:p>
          <a:p>
            <a:r>
              <a:rPr lang="en-US" dirty="0" smtClean="0"/>
              <a:t>He now reigns at the right hand of His Father  in glory, awaiting that moment when He will come back to earth to rule.</a:t>
            </a:r>
          </a:p>
          <a:p>
            <a:r>
              <a:rPr lang="en-US" dirty="0" smtClean="0"/>
              <a:t>No amount of adversity we endure at the present time can take one iota of glory away from Him.  </a:t>
            </a:r>
            <a:endParaRPr lang="en-US" dirty="0"/>
          </a:p>
        </p:txBody>
      </p:sp>
    </p:spTree>
    <p:extLst>
      <p:ext uri="{BB962C8B-B14F-4D97-AF65-F5344CB8AC3E}">
        <p14:creationId xmlns:p14="http://schemas.microsoft.com/office/powerpoint/2010/main" val="6027714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2514600"/>
          </a:xfrm>
        </p:spPr>
        <p:txBody>
          <a:bodyPr>
            <a:normAutofit/>
          </a:bodyPr>
          <a:lstStyle/>
          <a:p>
            <a:r>
              <a:rPr lang="en-US" dirty="0" smtClean="0">
                <a:solidFill>
                  <a:srgbClr val="00B0F0"/>
                </a:solidFill>
              </a:rPr>
              <a:t>Times of suffering can be perfect opportunities to bear witness to the Lordship of Jesus Christ.</a:t>
            </a:r>
            <a:endParaRPr lang="en-US" dirty="0">
              <a:solidFill>
                <a:srgbClr val="00B0F0"/>
              </a:solidFill>
            </a:endParaRPr>
          </a:p>
        </p:txBody>
      </p:sp>
    </p:spTree>
    <p:extLst>
      <p:ext uri="{BB962C8B-B14F-4D97-AF65-F5344CB8AC3E}">
        <p14:creationId xmlns:p14="http://schemas.microsoft.com/office/powerpoint/2010/main" val="25783759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2269</TotalTime>
  <Words>1030</Words>
  <Application>Microsoft Office PowerPoint</Application>
  <PresentationFormat>On-screen Show (4:3)</PresentationFormat>
  <Paragraphs>238</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Finding Purpose in Suffering</vt:lpstr>
      <vt:lpstr>1 Peter 3:13-22     Introduction</vt:lpstr>
      <vt:lpstr>1 Peter 3:13-22     Introduction</vt:lpstr>
      <vt:lpstr>1 Peter 3:13-22     Introduction</vt:lpstr>
      <vt:lpstr>Times of suffering can be perfect opportunities to bear witness to the Lordship of Jesus Christ.</vt:lpstr>
      <vt:lpstr>1 Peter 3:13-22     Outline</vt:lpstr>
      <vt:lpstr>1 Peter 3:13-22     Outline</vt:lpstr>
      <vt:lpstr>1 Peter 3:13-22     Outline</vt:lpstr>
      <vt:lpstr>Times of suffering can be perfect opportunities to bear witness to the Lordship of Jesus Christ.</vt:lpstr>
      <vt:lpstr>The Witness of Our Words.     3:13-15</vt:lpstr>
      <vt:lpstr>The Witness of Our Words.     3:13-15</vt:lpstr>
      <vt:lpstr>The Witness of Our Words.     3:13-15</vt:lpstr>
      <vt:lpstr>The Witness of Our Words.     3:13-15</vt:lpstr>
      <vt:lpstr>The Witness of Our Words.     3:13-15</vt:lpstr>
      <vt:lpstr>The Witness of Our Words.     3:13-15</vt:lpstr>
      <vt:lpstr>The Witness of Our Words.     3:13-15</vt:lpstr>
      <vt:lpstr>1 Peter 3:13-22     Outline</vt:lpstr>
      <vt:lpstr>The Witness of Our Life.     3:16-17</vt:lpstr>
      <vt:lpstr>The Witness of Our Life.     3:16-17</vt:lpstr>
      <vt:lpstr>The Witness of Our Life.     3:16-17</vt:lpstr>
      <vt:lpstr>The Witness of Our Life.     3:16-17</vt:lpstr>
      <vt:lpstr>1 Peter 3:13-22     Outline</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The Glory of Christ’s Suffering.     3:18-22</vt:lpstr>
      <vt:lpstr>Times of suffering can be perfect opportunities to bear witness to the Lordship of Jesus Christ.</vt:lpstr>
      <vt:lpstr>1 Peter 3:13-22     Conclusions</vt:lpstr>
      <vt:lpstr>1 Peter 3:13-22     Conclusions</vt:lpstr>
      <vt:lpstr>1 Peter 3:13-22     Conclusions</vt:lpstr>
      <vt:lpstr>1 Peter 3:13-22     Conclusions</vt:lpstr>
      <vt:lpstr>1 Peter 3:13-22     Conclusions</vt:lpstr>
      <vt:lpstr>1 Peter 3:13-22     Conclusions</vt:lpstr>
      <vt:lpstr>Times of suffering can be perfect opportunities to bear witness to the Lordship of Jesus Christ.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58</cp:revision>
  <dcterms:created xsi:type="dcterms:W3CDTF">2006-08-16T00:00:00Z</dcterms:created>
  <dcterms:modified xsi:type="dcterms:W3CDTF">2012-11-04T20:09:25Z</dcterms:modified>
</cp:coreProperties>
</file>