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8" r:id="rId3"/>
    <p:sldId id="259" r:id="rId4"/>
    <p:sldId id="306" r:id="rId5"/>
    <p:sldId id="307" r:id="rId6"/>
    <p:sldId id="291" r:id="rId7"/>
    <p:sldId id="308" r:id="rId8"/>
    <p:sldId id="264" r:id="rId9"/>
    <p:sldId id="261" r:id="rId10"/>
    <p:sldId id="326" r:id="rId11"/>
    <p:sldId id="270" r:id="rId12"/>
    <p:sldId id="276" r:id="rId13"/>
    <p:sldId id="325" r:id="rId14"/>
    <p:sldId id="257" r:id="rId15"/>
    <p:sldId id="292" r:id="rId16"/>
    <p:sldId id="272" r:id="rId17"/>
    <p:sldId id="285" r:id="rId18"/>
    <p:sldId id="314" r:id="rId19"/>
    <p:sldId id="327" r:id="rId20"/>
    <p:sldId id="293" r:id="rId21"/>
    <p:sldId id="277" r:id="rId22"/>
    <p:sldId id="305" r:id="rId23"/>
    <p:sldId id="286" r:id="rId24"/>
    <p:sldId id="316" r:id="rId25"/>
    <p:sldId id="271" r:id="rId26"/>
    <p:sldId id="290" r:id="rId27"/>
    <p:sldId id="278" r:id="rId28"/>
    <p:sldId id="273" r:id="rId29"/>
    <p:sldId id="274" r:id="rId30"/>
    <p:sldId id="317" r:id="rId31"/>
    <p:sldId id="275" r:id="rId32"/>
    <p:sldId id="328" r:id="rId33"/>
    <p:sldId id="294" r:id="rId34"/>
    <p:sldId id="283" r:id="rId35"/>
    <p:sldId id="303" r:id="rId36"/>
    <p:sldId id="268" r:id="rId37"/>
    <p:sldId id="318" r:id="rId38"/>
    <p:sldId id="295" r:id="rId39"/>
    <p:sldId id="279" r:id="rId40"/>
    <p:sldId id="287" r:id="rId41"/>
    <p:sldId id="280" r:id="rId42"/>
    <p:sldId id="281" r:id="rId43"/>
    <p:sldId id="282" r:id="rId44"/>
    <p:sldId id="296" r:id="rId45"/>
    <p:sldId id="329" r:id="rId46"/>
    <p:sldId id="263" r:id="rId47"/>
    <p:sldId id="320" r:id="rId48"/>
    <p:sldId id="321" r:id="rId49"/>
    <p:sldId id="288" r:id="rId50"/>
    <p:sldId id="289" r:id="rId51"/>
    <p:sldId id="319" r:id="rId52"/>
    <p:sldId id="323" r:id="rId53"/>
    <p:sldId id="324" r:id="rId54"/>
    <p:sldId id="302" r:id="rId55"/>
    <p:sldId id="32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6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097813-FB84-488C-9765-5C3456997075}" type="datetimeFigureOut">
              <a:rPr lang="en-US" smtClean="0"/>
              <a:t>9/2/2012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4BA38C-BF77-4F38-8ABE-01ECB1C41E29}" type="slidenum">
              <a:rPr lang="en-US" smtClean="0"/>
              <a:t>‹#›</a:t>
            </a:fld>
            <a:endParaRPr lang="en-US"/>
          </a:p>
        </p:txBody>
      </p:sp>
    </p:spTree>
    <p:extLst>
      <p:ext uri="{BB962C8B-B14F-4D97-AF65-F5344CB8AC3E}">
        <p14:creationId xmlns:p14="http://schemas.microsoft.com/office/powerpoint/2010/main" val="1095880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6</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7</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8</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9</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10</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11</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12</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13</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14</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15</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16</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17</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18</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19</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20</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21</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22</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23</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24</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25</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26</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27</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28</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29</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30</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31</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32</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33</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34</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35</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36</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37</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38</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39</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40</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41</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42</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43</a:t>
            </a:fld>
            <a:endParaRPr lang="en-US"/>
          </a:p>
        </p:txBody>
      </p:sp>
    </p:spTree>
    <p:extLst>
      <p:ext uri="{BB962C8B-B14F-4D97-AF65-F5344CB8AC3E}">
        <p14:creationId xmlns:p14="http://schemas.microsoft.com/office/powerpoint/2010/main" val="27354894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44</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45</a:t>
            </a:fld>
            <a:endParaRPr lang="en-US"/>
          </a:p>
        </p:txBody>
      </p:sp>
    </p:spTree>
    <p:extLst>
      <p:ext uri="{BB962C8B-B14F-4D97-AF65-F5344CB8AC3E}">
        <p14:creationId xmlns:p14="http://schemas.microsoft.com/office/powerpoint/2010/main" val="40729422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46</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47</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48</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49</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50</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51</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52</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53</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54</a:t>
            </a:fld>
            <a:endParaRPr lang="en-US"/>
          </a:p>
        </p:txBody>
      </p:sp>
    </p:spTree>
    <p:extLst>
      <p:ext uri="{BB962C8B-B14F-4D97-AF65-F5344CB8AC3E}">
        <p14:creationId xmlns:p14="http://schemas.microsoft.com/office/powerpoint/2010/main" val="8190226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4BA38C-BF77-4F38-8ABE-01ECB1C41E29}" type="slidenum">
              <a:rPr lang="en-US" smtClean="0"/>
              <a:t>55</a:t>
            </a:fld>
            <a:endParaRPr lang="en-US"/>
          </a:p>
        </p:txBody>
      </p:sp>
    </p:spTree>
    <p:extLst>
      <p:ext uri="{BB962C8B-B14F-4D97-AF65-F5344CB8AC3E}">
        <p14:creationId xmlns:p14="http://schemas.microsoft.com/office/powerpoint/2010/main" val="4072942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Our Uncertainty </a:t>
            </a:r>
            <a:r>
              <a:rPr lang="en-US" smtClean="0"/>
              <a:t>and </a:t>
            </a:r>
            <a:r>
              <a:rPr lang="en-US" smtClean="0"/>
              <a:t/>
            </a:r>
            <a:br>
              <a:rPr lang="en-US" smtClean="0"/>
            </a:br>
            <a:r>
              <a:rPr lang="en-US" smtClean="0"/>
              <a:t>the </a:t>
            </a:r>
            <a:r>
              <a:rPr lang="en-US" dirty="0" smtClean="0"/>
              <a:t>Will of God</a:t>
            </a:r>
            <a:endParaRPr lang="en-US" dirty="0"/>
          </a:p>
        </p:txBody>
      </p:sp>
      <p:sp>
        <p:nvSpPr>
          <p:cNvPr id="3" name="Subtitle 2"/>
          <p:cNvSpPr>
            <a:spLocks noGrp="1"/>
          </p:cNvSpPr>
          <p:nvPr>
            <p:ph type="subTitle" idx="1"/>
          </p:nvPr>
        </p:nvSpPr>
        <p:spPr>
          <a:xfrm>
            <a:off x="1371600" y="3886200"/>
            <a:ext cx="6400800" cy="990600"/>
          </a:xfrm>
        </p:spPr>
        <p:txBody>
          <a:bodyPr/>
          <a:lstStyle/>
          <a:p>
            <a:r>
              <a:rPr lang="en-US" dirty="0" smtClean="0">
                <a:solidFill>
                  <a:srgbClr val="FFFF00"/>
                </a:solidFill>
              </a:rPr>
              <a:t>James 4:13-17</a:t>
            </a:r>
            <a:endParaRPr lang="en-US" dirty="0">
              <a:solidFill>
                <a:srgbClr val="FFFF00"/>
              </a:solidFill>
            </a:endParaRPr>
          </a:p>
        </p:txBody>
      </p:sp>
    </p:spTree>
    <p:extLst>
      <p:ext uri="{BB962C8B-B14F-4D97-AF65-F5344CB8AC3E}">
        <p14:creationId xmlns:p14="http://schemas.microsoft.com/office/powerpoint/2010/main" val="2489367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1233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Born in 1834, Charles Spurgeon was one of the most popular preachers in London by the age of 21.</a:t>
            </a:r>
          </a:p>
          <a:p>
            <a:r>
              <a:rPr lang="en-US" dirty="0" smtClean="0"/>
              <a:t>What D.L. Moody was to 19</a:t>
            </a:r>
            <a:r>
              <a:rPr lang="en-US" baseline="30000" dirty="0" smtClean="0"/>
              <a:t>th</a:t>
            </a:r>
            <a:r>
              <a:rPr lang="en-US" dirty="0" smtClean="0"/>
              <a:t> Century America, Spurgeon was to England.</a:t>
            </a:r>
          </a:p>
          <a:p>
            <a:r>
              <a:rPr lang="en-US" dirty="0" smtClean="0"/>
              <a:t>If there was a difference, it was that Moody’s ministry kept him constantly on the road as an itinerate evangelist.</a:t>
            </a:r>
          </a:p>
          <a:p>
            <a:endParaRPr lang="en-US" dirty="0"/>
          </a:p>
        </p:txBody>
      </p:sp>
    </p:spTree>
    <p:extLst>
      <p:ext uri="{BB962C8B-B14F-4D97-AF65-F5344CB8AC3E}">
        <p14:creationId xmlns:p14="http://schemas.microsoft.com/office/powerpoint/2010/main" val="3800754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Spurgeon spent his life as a pastor in London, speaking to crowds of thousands several times each week. </a:t>
            </a:r>
          </a:p>
          <a:p>
            <a:r>
              <a:rPr lang="en-US" dirty="0" smtClean="0"/>
              <a:t>These sermons were also published and made their way in written form all around the world.</a:t>
            </a:r>
          </a:p>
          <a:p>
            <a:r>
              <a:rPr lang="en-US" dirty="0" smtClean="0"/>
              <a:t>On Thursday evening, October 16</a:t>
            </a:r>
            <a:r>
              <a:rPr lang="en-US" baseline="30000" dirty="0" smtClean="0"/>
              <a:t>th</a:t>
            </a:r>
            <a:r>
              <a:rPr lang="en-US" dirty="0" smtClean="0"/>
              <a:t>, 1890, Spurgeon delivered a sermon entitled </a:t>
            </a:r>
            <a:r>
              <a:rPr lang="en-US" i="1" dirty="0" smtClean="0"/>
              <a:t>God’s Will About the Future.</a:t>
            </a:r>
          </a:p>
          <a:p>
            <a:r>
              <a:rPr lang="en-US" dirty="0" smtClean="0"/>
              <a:t>The text was </a:t>
            </a:r>
            <a:r>
              <a:rPr lang="en-US" dirty="0" smtClean="0">
                <a:solidFill>
                  <a:srgbClr val="FFFF00"/>
                </a:solidFill>
              </a:rPr>
              <a:t>James 4:13-17</a:t>
            </a:r>
            <a:r>
              <a:rPr lang="en-US" dirty="0" smtClean="0"/>
              <a:t>, our text today.</a:t>
            </a:r>
          </a:p>
          <a:p>
            <a:endParaRPr lang="en-US" dirty="0" smtClean="0"/>
          </a:p>
          <a:p>
            <a:endParaRPr lang="en-US" dirty="0"/>
          </a:p>
        </p:txBody>
      </p:sp>
    </p:spTree>
    <p:extLst>
      <p:ext uri="{BB962C8B-B14F-4D97-AF65-F5344CB8AC3E}">
        <p14:creationId xmlns:p14="http://schemas.microsoft.com/office/powerpoint/2010/main" val="335266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Some time later, Spurgeon was getting some much-needed rest in the south of France.</a:t>
            </a:r>
          </a:p>
          <a:p>
            <a:r>
              <a:rPr lang="en-US" dirty="0" smtClean="0"/>
              <a:t>That particular sermon was scheduled for distribution on Sunday, February 7, 1892.</a:t>
            </a:r>
          </a:p>
          <a:p>
            <a:r>
              <a:rPr lang="en-US" dirty="0" smtClean="0"/>
              <a:t>One week before that, on January 31, Charles Haddon Spurgeon died, 57</a:t>
            </a:r>
            <a:r>
              <a:rPr lang="en-US" dirty="0"/>
              <a:t> </a:t>
            </a:r>
            <a:r>
              <a:rPr lang="en-US" dirty="0" smtClean="0"/>
              <a:t>years of age.</a:t>
            </a:r>
          </a:p>
          <a:p>
            <a:r>
              <a:rPr lang="en-US" dirty="0" smtClean="0"/>
              <a:t>Considering the subject matter of the text, the timing of that event was perfect.</a:t>
            </a:r>
          </a:p>
          <a:p>
            <a:endParaRPr lang="en-US" dirty="0" smtClean="0"/>
          </a:p>
          <a:p>
            <a:endParaRPr lang="en-US" dirty="0"/>
          </a:p>
        </p:txBody>
      </p:sp>
    </p:spTree>
    <p:extLst>
      <p:ext uri="{BB962C8B-B14F-4D97-AF65-F5344CB8AC3E}">
        <p14:creationId xmlns:p14="http://schemas.microsoft.com/office/powerpoint/2010/main" val="34559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to please God your life’s principle driving force.  </a:t>
            </a:r>
            <a:endParaRPr lang="en-US" dirty="0">
              <a:solidFill>
                <a:srgbClr val="FF6600"/>
              </a:solidFill>
            </a:endParaRPr>
          </a:p>
        </p:txBody>
      </p:sp>
    </p:spTree>
    <p:extLst>
      <p:ext uri="{BB962C8B-B14F-4D97-AF65-F5344CB8AC3E}">
        <p14:creationId xmlns:p14="http://schemas.microsoft.com/office/powerpoint/2010/main" val="1037807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t>Let’s read the passage:</a:t>
            </a:r>
            <a:br>
              <a:rPr lang="en-US" dirty="0" smtClean="0"/>
            </a:br>
            <a:r>
              <a:rPr lang="en-US" dirty="0" smtClean="0">
                <a:solidFill>
                  <a:srgbClr val="FFFF00"/>
                </a:solidFill>
              </a:rPr>
              <a:t>James 4:13-17</a:t>
            </a:r>
            <a:endParaRPr lang="en-US" dirty="0">
              <a:solidFill>
                <a:srgbClr val="FFFF00"/>
              </a:solidFill>
            </a:endParaRPr>
          </a:p>
        </p:txBody>
      </p:sp>
    </p:spTree>
    <p:extLst>
      <p:ext uri="{BB962C8B-B14F-4D97-AF65-F5344CB8AC3E}">
        <p14:creationId xmlns:p14="http://schemas.microsoft.com/office/powerpoint/2010/main" val="79309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0519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a:p>
            <a:pPr marL="0" indent="0">
              <a:buNone/>
            </a:pPr>
            <a:r>
              <a:rPr lang="en-US" dirty="0">
                <a:solidFill>
                  <a:srgbClr val="FFFF00"/>
                </a:solidFill>
              </a:rPr>
              <a:t>4:15</a:t>
            </a:r>
            <a:r>
              <a:rPr lang="en-US" dirty="0" smtClean="0"/>
              <a:t>	Trusting God with the future </a:t>
            </a:r>
            <a:r>
              <a:rPr lang="en-US" dirty="0"/>
              <a:t>is </a:t>
            </a:r>
            <a:r>
              <a:rPr lang="en-US" dirty="0" smtClean="0"/>
              <a:t>wisdom.</a:t>
            </a:r>
          </a:p>
          <a:p>
            <a:pPr marL="0" indent="0">
              <a:buNone/>
            </a:pPr>
            <a:r>
              <a:rPr lang="en-US" dirty="0">
                <a:solidFill>
                  <a:srgbClr val="FFFF00"/>
                </a:solidFill>
              </a:rPr>
              <a:t>4:16</a:t>
            </a:r>
            <a:r>
              <a:rPr lang="en-US" dirty="0" smtClean="0"/>
              <a:t>	Boasting about </a:t>
            </a:r>
            <a:r>
              <a:rPr lang="en-US" dirty="0"/>
              <a:t>the future is </a:t>
            </a:r>
            <a:r>
              <a:rPr lang="en-US" dirty="0" smtClean="0"/>
              <a:t>arrogant.</a:t>
            </a:r>
          </a:p>
          <a:p>
            <a:pPr marL="0" indent="0">
              <a:buNone/>
            </a:pPr>
            <a:r>
              <a:rPr lang="en-US" dirty="0">
                <a:solidFill>
                  <a:srgbClr val="FFFF00"/>
                </a:solidFill>
              </a:rPr>
              <a:t>4:17</a:t>
            </a:r>
            <a:r>
              <a:rPr lang="en-US" dirty="0" smtClean="0"/>
              <a:t>	Doing good in the present is required.</a:t>
            </a:r>
            <a:endParaRPr lang="en-US" dirty="0"/>
          </a:p>
        </p:txBody>
      </p:sp>
    </p:spTree>
    <p:extLst>
      <p:ext uri="{BB962C8B-B14F-4D97-AF65-F5344CB8AC3E}">
        <p14:creationId xmlns:p14="http://schemas.microsoft.com/office/powerpoint/2010/main" val="20306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to please God your life’s principle driving force.  </a:t>
            </a:r>
            <a:endParaRPr lang="en-US" dirty="0">
              <a:solidFill>
                <a:srgbClr val="FF6600"/>
              </a:solidFill>
            </a:endParaRPr>
          </a:p>
        </p:txBody>
      </p:sp>
    </p:spTree>
    <p:extLst>
      <p:ext uri="{BB962C8B-B14F-4D97-AF65-F5344CB8AC3E}">
        <p14:creationId xmlns:p14="http://schemas.microsoft.com/office/powerpoint/2010/main" val="2059445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4:13</a:t>
            </a:r>
            <a:r>
              <a:rPr lang="en-US" dirty="0" smtClean="0"/>
              <a:t>	Faith in the </a:t>
            </a:r>
            <a:r>
              <a:rPr lang="en-US" dirty="0"/>
              <a:t>future is iffy.</a:t>
            </a: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999818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4:13</a:t>
            </a:r>
            <a:r>
              <a:rPr lang="en-US" dirty="0"/>
              <a:t>	Faith in the future is iffy.</a:t>
            </a:r>
          </a:p>
        </p:txBody>
      </p:sp>
      <p:sp>
        <p:nvSpPr>
          <p:cNvPr id="3" name="Content Placeholder 2"/>
          <p:cNvSpPr>
            <a:spLocks noGrp="1"/>
          </p:cNvSpPr>
          <p:nvPr>
            <p:ph idx="1"/>
          </p:nvPr>
        </p:nvSpPr>
        <p:spPr/>
        <p:txBody>
          <a:bodyPr>
            <a:normAutofit/>
          </a:bodyPr>
          <a:lstStyle/>
          <a:p>
            <a:r>
              <a:rPr lang="en-US" dirty="0" smtClean="0"/>
              <a:t>Nothing the people in this verse plan to do is explicitly wrong.  They hope to:</a:t>
            </a:r>
          </a:p>
          <a:p>
            <a:pPr lvl="1"/>
            <a:r>
              <a:rPr lang="en-US" dirty="0" smtClean="0"/>
              <a:t>Move to a certain city</a:t>
            </a:r>
          </a:p>
          <a:p>
            <a:pPr lvl="1"/>
            <a:r>
              <a:rPr lang="en-US" dirty="0" smtClean="0"/>
              <a:t>Spend a year there</a:t>
            </a:r>
          </a:p>
          <a:p>
            <a:pPr lvl="1"/>
            <a:r>
              <a:rPr lang="en-US" dirty="0" smtClean="0"/>
              <a:t>Buy and sell</a:t>
            </a:r>
          </a:p>
          <a:p>
            <a:pPr lvl="1"/>
            <a:r>
              <a:rPr lang="en-US" dirty="0" smtClean="0"/>
              <a:t>Make a profit</a:t>
            </a:r>
          </a:p>
          <a:p>
            <a:r>
              <a:rPr lang="en-US" dirty="0" smtClean="0"/>
              <a:t>All nice enough, but James addresses the attitude with which they make their plans.</a:t>
            </a:r>
          </a:p>
          <a:p>
            <a:endParaRPr lang="en-US" dirty="0" smtClean="0"/>
          </a:p>
        </p:txBody>
      </p:sp>
    </p:spTree>
    <p:extLst>
      <p:ext uri="{BB962C8B-B14F-4D97-AF65-F5344CB8AC3E}">
        <p14:creationId xmlns:p14="http://schemas.microsoft.com/office/powerpoint/2010/main" val="188566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4:13</a:t>
            </a:r>
            <a:r>
              <a:rPr lang="en-US" dirty="0"/>
              <a:t>	Faith in the future is iffy.</a:t>
            </a:r>
          </a:p>
        </p:txBody>
      </p:sp>
      <p:sp>
        <p:nvSpPr>
          <p:cNvPr id="3" name="Content Placeholder 2"/>
          <p:cNvSpPr>
            <a:spLocks noGrp="1"/>
          </p:cNvSpPr>
          <p:nvPr>
            <p:ph idx="1"/>
          </p:nvPr>
        </p:nvSpPr>
        <p:spPr/>
        <p:txBody>
          <a:bodyPr>
            <a:normAutofit/>
          </a:bodyPr>
          <a:lstStyle/>
          <a:p>
            <a:r>
              <a:rPr lang="en-US" dirty="0" smtClean="0"/>
              <a:t>Another way to state James’s point might be:</a:t>
            </a:r>
          </a:p>
          <a:p>
            <a:pPr marL="0" indent="0" algn="ctr">
              <a:buNone/>
            </a:pPr>
            <a:r>
              <a:rPr lang="en-US" dirty="0" smtClean="0">
                <a:solidFill>
                  <a:srgbClr val="00B0F0"/>
                </a:solidFill>
              </a:rPr>
              <a:t>“Don’t count your chickens before they’re hatched.”</a:t>
            </a:r>
          </a:p>
          <a:p>
            <a:r>
              <a:rPr lang="en-US" dirty="0" smtClean="0"/>
              <a:t>There </a:t>
            </a:r>
            <a:r>
              <a:rPr lang="en-US" dirty="0"/>
              <a:t>are two </a:t>
            </a:r>
            <a:r>
              <a:rPr lang="en-US" dirty="0" smtClean="0"/>
              <a:t>things we can say for sure about the future:</a:t>
            </a:r>
          </a:p>
          <a:p>
            <a:pPr marL="514350" indent="-514350">
              <a:buFont typeface="+mj-lt"/>
              <a:buAutoNum type="arabicPeriod"/>
            </a:pPr>
            <a:r>
              <a:rPr lang="en-US" dirty="0" smtClean="0"/>
              <a:t>God knows what’s going to happen.</a:t>
            </a:r>
          </a:p>
          <a:p>
            <a:pPr marL="514350" indent="-514350">
              <a:buFont typeface="+mj-lt"/>
              <a:buAutoNum type="arabicPeriod"/>
            </a:pPr>
            <a:r>
              <a:rPr lang="en-US" dirty="0" smtClean="0"/>
              <a:t>We don’t.</a:t>
            </a:r>
          </a:p>
        </p:txBody>
      </p:sp>
    </p:spTree>
    <p:extLst>
      <p:ext uri="{BB962C8B-B14F-4D97-AF65-F5344CB8AC3E}">
        <p14:creationId xmlns:p14="http://schemas.microsoft.com/office/powerpoint/2010/main" val="287635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FF00"/>
                </a:solidFill>
              </a:rPr>
              <a:t>4:13</a:t>
            </a:r>
            <a:r>
              <a:rPr lang="en-US" dirty="0"/>
              <a:t>	Faith in the future is iffy.</a:t>
            </a:r>
          </a:p>
        </p:txBody>
      </p:sp>
      <p:sp>
        <p:nvSpPr>
          <p:cNvPr id="3" name="Content Placeholder 2"/>
          <p:cNvSpPr>
            <a:spLocks noGrp="1"/>
          </p:cNvSpPr>
          <p:nvPr>
            <p:ph idx="1"/>
          </p:nvPr>
        </p:nvSpPr>
        <p:spPr/>
        <p:txBody>
          <a:bodyPr>
            <a:normAutofit/>
          </a:bodyPr>
          <a:lstStyle/>
          <a:p>
            <a:r>
              <a:rPr lang="en-US" dirty="0" smtClean="0"/>
              <a:t>Charles Spurgeon’s take on this verse, quoting from that sermon of his, was as follows</a:t>
            </a:r>
          </a:p>
          <a:p>
            <a:r>
              <a:rPr lang="en-US" i="1" dirty="0" smtClean="0">
                <a:solidFill>
                  <a:srgbClr val="00FF00"/>
                </a:solidFill>
              </a:rPr>
              <a:t>“Is </a:t>
            </a:r>
            <a:r>
              <a:rPr lang="en-US" i="1" dirty="0">
                <a:solidFill>
                  <a:srgbClr val="00FF00"/>
                </a:solidFill>
              </a:rPr>
              <a:t>it so, O man, that thy life is self governed? Is there not, after all, One greater than thyself? Is there not a higher power that can speed thee or stop thee? If thou dost not know this, thou hast not yet learned the first letter of the alphabet of wisdom</a:t>
            </a:r>
            <a:r>
              <a:rPr lang="en-US" i="1" dirty="0" smtClean="0">
                <a:solidFill>
                  <a:srgbClr val="00FF00"/>
                </a:solidFill>
              </a:rPr>
              <a:t>.”</a:t>
            </a:r>
            <a:endParaRPr lang="en-US" i="1" dirty="0">
              <a:solidFill>
                <a:srgbClr val="00FF00"/>
              </a:solidFill>
            </a:endParaRPr>
          </a:p>
        </p:txBody>
      </p:sp>
    </p:spTree>
    <p:extLst>
      <p:ext uri="{BB962C8B-B14F-4D97-AF65-F5344CB8AC3E}">
        <p14:creationId xmlns:p14="http://schemas.microsoft.com/office/powerpoint/2010/main" val="3760381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p:txBody>
      </p:sp>
    </p:spTree>
    <p:extLst>
      <p:ext uri="{BB962C8B-B14F-4D97-AF65-F5344CB8AC3E}">
        <p14:creationId xmlns:p14="http://schemas.microsoft.com/office/powerpoint/2010/main" val="2877654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4:14     </a:t>
            </a:r>
            <a:r>
              <a:rPr lang="en-US" dirty="0" smtClean="0"/>
              <a:t>Our </a:t>
            </a:r>
            <a:r>
              <a:rPr lang="en-US" dirty="0"/>
              <a:t>view of the future is blind</a:t>
            </a:r>
            <a:r>
              <a:rPr lang="en-US" dirty="0" smtClean="0"/>
              <a:t>.</a:t>
            </a:r>
            <a:endParaRPr lang="en-US" dirty="0"/>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613728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4:14     </a:t>
            </a:r>
            <a:r>
              <a:rPr lang="en-US" dirty="0" smtClean="0"/>
              <a:t>Our </a:t>
            </a:r>
            <a:r>
              <a:rPr lang="en-US" dirty="0"/>
              <a:t>view of the future is blind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Proverbs 27:1 </a:t>
            </a:r>
            <a:r>
              <a:rPr lang="en-US" dirty="0"/>
              <a:t>also gives a nice summary of the truth presented here.</a:t>
            </a:r>
            <a:endParaRPr lang="en-US" i="1" dirty="0">
              <a:solidFill>
                <a:srgbClr val="00FF00"/>
              </a:solidFill>
            </a:endParaRPr>
          </a:p>
          <a:p>
            <a:r>
              <a:rPr lang="en-US" dirty="0" smtClean="0"/>
              <a:t>There’s an old saying not used much anymore which says, </a:t>
            </a:r>
            <a:r>
              <a:rPr lang="en-US" i="1" dirty="0" smtClean="0">
                <a:solidFill>
                  <a:srgbClr val="00FF00"/>
                </a:solidFill>
              </a:rPr>
              <a:t>“All men count all men mortal but themselves.”</a:t>
            </a:r>
          </a:p>
          <a:p>
            <a:r>
              <a:rPr lang="en-US" dirty="0" smtClean="0"/>
              <a:t>Our life is like a vapor, like a disappearing cloud, says James.</a:t>
            </a:r>
          </a:p>
          <a:p>
            <a:r>
              <a:rPr lang="en-US" dirty="0" smtClean="0"/>
              <a:t>Here in the Midwest, we know something about passing clouds. Our life is like that.</a:t>
            </a:r>
            <a:endParaRPr lang="en-US" dirty="0"/>
          </a:p>
          <a:p>
            <a:endParaRPr lang="en-US" i="1" dirty="0" smtClean="0">
              <a:solidFill>
                <a:srgbClr val="00FF00"/>
              </a:solidFill>
            </a:endParaRPr>
          </a:p>
        </p:txBody>
      </p:sp>
    </p:spTree>
    <p:extLst>
      <p:ext uri="{BB962C8B-B14F-4D97-AF65-F5344CB8AC3E}">
        <p14:creationId xmlns:p14="http://schemas.microsoft.com/office/powerpoint/2010/main" val="155535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4:14     </a:t>
            </a:r>
            <a:r>
              <a:rPr lang="en-US" dirty="0" smtClean="0"/>
              <a:t>Our </a:t>
            </a:r>
            <a:r>
              <a:rPr lang="en-US" dirty="0"/>
              <a:t>view of the future is blind</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smtClean="0">
                <a:solidFill>
                  <a:srgbClr val="00FF00"/>
                </a:solidFill>
              </a:rPr>
              <a:t>Book of Job </a:t>
            </a:r>
            <a:r>
              <a:rPr lang="en-US" dirty="0" smtClean="0"/>
              <a:t>is full of verses that emphasize the brevity </a:t>
            </a:r>
            <a:r>
              <a:rPr lang="en-US" dirty="0"/>
              <a:t>of </a:t>
            </a:r>
            <a:r>
              <a:rPr lang="en-US" dirty="0" smtClean="0"/>
              <a:t>life.</a:t>
            </a:r>
          </a:p>
          <a:p>
            <a:r>
              <a:rPr lang="en-US" dirty="0" smtClean="0"/>
              <a:t>For example:</a:t>
            </a:r>
          </a:p>
          <a:p>
            <a:pPr lvl="1"/>
            <a:r>
              <a:rPr lang="en-US" dirty="0" smtClean="0">
                <a:solidFill>
                  <a:srgbClr val="FFFF00"/>
                </a:solidFill>
              </a:rPr>
              <a:t>Job 7:6</a:t>
            </a:r>
          </a:p>
          <a:p>
            <a:pPr lvl="1"/>
            <a:r>
              <a:rPr lang="en-US" dirty="0" smtClean="0">
                <a:solidFill>
                  <a:srgbClr val="FFFF00"/>
                </a:solidFill>
              </a:rPr>
              <a:t>Job 8:9</a:t>
            </a:r>
          </a:p>
          <a:p>
            <a:pPr lvl="1"/>
            <a:r>
              <a:rPr lang="en-US" dirty="0" smtClean="0">
                <a:solidFill>
                  <a:srgbClr val="FFFF00"/>
                </a:solidFill>
              </a:rPr>
              <a:t>Job 14:1-2</a:t>
            </a:r>
            <a:endParaRPr lang="en-US" dirty="0">
              <a:solidFill>
                <a:srgbClr val="FFFF00"/>
              </a:solidFill>
            </a:endParaRPr>
          </a:p>
          <a:p>
            <a:endParaRPr lang="en-US" dirty="0">
              <a:solidFill>
                <a:srgbClr val="FFFF00"/>
              </a:solidFill>
            </a:endParaRPr>
          </a:p>
          <a:p>
            <a:endParaRPr lang="en-US" i="1" dirty="0" smtClean="0">
              <a:solidFill>
                <a:srgbClr val="00FF00"/>
              </a:solidFill>
            </a:endParaRPr>
          </a:p>
        </p:txBody>
      </p:sp>
    </p:spTree>
    <p:extLst>
      <p:ext uri="{BB962C8B-B14F-4D97-AF65-F5344CB8AC3E}">
        <p14:creationId xmlns:p14="http://schemas.microsoft.com/office/powerpoint/2010/main" val="3809276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to please God your life’s principle driving force.  </a:t>
            </a:r>
            <a:endParaRPr lang="en-US" dirty="0">
              <a:solidFill>
                <a:srgbClr val="FF6600"/>
              </a:solidFill>
            </a:endParaRPr>
          </a:p>
        </p:txBody>
      </p:sp>
    </p:spTree>
    <p:extLst>
      <p:ext uri="{BB962C8B-B14F-4D97-AF65-F5344CB8AC3E}">
        <p14:creationId xmlns:p14="http://schemas.microsoft.com/office/powerpoint/2010/main" val="205944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p:txBody>
      </p:sp>
    </p:spTree>
    <p:extLst>
      <p:ext uri="{BB962C8B-B14F-4D97-AF65-F5344CB8AC3E}">
        <p14:creationId xmlns:p14="http://schemas.microsoft.com/office/powerpoint/2010/main" val="747521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smtClean="0">
                <a:solidFill>
                  <a:srgbClr val="FFFF00"/>
                </a:solidFill>
              </a:rPr>
              <a:t>4:15</a:t>
            </a:r>
            <a:r>
              <a:rPr lang="en-US" sz="3500" dirty="0"/>
              <a:t>	</a:t>
            </a:r>
            <a:r>
              <a:rPr lang="en-US" sz="3500" dirty="0" smtClean="0"/>
              <a:t>Trusting </a:t>
            </a:r>
            <a:r>
              <a:rPr lang="en-US" sz="3500" dirty="0"/>
              <a:t>God with the future is wisdom</a:t>
            </a:r>
            <a:r>
              <a:rPr lang="en-US" sz="3500" dirty="0" smtClean="0"/>
              <a:t>.</a:t>
            </a:r>
            <a:endParaRPr lang="en-US" sz="3500" dirty="0"/>
          </a:p>
        </p:txBody>
      </p:sp>
      <p:sp>
        <p:nvSpPr>
          <p:cNvPr id="3" name="Content Placeholder 2"/>
          <p:cNvSpPr>
            <a:spLocks noGrp="1"/>
          </p:cNvSpPr>
          <p:nvPr>
            <p:ph idx="1"/>
          </p:nvPr>
        </p:nvSpPr>
        <p:spPr/>
        <p:txBody>
          <a:bodyPr>
            <a:normAutofit/>
          </a:bodyPr>
          <a:lstStyle/>
          <a:p>
            <a:endParaRPr lang="en-US" dirty="0">
              <a:effectLst/>
            </a:endParaRPr>
          </a:p>
        </p:txBody>
      </p:sp>
    </p:spTree>
    <p:extLst>
      <p:ext uri="{BB962C8B-B14F-4D97-AF65-F5344CB8AC3E}">
        <p14:creationId xmlns:p14="http://schemas.microsoft.com/office/powerpoint/2010/main" val="1735581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smtClean="0">
                <a:solidFill>
                  <a:srgbClr val="FFFF00"/>
                </a:solidFill>
              </a:rPr>
              <a:t>4:15</a:t>
            </a:r>
            <a:r>
              <a:rPr lang="en-US" sz="3500" dirty="0"/>
              <a:t>	</a:t>
            </a:r>
            <a:r>
              <a:rPr lang="en-US" sz="3500" dirty="0" smtClean="0"/>
              <a:t>Trusting </a:t>
            </a:r>
            <a:r>
              <a:rPr lang="en-US" sz="3500" dirty="0"/>
              <a:t>God with the future is wisdom</a:t>
            </a:r>
            <a:r>
              <a:rPr lang="en-US" sz="3500" dirty="0" smtClean="0"/>
              <a:t>.</a:t>
            </a:r>
            <a:endParaRPr lang="en-US" sz="3500" dirty="0"/>
          </a:p>
        </p:txBody>
      </p:sp>
      <p:sp>
        <p:nvSpPr>
          <p:cNvPr id="3" name="Content Placeholder 2"/>
          <p:cNvSpPr>
            <a:spLocks noGrp="1"/>
          </p:cNvSpPr>
          <p:nvPr>
            <p:ph idx="1"/>
          </p:nvPr>
        </p:nvSpPr>
        <p:spPr/>
        <p:txBody>
          <a:bodyPr>
            <a:normAutofit/>
          </a:bodyPr>
          <a:lstStyle/>
          <a:p>
            <a:r>
              <a:rPr lang="en-US" dirty="0" smtClean="0"/>
              <a:t>It </a:t>
            </a:r>
            <a:r>
              <a:rPr lang="en-US" dirty="0"/>
              <a:t>is clearly not wrong to plan.  We simply need to remember that before, during and after our </a:t>
            </a:r>
            <a:r>
              <a:rPr lang="en-US" dirty="0" smtClean="0"/>
              <a:t>planning, God </a:t>
            </a:r>
            <a:r>
              <a:rPr lang="en-US" dirty="0"/>
              <a:t>rules over </a:t>
            </a:r>
            <a:r>
              <a:rPr lang="en-US" dirty="0" smtClean="0"/>
              <a:t>us.</a:t>
            </a:r>
          </a:p>
          <a:p>
            <a:r>
              <a:rPr lang="en-US" dirty="0" smtClean="0"/>
              <a:t>And He </a:t>
            </a:r>
            <a:r>
              <a:rPr lang="en-US" dirty="0"/>
              <a:t>always gets the final say.</a:t>
            </a:r>
          </a:p>
          <a:p>
            <a:r>
              <a:rPr lang="en-US" dirty="0"/>
              <a:t>All our plans should be made and carried out with an attitude of submission to Him.</a:t>
            </a:r>
          </a:p>
          <a:p>
            <a:endParaRPr lang="en-US" dirty="0">
              <a:effectLst/>
            </a:endParaRPr>
          </a:p>
        </p:txBody>
      </p:sp>
    </p:spTree>
    <p:extLst>
      <p:ext uri="{BB962C8B-B14F-4D97-AF65-F5344CB8AC3E}">
        <p14:creationId xmlns:p14="http://schemas.microsoft.com/office/powerpoint/2010/main" val="1342228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smtClean="0">
                <a:solidFill>
                  <a:srgbClr val="FFFF00"/>
                </a:solidFill>
              </a:rPr>
              <a:t>4:15</a:t>
            </a:r>
            <a:r>
              <a:rPr lang="en-US" sz="3500" dirty="0"/>
              <a:t>	</a:t>
            </a:r>
            <a:r>
              <a:rPr lang="en-US" sz="3500" dirty="0" smtClean="0"/>
              <a:t>Trusting </a:t>
            </a:r>
            <a:r>
              <a:rPr lang="en-US" sz="3500" dirty="0"/>
              <a:t>God with the future is wisdom</a:t>
            </a:r>
            <a:r>
              <a:rPr lang="en-US" sz="3500" dirty="0" smtClean="0"/>
              <a:t>.</a:t>
            </a:r>
            <a:endParaRPr lang="en-US" sz="3500" dirty="0"/>
          </a:p>
        </p:txBody>
      </p:sp>
      <p:sp>
        <p:nvSpPr>
          <p:cNvPr id="3" name="Content Placeholder 2"/>
          <p:cNvSpPr>
            <a:spLocks noGrp="1"/>
          </p:cNvSpPr>
          <p:nvPr>
            <p:ph idx="1"/>
          </p:nvPr>
        </p:nvSpPr>
        <p:spPr/>
        <p:txBody>
          <a:bodyPr>
            <a:normAutofit/>
          </a:bodyPr>
          <a:lstStyle/>
          <a:p>
            <a:r>
              <a:rPr lang="en-US" i="1" dirty="0" smtClean="0">
                <a:solidFill>
                  <a:srgbClr val="00FF00"/>
                </a:solidFill>
              </a:rPr>
              <a:t>“James </a:t>
            </a:r>
            <a:r>
              <a:rPr lang="en-US" i="1" dirty="0">
                <a:solidFill>
                  <a:srgbClr val="00FF00"/>
                </a:solidFill>
              </a:rPr>
              <a:t>is not trying to banish planning from our lives, but only that sort of self-sufficient, self-important planning that keeps God for Sunday but looks on Monday to Saturday as mine</a:t>
            </a:r>
            <a:r>
              <a:rPr lang="en-US" i="1" dirty="0" smtClean="0">
                <a:solidFill>
                  <a:srgbClr val="00FF00"/>
                </a:solidFill>
              </a:rPr>
              <a:t>.”</a:t>
            </a:r>
          </a:p>
          <a:p>
            <a:pPr lvl="1" algn="r"/>
            <a:r>
              <a:rPr lang="en-US" dirty="0" smtClean="0"/>
              <a:t>J. Alec </a:t>
            </a:r>
            <a:r>
              <a:rPr lang="en-US" dirty="0" err="1" smtClean="0"/>
              <a:t>Motyer</a:t>
            </a:r>
            <a:r>
              <a:rPr lang="en-US" dirty="0"/>
              <a:t>, </a:t>
            </a:r>
            <a:r>
              <a:rPr lang="en-US" i="1" dirty="0" smtClean="0"/>
              <a:t>The </a:t>
            </a:r>
            <a:r>
              <a:rPr lang="en-US" i="1" dirty="0"/>
              <a:t>Message of </a:t>
            </a:r>
            <a:r>
              <a:rPr lang="en-US" i="1" dirty="0" smtClean="0"/>
              <a:t>James: </a:t>
            </a:r>
            <a:br>
              <a:rPr lang="en-US" i="1" dirty="0" smtClean="0"/>
            </a:br>
            <a:r>
              <a:rPr lang="en-US" i="1" dirty="0" smtClean="0"/>
              <a:t>The </a:t>
            </a:r>
            <a:r>
              <a:rPr lang="en-US" i="1" dirty="0"/>
              <a:t>Tests of </a:t>
            </a:r>
            <a:r>
              <a:rPr lang="en-US" i="1" dirty="0" smtClean="0"/>
              <a:t>Faith</a:t>
            </a:r>
            <a:endParaRPr lang="en-US" dirty="0">
              <a:effectLst/>
            </a:endParaRPr>
          </a:p>
        </p:txBody>
      </p:sp>
    </p:spTree>
    <p:extLst>
      <p:ext uri="{BB962C8B-B14F-4D97-AF65-F5344CB8AC3E}">
        <p14:creationId xmlns:p14="http://schemas.microsoft.com/office/powerpoint/2010/main" val="1844324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smtClean="0">
                <a:solidFill>
                  <a:srgbClr val="FFFF00"/>
                </a:solidFill>
              </a:rPr>
              <a:t>4:15</a:t>
            </a:r>
            <a:r>
              <a:rPr lang="en-US" sz="3500" dirty="0"/>
              <a:t>	</a:t>
            </a:r>
            <a:r>
              <a:rPr lang="en-US" sz="3500" dirty="0" smtClean="0"/>
              <a:t>Trusting </a:t>
            </a:r>
            <a:r>
              <a:rPr lang="en-US" sz="3500" dirty="0"/>
              <a:t>God with the future is wisdom</a:t>
            </a:r>
            <a:r>
              <a:rPr lang="en-US" sz="3500" dirty="0" smtClean="0"/>
              <a:t>.</a:t>
            </a:r>
            <a:endParaRPr lang="en-US" sz="3500" dirty="0"/>
          </a:p>
        </p:txBody>
      </p:sp>
      <p:sp>
        <p:nvSpPr>
          <p:cNvPr id="3" name="Content Placeholder 2"/>
          <p:cNvSpPr>
            <a:spLocks noGrp="1"/>
          </p:cNvSpPr>
          <p:nvPr>
            <p:ph idx="1"/>
          </p:nvPr>
        </p:nvSpPr>
        <p:spPr/>
        <p:txBody>
          <a:bodyPr>
            <a:normAutofit/>
          </a:bodyPr>
          <a:lstStyle/>
          <a:p>
            <a:r>
              <a:rPr lang="en-US" dirty="0" smtClean="0">
                <a:effectLst/>
              </a:rPr>
              <a:t>So James reminds us that we should state our plans with at least the mental note of </a:t>
            </a:r>
          </a:p>
          <a:p>
            <a:pPr marL="0" indent="0" algn="ctr">
              <a:buNone/>
            </a:pPr>
            <a:r>
              <a:rPr lang="en-US" dirty="0" smtClean="0">
                <a:solidFill>
                  <a:srgbClr val="00B0F0"/>
                </a:solidFill>
                <a:effectLst/>
              </a:rPr>
              <a:t>“If God wills, we shall live and ___________.”</a:t>
            </a:r>
          </a:p>
          <a:p>
            <a:r>
              <a:rPr lang="en-US" dirty="0" smtClean="0">
                <a:effectLst/>
              </a:rPr>
              <a:t>This is not a set of magic words, meant to be said superstitiously.  Nonetheless,</a:t>
            </a:r>
          </a:p>
          <a:p>
            <a:r>
              <a:rPr lang="en-US" dirty="0"/>
              <a:t>“If God wills, with God’s help, by God’s </a:t>
            </a:r>
            <a:r>
              <a:rPr lang="en-US" dirty="0" smtClean="0"/>
              <a:t>grace, with God’s </a:t>
            </a:r>
            <a:r>
              <a:rPr lang="en-US" dirty="0"/>
              <a:t>permission” – all of </a:t>
            </a:r>
            <a:r>
              <a:rPr lang="en-US" dirty="0" smtClean="0"/>
              <a:t>these need </a:t>
            </a:r>
            <a:r>
              <a:rPr lang="en-US" dirty="0"/>
              <a:t>to be part of the thought life of every Christian.</a:t>
            </a:r>
          </a:p>
          <a:p>
            <a:endParaRPr lang="en-US" dirty="0">
              <a:effectLst/>
            </a:endParaRPr>
          </a:p>
        </p:txBody>
      </p:sp>
    </p:spTree>
    <p:extLst>
      <p:ext uri="{BB962C8B-B14F-4D97-AF65-F5344CB8AC3E}">
        <p14:creationId xmlns:p14="http://schemas.microsoft.com/office/powerpoint/2010/main" val="3757489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a:bodyPr>
          <a:lstStyle/>
          <a:p>
            <a:r>
              <a:rPr lang="en-US" dirty="0" smtClean="0"/>
              <a:t>Here is Ralph P. Martin:</a:t>
            </a:r>
          </a:p>
          <a:p>
            <a:r>
              <a:rPr lang="en-US" i="1" dirty="0" smtClean="0">
                <a:solidFill>
                  <a:srgbClr val="00FF00"/>
                </a:solidFill>
              </a:rPr>
              <a:t>“Just as with any Christian teaching, this phrase can become no more than a vain, thoughtless repetition, a kind of fetish.  What James is urging here is a conviction (worked out in a congruent lifestyle) that leads one to acknowledge that indeed God is in control of life’s decisions.”</a:t>
            </a:r>
          </a:p>
        </p:txBody>
      </p:sp>
    </p:spTree>
    <p:extLst>
      <p:ext uri="{BB962C8B-B14F-4D97-AF65-F5344CB8AC3E}">
        <p14:creationId xmlns:p14="http://schemas.microsoft.com/office/powerpoint/2010/main" val="2934904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a:bodyPr>
          <a:lstStyle/>
          <a:p>
            <a:r>
              <a:rPr lang="en-US" dirty="0" smtClean="0"/>
              <a:t>Paul very clearly did his planning with the will of God in mind:</a:t>
            </a:r>
          </a:p>
          <a:p>
            <a:r>
              <a:rPr lang="en-US" dirty="0"/>
              <a:t>See </a:t>
            </a:r>
            <a:r>
              <a:rPr lang="en-US" dirty="0">
                <a:solidFill>
                  <a:srgbClr val="FFFF00"/>
                </a:solidFill>
              </a:rPr>
              <a:t>Acts 18:19-21</a:t>
            </a:r>
          </a:p>
          <a:p>
            <a:r>
              <a:rPr lang="nn-NO" dirty="0" smtClean="0"/>
              <a:t>See also:</a:t>
            </a:r>
          </a:p>
          <a:p>
            <a:pPr lvl="1"/>
            <a:r>
              <a:rPr lang="nn-NO" dirty="0" smtClean="0">
                <a:solidFill>
                  <a:srgbClr val="FFFF00"/>
                </a:solidFill>
              </a:rPr>
              <a:t>Romans 1:10 </a:t>
            </a:r>
            <a:r>
              <a:rPr lang="nn-NO" dirty="0" smtClean="0"/>
              <a:t>and </a:t>
            </a:r>
            <a:r>
              <a:rPr lang="nn-NO" dirty="0">
                <a:solidFill>
                  <a:srgbClr val="FFFF00"/>
                </a:solidFill>
              </a:rPr>
              <a:t>15:32</a:t>
            </a:r>
          </a:p>
          <a:p>
            <a:pPr lvl="1"/>
            <a:r>
              <a:rPr lang="nn-NO" dirty="0">
                <a:solidFill>
                  <a:srgbClr val="FFFF00"/>
                </a:solidFill>
              </a:rPr>
              <a:t>1 Corinthians 4:19 </a:t>
            </a:r>
            <a:r>
              <a:rPr lang="nn-NO" dirty="0" smtClean="0"/>
              <a:t>and </a:t>
            </a:r>
            <a:r>
              <a:rPr lang="nn-NO" dirty="0">
                <a:solidFill>
                  <a:srgbClr val="FFFF00"/>
                </a:solidFill>
              </a:rPr>
              <a:t>16:7</a:t>
            </a:r>
            <a:endParaRPr lang="en-US" dirty="0">
              <a:solidFill>
                <a:srgbClr val="FFFF00"/>
              </a:solidFill>
            </a:endParaRPr>
          </a:p>
        </p:txBody>
      </p:sp>
    </p:spTree>
    <p:extLst>
      <p:ext uri="{BB962C8B-B14F-4D97-AF65-F5344CB8AC3E}">
        <p14:creationId xmlns:p14="http://schemas.microsoft.com/office/powerpoint/2010/main" val="162898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a:bodyPr>
          <a:lstStyle/>
          <a:p>
            <a:r>
              <a:rPr lang="en-US" dirty="0" smtClean="0"/>
              <a:t>Some people use the fact of life’s transience as an excuse for doing nothing.</a:t>
            </a:r>
          </a:p>
          <a:p>
            <a:r>
              <a:rPr lang="en-US" dirty="0" smtClean="0"/>
              <a:t>Others use it as justification for squeezing every bit of pleasure out of each and every day – the “Carpe diem,” or “Seize the day” approach to life.</a:t>
            </a:r>
          </a:p>
          <a:p>
            <a:r>
              <a:rPr lang="en-US" dirty="0" smtClean="0"/>
              <a:t>James would have the transience of life lead us to a well-adjusted humility before God.</a:t>
            </a:r>
            <a:endParaRPr lang="en-US" dirty="0"/>
          </a:p>
        </p:txBody>
      </p:sp>
    </p:spTree>
    <p:extLst>
      <p:ext uri="{BB962C8B-B14F-4D97-AF65-F5344CB8AC3E}">
        <p14:creationId xmlns:p14="http://schemas.microsoft.com/office/powerpoint/2010/main" val="18588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lnSpcReduction="10000"/>
          </a:bodyPr>
          <a:lstStyle/>
          <a:p>
            <a:r>
              <a:rPr lang="en-US" dirty="0" smtClean="0"/>
              <a:t>For example, sometimes we only need to wait, because not doing so puts us running ahead of God in some matter.</a:t>
            </a:r>
          </a:p>
          <a:p>
            <a:r>
              <a:rPr lang="en-US" dirty="0" smtClean="0"/>
              <a:t>The Israelites in the wilderness had to wait for the cloud to rise up and move before they were allowed to break camp march forward.</a:t>
            </a:r>
          </a:p>
          <a:p>
            <a:r>
              <a:rPr lang="en-US" dirty="0" smtClean="0"/>
              <a:t>Waiting upon the Lord can be part of His strengthening process for us.</a:t>
            </a:r>
          </a:p>
          <a:p>
            <a:r>
              <a:rPr lang="en-US" dirty="0"/>
              <a:t>Consider </a:t>
            </a:r>
            <a:r>
              <a:rPr lang="en-US" dirty="0">
                <a:solidFill>
                  <a:srgbClr val="FFFF00"/>
                </a:solidFill>
              </a:rPr>
              <a:t>Psalm 27:14 </a:t>
            </a:r>
            <a:r>
              <a:rPr lang="en-US" dirty="0"/>
              <a:t>and </a:t>
            </a:r>
            <a:r>
              <a:rPr lang="en-US" dirty="0">
                <a:solidFill>
                  <a:srgbClr val="FFFF00"/>
                </a:solidFill>
              </a:rPr>
              <a:t>Isaiah 40:31</a:t>
            </a:r>
            <a:r>
              <a:rPr lang="en-US" dirty="0" smtClean="0"/>
              <a:t>.</a:t>
            </a:r>
            <a:endParaRPr lang="en-US" dirty="0"/>
          </a:p>
        </p:txBody>
      </p:sp>
    </p:spTree>
    <p:extLst>
      <p:ext uri="{BB962C8B-B14F-4D97-AF65-F5344CB8AC3E}">
        <p14:creationId xmlns:p14="http://schemas.microsoft.com/office/powerpoint/2010/main" val="3176838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a:bodyPr>
          <a:lstStyle/>
          <a:p>
            <a:r>
              <a:rPr lang="en-US" dirty="0" smtClean="0"/>
              <a:t>Our lives should radiate an attitude that says, “I will do this or that if, by so doing, I am part of an answer to the prayers of God’s people, </a:t>
            </a:r>
            <a:r>
              <a:rPr lang="en-US" dirty="0" smtClean="0">
                <a:solidFill>
                  <a:srgbClr val="00B0F0"/>
                </a:solidFill>
              </a:rPr>
              <a:t>‘Thy will be done on earth as it is in heaven.’”</a:t>
            </a:r>
          </a:p>
          <a:p>
            <a:r>
              <a:rPr lang="en-US" dirty="0" smtClean="0"/>
              <a:t>And since our lives each look so different, outside of the direct word of God in the Scriptures, God’s perfect will for one will not be His will for another.</a:t>
            </a:r>
            <a:endParaRPr lang="en-US" dirty="0"/>
          </a:p>
        </p:txBody>
      </p:sp>
    </p:spTree>
    <p:extLst>
      <p:ext uri="{BB962C8B-B14F-4D97-AF65-F5344CB8AC3E}">
        <p14:creationId xmlns:p14="http://schemas.microsoft.com/office/powerpoint/2010/main" val="1108553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Autofit/>
          </a:bodyPr>
          <a:lstStyle/>
          <a:p>
            <a:r>
              <a:rPr lang="en-US" dirty="0" smtClean="0"/>
              <a:t>Serving God as a builder or mechanic will look very different from serving God in the home or office.</a:t>
            </a:r>
          </a:p>
          <a:p>
            <a:r>
              <a:rPr lang="en-US" dirty="0" smtClean="0"/>
              <a:t>Serving God as a travelling evangelist will look different from serving God in a bank.</a:t>
            </a:r>
          </a:p>
          <a:p>
            <a:r>
              <a:rPr lang="en-US" dirty="0" smtClean="0"/>
              <a:t>The life of a soldier or sailor will look very different from the life of one who serves God in business.</a:t>
            </a:r>
          </a:p>
        </p:txBody>
      </p:sp>
    </p:spTree>
    <p:extLst>
      <p:ext uri="{BB962C8B-B14F-4D97-AF65-F5344CB8AC3E}">
        <p14:creationId xmlns:p14="http://schemas.microsoft.com/office/powerpoint/2010/main" val="169602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FFFF00"/>
                </a:solidFill>
              </a:rPr>
              <a:t>4:15</a:t>
            </a:r>
            <a:r>
              <a:rPr lang="en-US" sz="3500" dirty="0">
                <a:solidFill>
                  <a:prstClr val="white"/>
                </a:solidFill>
              </a:rPr>
              <a:t>	Trusting God with the future is wisdom.</a:t>
            </a:r>
            <a:endParaRPr lang="en-US" dirty="0"/>
          </a:p>
        </p:txBody>
      </p:sp>
      <p:sp>
        <p:nvSpPr>
          <p:cNvPr id="3" name="Content Placeholder 2"/>
          <p:cNvSpPr>
            <a:spLocks noGrp="1"/>
          </p:cNvSpPr>
          <p:nvPr>
            <p:ph idx="1"/>
          </p:nvPr>
        </p:nvSpPr>
        <p:spPr/>
        <p:txBody>
          <a:bodyPr>
            <a:normAutofit/>
          </a:bodyPr>
          <a:lstStyle/>
          <a:p>
            <a:r>
              <a:rPr lang="en-US" dirty="0"/>
              <a:t>But all of us can equally serve God and live in the center of His will</a:t>
            </a:r>
            <a:r>
              <a:rPr lang="en-US" dirty="0" smtClean="0"/>
              <a:t>.</a:t>
            </a:r>
          </a:p>
          <a:p>
            <a:r>
              <a:rPr lang="en-US" dirty="0" smtClean="0"/>
              <a:t>The attitude of our hearts is crucial in our determining of God’s plans.</a:t>
            </a:r>
            <a:endParaRPr lang="en-US" dirty="0"/>
          </a:p>
          <a:p>
            <a:r>
              <a:rPr lang="en-US" dirty="0" smtClean="0"/>
              <a:t>Moses had it right in </a:t>
            </a:r>
            <a:r>
              <a:rPr lang="en-US" dirty="0" smtClean="0">
                <a:solidFill>
                  <a:srgbClr val="FFFF00"/>
                </a:solidFill>
              </a:rPr>
              <a:t>Psalm 90:12</a:t>
            </a:r>
            <a:r>
              <a:rPr lang="en-US" dirty="0" smtClean="0"/>
              <a:t>.</a:t>
            </a:r>
          </a:p>
        </p:txBody>
      </p:sp>
    </p:spTree>
    <p:extLst>
      <p:ext uri="{BB962C8B-B14F-4D97-AF65-F5344CB8AC3E}">
        <p14:creationId xmlns:p14="http://schemas.microsoft.com/office/powerpoint/2010/main" val="883357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to please God your life’s principle driving force.  </a:t>
            </a:r>
            <a:endParaRPr lang="en-US" dirty="0">
              <a:solidFill>
                <a:srgbClr val="FF6600"/>
              </a:solidFill>
            </a:endParaRPr>
          </a:p>
        </p:txBody>
      </p:sp>
    </p:spTree>
    <p:extLst>
      <p:ext uri="{BB962C8B-B14F-4D97-AF65-F5344CB8AC3E}">
        <p14:creationId xmlns:p14="http://schemas.microsoft.com/office/powerpoint/2010/main" val="2059445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a:p>
            <a:pPr marL="0" indent="0">
              <a:buNone/>
            </a:pPr>
            <a:r>
              <a:rPr lang="en-US" dirty="0">
                <a:solidFill>
                  <a:srgbClr val="FFFF00"/>
                </a:solidFill>
              </a:rPr>
              <a:t>4:15</a:t>
            </a:r>
            <a:r>
              <a:rPr lang="en-US" dirty="0" smtClean="0"/>
              <a:t>	Trusting God with the future </a:t>
            </a:r>
            <a:r>
              <a:rPr lang="en-US" dirty="0"/>
              <a:t>is </a:t>
            </a:r>
            <a:r>
              <a:rPr lang="en-US" dirty="0" smtClean="0"/>
              <a:t>wisdom.</a:t>
            </a:r>
          </a:p>
        </p:txBody>
      </p:sp>
    </p:spTree>
    <p:extLst>
      <p:ext uri="{BB962C8B-B14F-4D97-AF65-F5344CB8AC3E}">
        <p14:creationId xmlns:p14="http://schemas.microsoft.com/office/powerpoint/2010/main" val="747521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600" dirty="0" smtClean="0">
                <a:solidFill>
                  <a:srgbClr val="FFFF00"/>
                </a:solidFill>
              </a:rPr>
              <a:t>4:16</a:t>
            </a:r>
            <a:r>
              <a:rPr lang="en-US" sz="3600" dirty="0" smtClean="0"/>
              <a:t>  Boasting </a:t>
            </a:r>
            <a:r>
              <a:rPr lang="en-US" sz="3600" dirty="0"/>
              <a:t>about the future is arrogant.</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83072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600" dirty="0" smtClean="0">
                <a:solidFill>
                  <a:srgbClr val="FFFF00"/>
                </a:solidFill>
              </a:rPr>
              <a:t>4:16</a:t>
            </a:r>
            <a:r>
              <a:rPr lang="en-US" sz="3600" dirty="0" smtClean="0"/>
              <a:t>  Boasting </a:t>
            </a:r>
            <a:r>
              <a:rPr lang="en-US" sz="3600" dirty="0"/>
              <a:t>about the future is arrogant.</a:t>
            </a:r>
          </a:p>
        </p:txBody>
      </p:sp>
      <p:sp>
        <p:nvSpPr>
          <p:cNvPr id="3" name="Content Placeholder 2"/>
          <p:cNvSpPr>
            <a:spLocks noGrp="1"/>
          </p:cNvSpPr>
          <p:nvPr>
            <p:ph idx="1"/>
          </p:nvPr>
        </p:nvSpPr>
        <p:spPr/>
        <p:txBody>
          <a:bodyPr>
            <a:normAutofit/>
          </a:bodyPr>
          <a:lstStyle/>
          <a:p>
            <a:r>
              <a:rPr lang="en-US" dirty="0" smtClean="0"/>
              <a:t>Boasting about the future is really nothing more than talking spiritual smack before the game starts.</a:t>
            </a:r>
          </a:p>
          <a:p>
            <a:r>
              <a:rPr lang="en-US" dirty="0" smtClean="0"/>
              <a:t>But the game of life is far too serious to find ourselves boasting arrogantly.</a:t>
            </a:r>
          </a:p>
          <a:p>
            <a:r>
              <a:rPr lang="en-US" dirty="0"/>
              <a:t>A</a:t>
            </a:r>
            <a:r>
              <a:rPr lang="en-US" dirty="0" smtClean="0"/>
              <a:t>s </a:t>
            </a:r>
            <a:r>
              <a:rPr lang="en-US" dirty="0"/>
              <a:t>fallen beings </a:t>
            </a:r>
            <a:r>
              <a:rPr lang="en-US" dirty="0" smtClean="0"/>
              <a:t>in a fallen world, we will often be disappointed </a:t>
            </a:r>
            <a:r>
              <a:rPr lang="en-US" dirty="0"/>
              <a:t>with the reality of the way things go</a:t>
            </a:r>
            <a:r>
              <a:rPr lang="en-US" dirty="0" smtClean="0"/>
              <a:t>.</a:t>
            </a:r>
            <a:endParaRPr lang="en-US" dirty="0"/>
          </a:p>
        </p:txBody>
      </p:sp>
    </p:spTree>
    <p:extLst>
      <p:ext uri="{BB962C8B-B14F-4D97-AF65-F5344CB8AC3E}">
        <p14:creationId xmlns:p14="http://schemas.microsoft.com/office/powerpoint/2010/main" val="2565772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4:16</a:t>
            </a:r>
            <a:r>
              <a:rPr lang="en-US" sz="3600" dirty="0">
                <a:solidFill>
                  <a:prstClr val="white"/>
                </a:solidFill>
              </a:rPr>
              <a:t>  Boasting about the future is arrogant.</a:t>
            </a:r>
            <a:endParaRPr lang="en-US" dirty="0"/>
          </a:p>
        </p:txBody>
      </p:sp>
      <p:sp>
        <p:nvSpPr>
          <p:cNvPr id="3" name="Content Placeholder 2"/>
          <p:cNvSpPr>
            <a:spLocks noGrp="1"/>
          </p:cNvSpPr>
          <p:nvPr>
            <p:ph idx="1"/>
          </p:nvPr>
        </p:nvSpPr>
        <p:spPr/>
        <p:txBody>
          <a:bodyPr>
            <a:normAutofit/>
          </a:bodyPr>
          <a:lstStyle/>
          <a:p>
            <a:r>
              <a:rPr lang="en-US" dirty="0" smtClean="0"/>
              <a:t>That should instill a little humility.</a:t>
            </a:r>
          </a:p>
          <a:p>
            <a:r>
              <a:rPr lang="en-US" dirty="0" smtClean="0"/>
              <a:t>Further, our </a:t>
            </a:r>
            <a:r>
              <a:rPr lang="en-US" dirty="0"/>
              <a:t>motives are unavoidably mixed.</a:t>
            </a:r>
          </a:p>
          <a:p>
            <a:r>
              <a:rPr lang="en-US" dirty="0"/>
              <a:t>The results of some of our best, most idealistic decisions are predictably </a:t>
            </a:r>
            <a:r>
              <a:rPr lang="en-US" dirty="0" smtClean="0"/>
              <a:t>flawed.</a:t>
            </a:r>
          </a:p>
          <a:p>
            <a:r>
              <a:rPr lang="en-US" dirty="0" smtClean="0"/>
              <a:t>Where we are at any given time in life is the result of more little decisions and events than we can count.</a:t>
            </a:r>
          </a:p>
        </p:txBody>
      </p:sp>
    </p:spTree>
    <p:extLst>
      <p:ext uri="{BB962C8B-B14F-4D97-AF65-F5344CB8AC3E}">
        <p14:creationId xmlns:p14="http://schemas.microsoft.com/office/powerpoint/2010/main" val="4176060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4:16</a:t>
            </a:r>
            <a:r>
              <a:rPr lang="en-US" sz="3600" dirty="0">
                <a:solidFill>
                  <a:prstClr val="white"/>
                </a:solidFill>
              </a:rPr>
              <a:t>  Boasting about the future is arrogant.</a:t>
            </a:r>
            <a:endParaRPr lang="en-US" dirty="0"/>
          </a:p>
        </p:txBody>
      </p:sp>
      <p:sp>
        <p:nvSpPr>
          <p:cNvPr id="3" name="Content Placeholder 2"/>
          <p:cNvSpPr>
            <a:spLocks noGrp="1"/>
          </p:cNvSpPr>
          <p:nvPr>
            <p:ph idx="1"/>
          </p:nvPr>
        </p:nvSpPr>
        <p:spPr/>
        <p:txBody>
          <a:bodyPr>
            <a:normAutofit lnSpcReduction="10000"/>
          </a:bodyPr>
          <a:lstStyle/>
          <a:p>
            <a:r>
              <a:rPr lang="en-US" dirty="0" smtClean="0"/>
              <a:t>Thus, </a:t>
            </a:r>
            <a:r>
              <a:rPr lang="en-US" dirty="0"/>
              <a:t>the shape of our lives is </a:t>
            </a:r>
            <a:r>
              <a:rPr lang="en-US" dirty="0" smtClean="0"/>
              <a:t>rarely </a:t>
            </a:r>
            <a:r>
              <a:rPr lang="en-US" dirty="0"/>
              <a:t>a simple case of good or evil, black or white</a:t>
            </a:r>
            <a:r>
              <a:rPr lang="en-US" dirty="0" smtClean="0"/>
              <a:t>.</a:t>
            </a:r>
          </a:p>
          <a:p>
            <a:r>
              <a:rPr lang="en-US" dirty="0" smtClean="0"/>
              <a:t>Some things we’re thrilled with – things which are, perhaps, the result of direct obedience.</a:t>
            </a:r>
          </a:p>
          <a:p>
            <a:r>
              <a:rPr lang="en-US" dirty="0" smtClean="0"/>
              <a:t>Other things, well …</a:t>
            </a:r>
            <a:endParaRPr lang="en-US" dirty="0"/>
          </a:p>
          <a:p>
            <a:r>
              <a:rPr lang="en-US" dirty="0"/>
              <a:t>We are new creatures struggling to put that old nature to </a:t>
            </a:r>
            <a:r>
              <a:rPr lang="en-US" dirty="0" smtClean="0"/>
              <a:t>death.  </a:t>
            </a:r>
          </a:p>
          <a:p>
            <a:r>
              <a:rPr lang="en-US" dirty="0" smtClean="0"/>
              <a:t>Should we ever be surprised </a:t>
            </a:r>
            <a:r>
              <a:rPr lang="en-US" dirty="0"/>
              <a:t>to find </a:t>
            </a:r>
            <a:r>
              <a:rPr lang="en-US" dirty="0" smtClean="0"/>
              <a:t>that “old self” </a:t>
            </a:r>
            <a:r>
              <a:rPr lang="en-US" dirty="0"/>
              <a:t>resistant to </a:t>
            </a:r>
            <a:r>
              <a:rPr lang="en-US" dirty="0" smtClean="0"/>
              <a:t>its own execution?</a:t>
            </a:r>
            <a:endParaRPr lang="en-US" dirty="0"/>
          </a:p>
          <a:p>
            <a:endParaRPr lang="en-US" dirty="0"/>
          </a:p>
          <a:p>
            <a:endParaRPr lang="en-US" dirty="0"/>
          </a:p>
        </p:txBody>
      </p:sp>
    </p:spTree>
    <p:extLst>
      <p:ext uri="{BB962C8B-B14F-4D97-AF65-F5344CB8AC3E}">
        <p14:creationId xmlns:p14="http://schemas.microsoft.com/office/powerpoint/2010/main" val="958113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a:p>
            <a:pPr marL="0" indent="0">
              <a:buNone/>
            </a:pPr>
            <a:r>
              <a:rPr lang="en-US" dirty="0">
                <a:solidFill>
                  <a:srgbClr val="FFFF00"/>
                </a:solidFill>
              </a:rPr>
              <a:t>4:15</a:t>
            </a:r>
            <a:r>
              <a:rPr lang="en-US" dirty="0" smtClean="0"/>
              <a:t>	Trusting God with the future </a:t>
            </a:r>
            <a:r>
              <a:rPr lang="en-US" dirty="0"/>
              <a:t>is </a:t>
            </a:r>
            <a:r>
              <a:rPr lang="en-US" dirty="0" smtClean="0"/>
              <a:t>wisdom.</a:t>
            </a:r>
          </a:p>
          <a:p>
            <a:pPr marL="0" indent="0">
              <a:buNone/>
            </a:pPr>
            <a:r>
              <a:rPr lang="en-US" dirty="0">
                <a:solidFill>
                  <a:srgbClr val="FFFF00"/>
                </a:solidFill>
              </a:rPr>
              <a:t>4:16</a:t>
            </a:r>
            <a:r>
              <a:rPr lang="en-US" dirty="0" smtClean="0"/>
              <a:t>	Boasting about </a:t>
            </a:r>
            <a:r>
              <a:rPr lang="en-US" dirty="0"/>
              <a:t>the future is </a:t>
            </a:r>
            <a:r>
              <a:rPr lang="en-US" dirty="0" smtClean="0"/>
              <a:t>arrogant.</a:t>
            </a:r>
          </a:p>
        </p:txBody>
      </p:sp>
    </p:spTree>
    <p:extLst>
      <p:ext uri="{BB962C8B-B14F-4D97-AF65-F5344CB8AC3E}">
        <p14:creationId xmlns:p14="http://schemas.microsoft.com/office/powerpoint/2010/main" val="747521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4:17</a:t>
            </a:r>
            <a:r>
              <a:rPr lang="en-US" sz="3600" dirty="0">
                <a:solidFill>
                  <a:prstClr val="white"/>
                </a:solidFill>
              </a:rPr>
              <a:t>  Doing good in the present is required.</a:t>
            </a:r>
            <a:endParaRPr lang="en-US" dirty="0"/>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013424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4:17</a:t>
            </a:r>
            <a:r>
              <a:rPr lang="en-US" sz="3600" dirty="0">
                <a:solidFill>
                  <a:prstClr val="white"/>
                </a:solidFill>
              </a:rPr>
              <a:t>  Doing good in the present is required.</a:t>
            </a:r>
            <a:endParaRPr lang="en-US" dirty="0"/>
          </a:p>
        </p:txBody>
      </p:sp>
      <p:sp>
        <p:nvSpPr>
          <p:cNvPr id="3" name="Content Placeholder 2"/>
          <p:cNvSpPr>
            <a:spLocks noGrp="1"/>
          </p:cNvSpPr>
          <p:nvPr>
            <p:ph idx="1"/>
          </p:nvPr>
        </p:nvSpPr>
        <p:spPr/>
        <p:txBody>
          <a:bodyPr>
            <a:normAutofit/>
          </a:bodyPr>
          <a:lstStyle/>
          <a:p>
            <a:r>
              <a:rPr lang="en-US" dirty="0" smtClean="0"/>
              <a:t>We normally think of sin as something that we do actively – but sin can just as easily be a kind of “do nothing” passive response.  </a:t>
            </a:r>
          </a:p>
          <a:p>
            <a:r>
              <a:rPr lang="en-US" dirty="0" smtClean="0"/>
              <a:t>James sees sin as something more like our default setting.</a:t>
            </a:r>
          </a:p>
          <a:p>
            <a:r>
              <a:rPr lang="en-US" dirty="0" smtClean="0"/>
              <a:t>We sin when we do not decide to do otherwise.</a:t>
            </a:r>
          </a:p>
        </p:txBody>
      </p:sp>
    </p:spTree>
    <p:extLst>
      <p:ext uri="{BB962C8B-B14F-4D97-AF65-F5344CB8AC3E}">
        <p14:creationId xmlns:p14="http://schemas.microsoft.com/office/powerpoint/2010/main" val="4154881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4:17</a:t>
            </a:r>
            <a:r>
              <a:rPr lang="en-US" sz="3600" dirty="0">
                <a:solidFill>
                  <a:prstClr val="white"/>
                </a:solidFill>
              </a:rPr>
              <a:t>  Doing good in the present is required.</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4:17</a:t>
            </a:r>
            <a:r>
              <a:rPr lang="en-US" dirty="0" smtClean="0"/>
              <a:t>	Sins can be categorized in two ways:</a:t>
            </a:r>
          </a:p>
          <a:p>
            <a:pPr marL="514350" indent="-514350">
              <a:buFont typeface="+mj-lt"/>
              <a:buAutoNum type="arabicPeriod"/>
            </a:pPr>
            <a:r>
              <a:rPr lang="en-US" dirty="0" smtClean="0">
                <a:solidFill>
                  <a:srgbClr val="00B0F0"/>
                </a:solidFill>
              </a:rPr>
              <a:t>Sins of Commission.</a:t>
            </a:r>
          </a:p>
          <a:p>
            <a:pPr marL="914400" lvl="1" indent="-514350"/>
            <a:r>
              <a:rPr lang="en-US" dirty="0" smtClean="0"/>
              <a:t>When we actively lie, covet, steal or harm someone else.  When we do wrong in any way.</a:t>
            </a:r>
          </a:p>
          <a:p>
            <a:pPr marL="514350" indent="-514350">
              <a:buFont typeface="+mj-lt"/>
              <a:buAutoNum type="arabicPeriod"/>
            </a:pPr>
            <a:r>
              <a:rPr lang="en-US" dirty="0" smtClean="0">
                <a:solidFill>
                  <a:srgbClr val="00B0F0"/>
                </a:solidFill>
              </a:rPr>
              <a:t>Sins of Omission.  </a:t>
            </a:r>
          </a:p>
          <a:p>
            <a:pPr marL="914400" lvl="1" indent="-514350"/>
            <a:r>
              <a:rPr lang="en-US" dirty="0" smtClean="0"/>
              <a:t>When we fail to love as we ought.</a:t>
            </a:r>
          </a:p>
          <a:p>
            <a:pPr marL="914400" lvl="1" indent="-514350"/>
            <a:r>
              <a:rPr lang="en-US" dirty="0" smtClean="0"/>
              <a:t>When we fail to pay respect</a:t>
            </a:r>
            <a:r>
              <a:rPr lang="en-US" dirty="0"/>
              <a:t> </a:t>
            </a:r>
            <a:r>
              <a:rPr lang="en-US" dirty="0" smtClean="0"/>
              <a:t>when respect is due.</a:t>
            </a:r>
          </a:p>
          <a:p>
            <a:pPr marL="914400" lvl="1" indent="-514350"/>
            <a:r>
              <a:rPr lang="en-US" dirty="0" smtClean="0"/>
              <a:t>When we fail to adequately care, etc.</a:t>
            </a:r>
          </a:p>
        </p:txBody>
      </p:sp>
    </p:spTree>
    <p:extLst>
      <p:ext uri="{BB962C8B-B14F-4D97-AF65-F5344CB8AC3E}">
        <p14:creationId xmlns:p14="http://schemas.microsoft.com/office/powerpoint/2010/main" val="3321527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00"/>
                </a:solidFill>
              </a:rPr>
              <a:t>4:17</a:t>
            </a:r>
            <a:r>
              <a:rPr lang="en-US" sz="3600" dirty="0">
                <a:solidFill>
                  <a:prstClr val="white"/>
                </a:solidFill>
              </a:rPr>
              <a:t>  Doing good in the present is required.</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4:17</a:t>
            </a:r>
            <a:r>
              <a:rPr lang="en-US" dirty="0" smtClean="0"/>
              <a:t>	As we begin to see sin in this light, we begin to also see the firm hold that it has on us – and this too should lead us to humility before God.</a:t>
            </a:r>
          </a:p>
          <a:p>
            <a:r>
              <a:rPr lang="en-US" dirty="0" smtClean="0"/>
              <a:t>The sins of omission shed a sad light on even some of our best accomplishments.</a:t>
            </a:r>
          </a:p>
        </p:txBody>
      </p:sp>
    </p:spTree>
    <p:extLst>
      <p:ext uri="{BB962C8B-B14F-4D97-AF65-F5344CB8AC3E}">
        <p14:creationId xmlns:p14="http://schemas.microsoft.com/office/powerpoint/2010/main" val="479886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600" dirty="0" smtClean="0">
                <a:solidFill>
                  <a:srgbClr val="FFFF00"/>
                </a:solidFill>
              </a:rPr>
              <a:t>4:17</a:t>
            </a:r>
            <a:r>
              <a:rPr lang="en-US" sz="3600" dirty="0"/>
              <a:t> </a:t>
            </a:r>
            <a:r>
              <a:rPr lang="en-US" sz="3600" dirty="0" smtClean="0"/>
              <a:t> Doing </a:t>
            </a:r>
            <a:r>
              <a:rPr lang="en-US" sz="3600" dirty="0"/>
              <a:t>good in the present is required.</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4:17</a:t>
            </a:r>
            <a:r>
              <a:rPr lang="en-US" dirty="0"/>
              <a:t>	</a:t>
            </a:r>
            <a:r>
              <a:rPr lang="en-US" dirty="0" smtClean="0"/>
              <a:t>Note the word </a:t>
            </a:r>
            <a:r>
              <a:rPr lang="en-US" dirty="0" smtClean="0">
                <a:solidFill>
                  <a:srgbClr val="00B0F0"/>
                </a:solidFill>
              </a:rPr>
              <a:t>“therefore” </a:t>
            </a:r>
            <a:r>
              <a:rPr lang="en-US" dirty="0" smtClean="0"/>
              <a:t>in </a:t>
            </a:r>
            <a:r>
              <a:rPr lang="en-US" dirty="0" smtClean="0">
                <a:solidFill>
                  <a:srgbClr val="FFFF00"/>
                </a:solidFill>
              </a:rPr>
              <a:t>v.17</a:t>
            </a:r>
            <a:r>
              <a:rPr lang="en-US" dirty="0" smtClean="0"/>
              <a:t>.</a:t>
            </a:r>
          </a:p>
          <a:p>
            <a:r>
              <a:rPr lang="en-US" dirty="0" smtClean="0"/>
              <a:t>This connects the arrogance of </a:t>
            </a:r>
            <a:r>
              <a:rPr lang="en-US" dirty="0" smtClean="0">
                <a:solidFill>
                  <a:srgbClr val="FFFF00"/>
                </a:solidFill>
              </a:rPr>
              <a:t>v.16</a:t>
            </a:r>
            <a:r>
              <a:rPr lang="en-US" dirty="0" smtClean="0"/>
              <a:t> with the sins of omission of </a:t>
            </a:r>
            <a:r>
              <a:rPr lang="en-US" dirty="0" smtClean="0">
                <a:solidFill>
                  <a:srgbClr val="FFFF00"/>
                </a:solidFill>
              </a:rPr>
              <a:t>v.17</a:t>
            </a:r>
            <a:r>
              <a:rPr lang="en-US" dirty="0" smtClean="0"/>
              <a:t>.</a:t>
            </a:r>
          </a:p>
          <a:p>
            <a:r>
              <a:rPr lang="en-US" dirty="0" smtClean="0"/>
              <a:t>We may see it as a small thing to exclude God in our day-to-day planning, move forward and more or less ignore Him.</a:t>
            </a:r>
          </a:p>
          <a:p>
            <a:r>
              <a:rPr lang="en-US" dirty="0" smtClean="0"/>
              <a:t>In reality, it is this attitude that leads precisely to a severe lack of doing good – good that we ought to be doing.</a:t>
            </a:r>
          </a:p>
        </p:txBody>
      </p:sp>
    </p:spTree>
    <p:extLst>
      <p:ext uri="{BB962C8B-B14F-4D97-AF65-F5344CB8AC3E}">
        <p14:creationId xmlns:p14="http://schemas.microsoft.com/office/powerpoint/2010/main" val="429609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a:p>
            <a:pPr marL="0" indent="0">
              <a:buNone/>
            </a:pPr>
            <a:r>
              <a:rPr lang="en-US" dirty="0">
                <a:solidFill>
                  <a:srgbClr val="FFFF00"/>
                </a:solidFill>
              </a:rPr>
              <a:t>4:15</a:t>
            </a:r>
            <a:r>
              <a:rPr lang="en-US" dirty="0" smtClean="0"/>
              <a:t>	Trusting God with the future </a:t>
            </a:r>
            <a:r>
              <a:rPr lang="en-US" dirty="0"/>
              <a:t>is </a:t>
            </a:r>
            <a:r>
              <a:rPr lang="en-US" dirty="0" smtClean="0"/>
              <a:t>wisdom.</a:t>
            </a:r>
          </a:p>
          <a:p>
            <a:pPr marL="0" indent="0">
              <a:buNone/>
            </a:pPr>
            <a:r>
              <a:rPr lang="en-US" dirty="0">
                <a:solidFill>
                  <a:srgbClr val="FFFF00"/>
                </a:solidFill>
              </a:rPr>
              <a:t>4:16</a:t>
            </a:r>
            <a:r>
              <a:rPr lang="en-US" dirty="0" smtClean="0"/>
              <a:t>	Boasting about </a:t>
            </a:r>
            <a:r>
              <a:rPr lang="en-US" dirty="0"/>
              <a:t>the future is </a:t>
            </a:r>
            <a:r>
              <a:rPr lang="en-US" dirty="0" smtClean="0"/>
              <a:t>arrogant.</a:t>
            </a:r>
          </a:p>
          <a:p>
            <a:pPr marL="0" indent="0">
              <a:buNone/>
            </a:pPr>
            <a:r>
              <a:rPr lang="en-US" dirty="0">
                <a:solidFill>
                  <a:srgbClr val="FFFF00"/>
                </a:solidFill>
              </a:rPr>
              <a:t>4:17</a:t>
            </a:r>
            <a:r>
              <a:rPr lang="en-US" dirty="0" smtClean="0"/>
              <a:t>	Doing good in the present is required.</a:t>
            </a:r>
            <a:endParaRPr lang="en-US" dirty="0"/>
          </a:p>
        </p:txBody>
      </p:sp>
    </p:spTree>
    <p:extLst>
      <p:ext uri="{BB962C8B-B14F-4D97-AF65-F5344CB8AC3E}">
        <p14:creationId xmlns:p14="http://schemas.microsoft.com/office/powerpoint/2010/main" val="747521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to please God your life’s principle driving force.  </a:t>
            </a:r>
            <a:endParaRPr lang="en-US" dirty="0">
              <a:solidFill>
                <a:srgbClr val="FF6600"/>
              </a:solidFill>
            </a:endParaRPr>
          </a:p>
        </p:txBody>
      </p:sp>
    </p:spTree>
    <p:extLst>
      <p:ext uri="{BB962C8B-B14F-4D97-AF65-F5344CB8AC3E}">
        <p14:creationId xmlns:p14="http://schemas.microsoft.com/office/powerpoint/2010/main" val="2059445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488297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In the example James uses in </a:t>
            </a:r>
            <a:r>
              <a:rPr lang="en-US" dirty="0" smtClean="0">
                <a:solidFill>
                  <a:srgbClr val="FFFF00"/>
                </a:solidFill>
              </a:rPr>
              <a:t>v.13</a:t>
            </a:r>
            <a:r>
              <a:rPr lang="en-US" dirty="0" smtClean="0"/>
              <a:t>, it appears that the love of money has subtly driven these men away from God.</a:t>
            </a:r>
          </a:p>
          <a:p>
            <a:r>
              <a:rPr lang="en-US" dirty="0" smtClean="0"/>
              <a:t>Work is more than the means to a paycheck, which then buys us the stuff we want.</a:t>
            </a:r>
          </a:p>
          <a:p>
            <a:r>
              <a:rPr lang="en-US" dirty="0" smtClean="0"/>
              <a:t>God owns our money, and He lets us use it to bring as much glory to Him as we can.</a:t>
            </a:r>
          </a:p>
          <a:p>
            <a:r>
              <a:rPr lang="en-US" dirty="0" smtClean="0"/>
              <a:t>Is God being glorified with your wallet?</a:t>
            </a:r>
          </a:p>
        </p:txBody>
      </p:sp>
    </p:spTree>
    <p:extLst>
      <p:ext uri="{BB962C8B-B14F-4D97-AF65-F5344CB8AC3E}">
        <p14:creationId xmlns:p14="http://schemas.microsoft.com/office/powerpoint/2010/main" val="2416126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a:t>And we </a:t>
            </a:r>
            <a:r>
              <a:rPr lang="en-US" dirty="0" smtClean="0"/>
              <a:t>should do </a:t>
            </a:r>
            <a:r>
              <a:rPr lang="en-US" dirty="0"/>
              <a:t>more than invest our money in God’s </a:t>
            </a:r>
            <a:r>
              <a:rPr lang="en-US" dirty="0" smtClean="0"/>
              <a:t>work – we need </a:t>
            </a:r>
            <a:r>
              <a:rPr lang="en-US" dirty="0"/>
              <a:t>to also invest our lives</a:t>
            </a:r>
            <a:r>
              <a:rPr lang="en-US" dirty="0" smtClean="0"/>
              <a:t>.</a:t>
            </a:r>
          </a:p>
          <a:p>
            <a:r>
              <a:rPr lang="en-US" dirty="0" smtClean="0"/>
              <a:t>Choosing to live each and every minute for Him is the best way to set our priorities.</a:t>
            </a:r>
          </a:p>
          <a:p>
            <a:endParaRPr lang="en-US" dirty="0"/>
          </a:p>
          <a:p>
            <a:endParaRPr lang="en-US" dirty="0"/>
          </a:p>
        </p:txBody>
      </p:sp>
    </p:spTree>
    <p:extLst>
      <p:ext uri="{BB962C8B-B14F-4D97-AF65-F5344CB8AC3E}">
        <p14:creationId xmlns:p14="http://schemas.microsoft.com/office/powerpoint/2010/main" val="2609118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pPr marL="342900" lvl="1" indent="-342900">
              <a:buFont typeface="Arial" pitchFamily="34" charset="0"/>
              <a:buChar char="•"/>
            </a:pPr>
            <a:r>
              <a:rPr lang="en-US" dirty="0" smtClean="0"/>
              <a:t>Let’s hear Warren </a:t>
            </a:r>
            <a:r>
              <a:rPr lang="en-US" dirty="0" err="1" smtClean="0"/>
              <a:t>Wiersbe</a:t>
            </a:r>
            <a:r>
              <a:rPr lang="en-US" dirty="0" smtClean="0"/>
              <a:t> in </a:t>
            </a:r>
            <a:r>
              <a:rPr lang="en-US" i="1" dirty="0" smtClean="0"/>
              <a:t>Be Mature:</a:t>
            </a:r>
            <a:endParaRPr lang="en-US" dirty="0"/>
          </a:p>
          <a:p>
            <a:r>
              <a:rPr lang="en-US" i="1" dirty="0" smtClean="0">
                <a:solidFill>
                  <a:srgbClr val="00FF00"/>
                </a:solidFill>
              </a:rPr>
              <a:t>“Since </a:t>
            </a:r>
            <a:r>
              <a:rPr lang="en-US" i="1" dirty="0">
                <a:solidFill>
                  <a:srgbClr val="00FF00"/>
                </a:solidFill>
              </a:rPr>
              <a:t>life is so brief, we cannot afford merely to “spend our lives”; and we certainly do not want to “waste our lives.” We must </a:t>
            </a:r>
            <a:r>
              <a:rPr lang="en-US" dirty="0">
                <a:solidFill>
                  <a:srgbClr val="00FF00"/>
                </a:solidFill>
              </a:rPr>
              <a:t>invest our lives </a:t>
            </a:r>
            <a:r>
              <a:rPr lang="en-US" i="1" dirty="0">
                <a:solidFill>
                  <a:srgbClr val="00FF00"/>
                </a:solidFill>
              </a:rPr>
              <a:t>in those things that are eternal. </a:t>
            </a:r>
            <a:endParaRPr lang="en-US" i="1" dirty="0" smtClean="0">
              <a:solidFill>
                <a:srgbClr val="00FF00"/>
              </a:solidFill>
            </a:endParaRPr>
          </a:p>
          <a:p>
            <a:r>
              <a:rPr lang="en-US" i="1" dirty="0" smtClean="0">
                <a:solidFill>
                  <a:srgbClr val="00FF00"/>
                </a:solidFill>
              </a:rPr>
              <a:t>“God </a:t>
            </a:r>
            <a:r>
              <a:rPr lang="en-US" i="1" dirty="0">
                <a:solidFill>
                  <a:srgbClr val="00FF00"/>
                </a:solidFill>
              </a:rPr>
              <a:t>reveals His will in His Word, and yet most people ignore the Bible. In the Bible, God gives precepts, principles, and promises that can guide us in every area of life</a:t>
            </a:r>
            <a:r>
              <a:rPr lang="en-US" i="1" dirty="0" smtClean="0">
                <a:solidFill>
                  <a:srgbClr val="00FF00"/>
                </a:solidFill>
              </a:rPr>
              <a:t>.”</a:t>
            </a:r>
          </a:p>
        </p:txBody>
      </p:sp>
    </p:spTree>
    <p:extLst>
      <p:ext uri="{BB962C8B-B14F-4D97-AF65-F5344CB8AC3E}">
        <p14:creationId xmlns:p14="http://schemas.microsoft.com/office/powerpoint/2010/main" val="2785340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So a good place to start our life’s biggest investment is with a solid foundation in the written Word of God.</a:t>
            </a:r>
          </a:p>
          <a:p>
            <a:r>
              <a:rPr lang="en-US" dirty="0" smtClean="0"/>
              <a:t>The psalmist knew this and recorded it in the first few verses of the book of Psalms.</a:t>
            </a:r>
          </a:p>
          <a:p>
            <a:r>
              <a:rPr lang="en-US" dirty="0" smtClean="0"/>
              <a:t>See </a:t>
            </a:r>
            <a:r>
              <a:rPr lang="en-US" dirty="0" smtClean="0">
                <a:solidFill>
                  <a:srgbClr val="FFFF00"/>
                </a:solidFill>
              </a:rPr>
              <a:t>Psalm 1:1-3</a:t>
            </a:r>
            <a:endParaRPr lang="en-US" dirty="0">
              <a:solidFill>
                <a:srgbClr val="FFFF00"/>
              </a:solidFill>
            </a:endParaRPr>
          </a:p>
        </p:txBody>
      </p:sp>
    </p:spTree>
    <p:extLst>
      <p:ext uri="{BB962C8B-B14F-4D97-AF65-F5344CB8AC3E}">
        <p14:creationId xmlns:p14="http://schemas.microsoft.com/office/powerpoint/2010/main" val="1219859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Further, remember that this </a:t>
            </a:r>
            <a:r>
              <a:rPr lang="en-US" dirty="0"/>
              <a:t>life is brief</a:t>
            </a:r>
            <a:r>
              <a:rPr lang="en-US" dirty="0" smtClean="0"/>
              <a:t>.</a:t>
            </a:r>
          </a:p>
          <a:p>
            <a:r>
              <a:rPr lang="en-US" dirty="0" smtClean="0"/>
              <a:t>It’s a vanishing vapor, as James put it.</a:t>
            </a:r>
          </a:p>
          <a:p>
            <a:r>
              <a:rPr lang="en-US" dirty="0" smtClean="0"/>
              <a:t>The primary purpose of life on earth is preparation </a:t>
            </a:r>
            <a:r>
              <a:rPr lang="en-US" dirty="0"/>
              <a:t>for the life to come.</a:t>
            </a:r>
          </a:p>
          <a:p>
            <a:r>
              <a:rPr lang="en-US" dirty="0"/>
              <a:t>See </a:t>
            </a:r>
            <a:r>
              <a:rPr lang="en-US" dirty="0">
                <a:solidFill>
                  <a:srgbClr val="FFFF00"/>
                </a:solidFill>
              </a:rPr>
              <a:t>1 Corinthians </a:t>
            </a:r>
            <a:r>
              <a:rPr lang="en-US" dirty="0" smtClean="0">
                <a:solidFill>
                  <a:srgbClr val="FFFF00"/>
                </a:solidFill>
              </a:rPr>
              <a:t>9:24-27</a:t>
            </a:r>
            <a:r>
              <a:rPr lang="en-US" dirty="0" smtClean="0"/>
              <a:t>.</a:t>
            </a:r>
          </a:p>
        </p:txBody>
      </p:sp>
    </p:spTree>
    <p:extLst>
      <p:ext uri="{BB962C8B-B14F-4D97-AF65-F5344CB8AC3E}">
        <p14:creationId xmlns:p14="http://schemas.microsoft.com/office/powerpoint/2010/main" val="6568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a:t>Charles Spurgeon was a man who ran his race, and ran with certainty because he stayed true to his life’s goal of pleasing God.</a:t>
            </a:r>
          </a:p>
          <a:p>
            <a:r>
              <a:rPr lang="en-US" dirty="0" smtClean="0"/>
              <a:t>How fitting that the Sunday after he died, his congregation in London received his sermon on this passage:  </a:t>
            </a:r>
            <a:r>
              <a:rPr lang="en-US" i="1" dirty="0" smtClean="0"/>
              <a:t>God’s Will About the Future.</a:t>
            </a:r>
          </a:p>
          <a:p>
            <a:r>
              <a:rPr lang="en-US" dirty="0"/>
              <a:t>As his congregation read these words, Spurgeon was </a:t>
            </a:r>
            <a:r>
              <a:rPr lang="en-US" dirty="0" smtClean="0"/>
              <a:t>already with Jesus.</a:t>
            </a:r>
          </a:p>
          <a:p>
            <a:r>
              <a:rPr lang="en-US" dirty="0" smtClean="0"/>
              <a:t>He </a:t>
            </a:r>
            <a:r>
              <a:rPr lang="en-US" dirty="0"/>
              <a:t>finished his race with joy.</a:t>
            </a:r>
          </a:p>
          <a:p>
            <a:endParaRPr lang="en-US" dirty="0" smtClean="0"/>
          </a:p>
          <a:p>
            <a:endParaRPr lang="en-US" dirty="0"/>
          </a:p>
        </p:txBody>
      </p:sp>
    </p:spTree>
    <p:extLst>
      <p:ext uri="{BB962C8B-B14F-4D97-AF65-F5344CB8AC3E}">
        <p14:creationId xmlns:p14="http://schemas.microsoft.com/office/powerpoint/2010/main" val="6204013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fontScale="92500"/>
          </a:bodyPr>
          <a:lstStyle/>
          <a:p>
            <a:r>
              <a:rPr lang="en-US" dirty="0" smtClean="0"/>
              <a:t>The following is taken from near the end:</a:t>
            </a:r>
          </a:p>
          <a:p>
            <a:r>
              <a:rPr lang="en-US" i="1" dirty="0">
                <a:solidFill>
                  <a:srgbClr val="00FF00"/>
                </a:solidFill>
              </a:rPr>
              <a:t>"The time is short." Our opportunities are passing, "For what is your life? It is even a </a:t>
            </a:r>
            <a:r>
              <a:rPr lang="en-US" i="1" dirty="0" err="1">
                <a:solidFill>
                  <a:srgbClr val="00FF00"/>
                </a:solidFill>
              </a:rPr>
              <a:t>vapour</a:t>
            </a:r>
            <a:r>
              <a:rPr lang="en-US" i="1" dirty="0">
                <a:solidFill>
                  <a:srgbClr val="00FF00"/>
                </a:solidFill>
              </a:rPr>
              <a:t> that </a:t>
            </a:r>
            <a:r>
              <a:rPr lang="en-US" i="1" dirty="0" err="1">
                <a:solidFill>
                  <a:srgbClr val="00FF00"/>
                </a:solidFill>
              </a:rPr>
              <a:t>appeareth</a:t>
            </a:r>
            <a:r>
              <a:rPr lang="en-US" i="1" dirty="0">
                <a:solidFill>
                  <a:srgbClr val="00FF00"/>
                </a:solidFill>
              </a:rPr>
              <a:t> for a little time, and then </a:t>
            </a:r>
            <a:r>
              <a:rPr lang="en-US" i="1" dirty="0" err="1">
                <a:solidFill>
                  <a:srgbClr val="00FF00"/>
                </a:solidFill>
              </a:rPr>
              <a:t>vanisheth</a:t>
            </a:r>
            <a:r>
              <a:rPr lang="en-US" i="1" dirty="0">
                <a:solidFill>
                  <a:srgbClr val="00FF00"/>
                </a:solidFill>
              </a:rPr>
              <a:t> away." Be up and doing. Soon we shall be gone. May we never hear the summons to go home while there is anything left undone that we ought to have done for our Lord and Master</a:t>
            </a:r>
            <a:r>
              <a:rPr lang="en-US" i="1" dirty="0" smtClean="0">
                <a:solidFill>
                  <a:srgbClr val="00FF00"/>
                </a:solidFill>
              </a:rPr>
              <a:t>!</a:t>
            </a:r>
            <a:r>
              <a:rPr lang="en-US" i="1" dirty="0">
                <a:solidFill>
                  <a:srgbClr val="00FF00"/>
                </a:solidFill>
              </a:rPr>
              <a:t/>
            </a:r>
            <a:br>
              <a:rPr lang="en-US" i="1" dirty="0">
                <a:solidFill>
                  <a:srgbClr val="00FF00"/>
                </a:solidFill>
              </a:rPr>
            </a:br>
            <a:endParaRPr lang="en-US" i="1" dirty="0">
              <a:solidFill>
                <a:srgbClr val="00FF00"/>
              </a:solidFill>
            </a:endParaRPr>
          </a:p>
        </p:txBody>
      </p:sp>
    </p:spTree>
    <p:extLst>
      <p:ext uri="{BB962C8B-B14F-4D97-AF65-F5344CB8AC3E}">
        <p14:creationId xmlns:p14="http://schemas.microsoft.com/office/powerpoint/2010/main" val="1905804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4:13-17	</a:t>
            </a:r>
            <a:r>
              <a:rPr lang="en-US" dirty="0" smtClean="0">
                <a:solidFill>
                  <a:srgbClr val="00FF00"/>
                </a:solidFill>
              </a:rPr>
              <a:t>Outline</a:t>
            </a:r>
            <a:endParaRPr lang="en-US" dirty="0">
              <a:solidFill>
                <a:srgbClr val="00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4:13</a:t>
            </a:r>
            <a:r>
              <a:rPr lang="en-US" dirty="0" smtClean="0"/>
              <a:t>	Faith in the </a:t>
            </a:r>
            <a:r>
              <a:rPr lang="en-US" dirty="0"/>
              <a:t>future is </a:t>
            </a:r>
            <a:r>
              <a:rPr lang="en-US" dirty="0" smtClean="0"/>
              <a:t>iffy.   </a:t>
            </a:r>
          </a:p>
          <a:p>
            <a:pPr marL="0" indent="0">
              <a:buNone/>
            </a:pPr>
            <a:r>
              <a:rPr lang="en-US" dirty="0">
                <a:solidFill>
                  <a:srgbClr val="FFFF00"/>
                </a:solidFill>
              </a:rPr>
              <a:t>4:14</a:t>
            </a:r>
            <a:r>
              <a:rPr lang="en-US" dirty="0" smtClean="0"/>
              <a:t>	Our view of the future is blind.</a:t>
            </a:r>
          </a:p>
          <a:p>
            <a:pPr marL="0" indent="0">
              <a:buNone/>
            </a:pPr>
            <a:r>
              <a:rPr lang="en-US" dirty="0">
                <a:solidFill>
                  <a:srgbClr val="FFFF00"/>
                </a:solidFill>
              </a:rPr>
              <a:t>4:15</a:t>
            </a:r>
            <a:r>
              <a:rPr lang="en-US" dirty="0" smtClean="0"/>
              <a:t>	Trusting God with the future </a:t>
            </a:r>
            <a:r>
              <a:rPr lang="en-US" dirty="0"/>
              <a:t>is </a:t>
            </a:r>
            <a:r>
              <a:rPr lang="en-US" dirty="0" smtClean="0"/>
              <a:t>wisdom.</a:t>
            </a:r>
          </a:p>
          <a:p>
            <a:pPr marL="0" indent="0">
              <a:buNone/>
            </a:pPr>
            <a:r>
              <a:rPr lang="en-US" dirty="0">
                <a:solidFill>
                  <a:srgbClr val="FFFF00"/>
                </a:solidFill>
              </a:rPr>
              <a:t>4:16</a:t>
            </a:r>
            <a:r>
              <a:rPr lang="en-US" dirty="0" smtClean="0"/>
              <a:t>	Boasting about </a:t>
            </a:r>
            <a:r>
              <a:rPr lang="en-US" dirty="0"/>
              <a:t>the future is </a:t>
            </a:r>
            <a:r>
              <a:rPr lang="en-US" dirty="0" smtClean="0"/>
              <a:t>arrogant.</a:t>
            </a:r>
          </a:p>
          <a:p>
            <a:pPr marL="0" indent="0">
              <a:buNone/>
            </a:pPr>
            <a:r>
              <a:rPr lang="en-US" dirty="0">
                <a:solidFill>
                  <a:srgbClr val="FFFF00"/>
                </a:solidFill>
              </a:rPr>
              <a:t>4:17</a:t>
            </a:r>
            <a:r>
              <a:rPr lang="en-US" dirty="0" smtClean="0"/>
              <a:t>	Doing good in the present is required.</a:t>
            </a:r>
            <a:endParaRPr lang="en-US" dirty="0"/>
          </a:p>
        </p:txBody>
      </p:sp>
    </p:spTree>
    <p:extLst>
      <p:ext uri="{BB962C8B-B14F-4D97-AF65-F5344CB8AC3E}">
        <p14:creationId xmlns:p14="http://schemas.microsoft.com/office/powerpoint/2010/main" val="3712193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3200399"/>
          </a:xfrm>
        </p:spPr>
        <p:txBody>
          <a:bodyPr>
            <a:normAutofit/>
          </a:bodyPr>
          <a:lstStyle/>
          <a:p>
            <a:r>
              <a:rPr lang="en-US" dirty="0" smtClean="0">
                <a:solidFill>
                  <a:srgbClr val="FF6600"/>
                </a:solidFill>
              </a:rPr>
              <a:t>Life is uncertain. </a:t>
            </a:r>
            <a:br>
              <a:rPr lang="en-US" dirty="0" smtClean="0">
                <a:solidFill>
                  <a:srgbClr val="FF6600"/>
                </a:solidFill>
              </a:rPr>
            </a:br>
            <a:r>
              <a:rPr lang="en-US" dirty="0" smtClean="0">
                <a:solidFill>
                  <a:srgbClr val="FF6600"/>
                </a:solidFill>
              </a:rPr>
              <a:t>Make the desire </a:t>
            </a:r>
            <a:r>
              <a:rPr lang="en-US" smtClean="0">
                <a:solidFill>
                  <a:srgbClr val="FF6600"/>
                </a:solidFill>
              </a:rPr>
              <a:t>to please </a:t>
            </a:r>
            <a:r>
              <a:rPr lang="en-US" dirty="0" smtClean="0">
                <a:solidFill>
                  <a:srgbClr val="FF6600"/>
                </a:solidFill>
              </a:rPr>
              <a:t>God your life’s principle driving force.  </a:t>
            </a:r>
            <a:endParaRPr lang="en-US" dirty="0">
              <a:solidFill>
                <a:srgbClr val="FF6600"/>
              </a:solidFill>
            </a:endParaRPr>
          </a:p>
        </p:txBody>
      </p:sp>
    </p:spTree>
    <p:extLst>
      <p:ext uri="{BB962C8B-B14F-4D97-AF65-F5344CB8AC3E}">
        <p14:creationId xmlns:p14="http://schemas.microsoft.com/office/powerpoint/2010/main" val="1616202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1784</TotalTime>
  <Words>1957</Words>
  <Application>Microsoft Office PowerPoint</Application>
  <PresentationFormat>On-screen Show (4:3)</PresentationFormat>
  <Paragraphs>250</Paragraphs>
  <Slides>55</Slides>
  <Notes>55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Our Uncertainty and  the Will of God</vt:lpstr>
      <vt:lpstr>James 4:13-17 Introduction</vt:lpstr>
      <vt:lpstr>James 4:13-17 Introduction</vt:lpstr>
      <vt:lpstr>James 4:13-17 Introduction</vt:lpstr>
      <vt:lpstr>James 4:13-17 Introduction</vt:lpstr>
      <vt:lpstr>Life is uncertain.  Make the desire to please God your life’s principle driving force.  </vt:lpstr>
      <vt:lpstr>Let’s read the passage: James 4:13-17</vt:lpstr>
      <vt:lpstr>James 4:13-17 Outline</vt:lpstr>
      <vt:lpstr>James 4:13-17 Outline</vt:lpstr>
      <vt:lpstr>Life is uncertain.  Make the desire to please God your life’s principle driving force.  </vt:lpstr>
      <vt:lpstr>4:13 Faith in the future is iffy.</vt:lpstr>
      <vt:lpstr>4:13 Faith in the future is iffy.</vt:lpstr>
      <vt:lpstr>4:13 Faith in the future is iffy.</vt:lpstr>
      <vt:lpstr>4:13 Faith in the future is iffy.</vt:lpstr>
      <vt:lpstr>James 4:13-17 Outline</vt:lpstr>
      <vt:lpstr>4:14     Our view of the future is blind.</vt:lpstr>
      <vt:lpstr>4:14     Our view of the future is blind.</vt:lpstr>
      <vt:lpstr>4:14     Our view of the future is blind.</vt:lpstr>
      <vt:lpstr>Life is uncertain.  Make the desire to please God your life’s principle driving force.  </vt:lpstr>
      <vt:lpstr>James 4:13-17 Outline</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4:15 Trusting God with the future is wisdom.</vt:lpstr>
      <vt:lpstr>Life is uncertain.  Make the desire to please God your life’s principle driving force.  </vt:lpstr>
      <vt:lpstr>James 4:13-17 Outline</vt:lpstr>
      <vt:lpstr>4:16  Boasting about the future is arrogant.</vt:lpstr>
      <vt:lpstr>4:16  Boasting about the future is arrogant.</vt:lpstr>
      <vt:lpstr>4:16  Boasting about the future is arrogant.</vt:lpstr>
      <vt:lpstr>4:16  Boasting about the future is arrogant.</vt:lpstr>
      <vt:lpstr>James 4:13-17 Outline</vt:lpstr>
      <vt:lpstr>4:17  Doing good in the present is required.</vt:lpstr>
      <vt:lpstr>4:17  Doing good in the present is required.</vt:lpstr>
      <vt:lpstr>4:17  Doing good in the present is required.</vt:lpstr>
      <vt:lpstr>4:17  Doing good in the present is required.</vt:lpstr>
      <vt:lpstr>4:17  Doing good in the present is required.</vt:lpstr>
      <vt:lpstr>James 4:13-17 Outline</vt:lpstr>
      <vt:lpstr>Life is uncertain.  Make the desire to please God your life’s principle driving force.  </vt:lpstr>
      <vt:lpstr>James 4:13-17 Conclusions</vt:lpstr>
      <vt:lpstr>James 4:13-17 Conclusions</vt:lpstr>
      <vt:lpstr>James 4:13-17 Conclusions</vt:lpstr>
      <vt:lpstr>James 4:13-17 Conclusions</vt:lpstr>
      <vt:lpstr>James 4:13-17 Conclusions</vt:lpstr>
      <vt:lpstr>James 4:13-17 Conclusions</vt:lpstr>
      <vt:lpstr>James 4:13-17 Conclusions</vt:lpstr>
      <vt:lpstr>James 4:13-17 Conclusions</vt:lpstr>
      <vt:lpstr>James 4:13-17 Outline</vt:lpstr>
      <vt:lpstr>Life is uncertain.  Make the desire to please God your life’s principle driving force.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57</cp:revision>
  <dcterms:created xsi:type="dcterms:W3CDTF">2006-08-16T00:00:00Z</dcterms:created>
  <dcterms:modified xsi:type="dcterms:W3CDTF">2012-09-02T18:05:29Z</dcterms:modified>
</cp:coreProperties>
</file>