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75" r:id="rId4"/>
    <p:sldId id="298" r:id="rId5"/>
    <p:sldId id="260" r:id="rId6"/>
    <p:sldId id="261" r:id="rId7"/>
    <p:sldId id="262" r:id="rId8"/>
    <p:sldId id="263" r:id="rId9"/>
    <p:sldId id="264" r:id="rId10"/>
    <p:sldId id="265" r:id="rId11"/>
    <p:sldId id="276" r:id="rId12"/>
    <p:sldId id="269" r:id="rId13"/>
    <p:sldId id="270" r:id="rId14"/>
    <p:sldId id="271" r:id="rId15"/>
    <p:sldId id="272" r:id="rId16"/>
    <p:sldId id="273" r:id="rId17"/>
    <p:sldId id="266" r:id="rId18"/>
    <p:sldId id="274" r:id="rId19"/>
    <p:sldId id="267" r:id="rId20"/>
    <p:sldId id="277" r:id="rId21"/>
    <p:sldId id="279" r:id="rId22"/>
    <p:sldId id="284" r:id="rId23"/>
    <p:sldId id="285" r:id="rId24"/>
    <p:sldId id="278" r:id="rId25"/>
    <p:sldId id="281" r:id="rId26"/>
    <p:sldId id="294" r:id="rId27"/>
    <p:sldId id="295" r:id="rId28"/>
    <p:sldId id="296" r:id="rId29"/>
    <p:sldId id="297" r:id="rId30"/>
    <p:sldId id="280" r:id="rId31"/>
    <p:sldId id="290" r:id="rId32"/>
    <p:sldId id="282" r:id="rId33"/>
    <p:sldId id="283" r:id="rId34"/>
    <p:sldId id="289" r:id="rId35"/>
    <p:sldId id="291" r:id="rId36"/>
    <p:sldId id="258" r:id="rId37"/>
    <p:sldId id="268" r:id="rId38"/>
    <p:sldId id="293" r:id="rId39"/>
    <p:sldId id="29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2098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76FEB-3443-4EBC-B437-B9954F68839F}" type="datetimeFigureOut">
              <a:rPr lang="en-US" smtClean="0"/>
              <a:t>9/23/2012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846CF1-F6D2-402D-8AF1-71384B8881FC}" type="slidenum">
              <a:rPr lang="en-US" smtClean="0"/>
              <a:t>‹#›</a:t>
            </a:fld>
            <a:endParaRPr lang="en-US"/>
          </a:p>
        </p:txBody>
      </p:sp>
    </p:spTree>
    <p:extLst>
      <p:ext uri="{BB962C8B-B14F-4D97-AF65-F5344CB8AC3E}">
        <p14:creationId xmlns:p14="http://schemas.microsoft.com/office/powerpoint/2010/main" val="3866708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a:t>
            </a:fld>
            <a:endParaRPr lang="en-US"/>
          </a:p>
        </p:txBody>
      </p:sp>
    </p:spTree>
    <p:extLst>
      <p:ext uri="{BB962C8B-B14F-4D97-AF65-F5344CB8AC3E}">
        <p14:creationId xmlns:p14="http://schemas.microsoft.com/office/powerpoint/2010/main" val="3610632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4</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5</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6</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7</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8</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9</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10</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11</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12</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13</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14</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15</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16</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17</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18</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19</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20</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21</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22</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23</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24</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25</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26</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27</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28</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29</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30</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31</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32</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33</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34</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35</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36</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37</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38</a:t>
            </a:fld>
            <a:endParaRPr lang="en-US"/>
          </a:p>
        </p:txBody>
      </p:sp>
    </p:spTree>
    <p:extLst>
      <p:ext uri="{BB962C8B-B14F-4D97-AF65-F5344CB8AC3E}">
        <p14:creationId xmlns:p14="http://schemas.microsoft.com/office/powerpoint/2010/main" val="3033926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46CF1-F6D2-402D-8AF1-71384B8881FC}" type="slidenum">
              <a:rPr lang="en-US" smtClean="0"/>
              <a:t>39</a:t>
            </a:fld>
            <a:endParaRPr lang="en-US"/>
          </a:p>
        </p:txBody>
      </p:sp>
    </p:spTree>
    <p:extLst>
      <p:ext uri="{BB962C8B-B14F-4D97-AF65-F5344CB8AC3E}">
        <p14:creationId xmlns:p14="http://schemas.microsoft.com/office/powerpoint/2010/main" val="3033926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Living in a World Where We Don’t Belong</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1 Peter</a:t>
            </a:r>
            <a:endParaRPr lang="en-US" dirty="0">
              <a:solidFill>
                <a:srgbClr val="FFFF00"/>
              </a:solidFill>
            </a:endParaRPr>
          </a:p>
        </p:txBody>
      </p:sp>
    </p:spTree>
    <p:extLst>
      <p:ext uri="{BB962C8B-B14F-4D97-AF65-F5344CB8AC3E}">
        <p14:creationId xmlns:p14="http://schemas.microsoft.com/office/powerpoint/2010/main" val="366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203218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We’ve all had the rewarding and instructive experience of feeling like you don’t fit in.</a:t>
            </a:r>
          </a:p>
          <a:p>
            <a:r>
              <a:rPr lang="en-US" dirty="0" smtClean="0"/>
              <a:t>If we are in a given place just for fun, then perhaps it’s no big deal.</a:t>
            </a:r>
          </a:p>
          <a:p>
            <a:r>
              <a:rPr lang="en-US" dirty="0" smtClean="0"/>
              <a:t>We leave and move on to a different situation.</a:t>
            </a:r>
          </a:p>
          <a:p>
            <a:r>
              <a:rPr lang="en-US" dirty="0"/>
              <a:t>On a deeper level, however, not belonging </a:t>
            </a:r>
            <a:r>
              <a:rPr lang="en-US" dirty="0" smtClean="0"/>
              <a:t>can raise some valid </a:t>
            </a:r>
            <a:r>
              <a:rPr lang="en-US" dirty="0"/>
              <a:t>questions.</a:t>
            </a:r>
          </a:p>
          <a:p>
            <a:endParaRPr lang="en-US" dirty="0" smtClean="0"/>
          </a:p>
        </p:txBody>
      </p:sp>
    </p:spTree>
    <p:extLst>
      <p:ext uri="{BB962C8B-B14F-4D97-AF65-F5344CB8AC3E}">
        <p14:creationId xmlns:p14="http://schemas.microsoft.com/office/powerpoint/2010/main" val="287216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Not belonging forces us to struggle with our identity: who we are compared with who we are expected to be by those around us.</a:t>
            </a:r>
          </a:p>
          <a:p>
            <a:r>
              <a:rPr lang="en-US" dirty="0" smtClean="0"/>
              <a:t>If we change at all, is it simple compromise in order to conform?</a:t>
            </a:r>
          </a:p>
          <a:p>
            <a:r>
              <a:rPr lang="en-US" dirty="0" smtClean="0"/>
              <a:t>Or is it because our own imperfections demand some level of growth or change?</a:t>
            </a:r>
          </a:p>
        </p:txBody>
      </p:sp>
    </p:spTree>
    <p:extLst>
      <p:ext uri="{BB962C8B-B14F-4D97-AF65-F5344CB8AC3E}">
        <p14:creationId xmlns:p14="http://schemas.microsoft.com/office/powerpoint/2010/main" val="234857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a:t>It forces us to grapple with our purpose for being in a particular place.</a:t>
            </a:r>
          </a:p>
          <a:p>
            <a:r>
              <a:rPr lang="en-US" dirty="0" smtClean="0"/>
              <a:t>If I am in a situation in order to have my own needs met, then feeling like I don’t belong presents an insurmountable problem.</a:t>
            </a:r>
          </a:p>
          <a:p>
            <a:r>
              <a:rPr lang="en-US" dirty="0" smtClean="0"/>
              <a:t>On the other hand, if God has me someplace, then I’m there on an assignment.</a:t>
            </a:r>
          </a:p>
          <a:p>
            <a:r>
              <a:rPr lang="en-US" dirty="0" smtClean="0"/>
              <a:t>My job is to fulfill certain responsibilities in that situation on behalf of my Master.  </a:t>
            </a:r>
          </a:p>
          <a:p>
            <a:endParaRPr lang="en-US" dirty="0"/>
          </a:p>
        </p:txBody>
      </p:sp>
    </p:spTree>
    <p:extLst>
      <p:ext uri="{BB962C8B-B14F-4D97-AF65-F5344CB8AC3E}">
        <p14:creationId xmlns:p14="http://schemas.microsoft.com/office/powerpoint/2010/main" val="4006036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Peter sees Christians, including himself, as people living in a world where they don’t belong.</a:t>
            </a:r>
          </a:p>
          <a:p>
            <a:r>
              <a:rPr lang="en-US" dirty="0" smtClean="0"/>
              <a:t>We are </a:t>
            </a:r>
            <a:r>
              <a:rPr lang="en-US" dirty="0" smtClean="0">
                <a:solidFill>
                  <a:srgbClr val="00B0F0"/>
                </a:solidFill>
              </a:rPr>
              <a:t>“sojourners </a:t>
            </a:r>
            <a:r>
              <a:rPr lang="en-US" dirty="0">
                <a:solidFill>
                  <a:srgbClr val="00B0F0"/>
                </a:solidFill>
              </a:rPr>
              <a:t>and </a:t>
            </a:r>
            <a:r>
              <a:rPr lang="en-US" dirty="0" smtClean="0">
                <a:solidFill>
                  <a:srgbClr val="00B0F0"/>
                </a:solidFill>
              </a:rPr>
              <a:t>pilgrims,” </a:t>
            </a:r>
            <a:r>
              <a:rPr lang="en-US" dirty="0" smtClean="0"/>
              <a:t>people staying someplace for time, but who are really strangers or foreigners, living in a place without the full rights of citizens.</a:t>
            </a:r>
          </a:p>
          <a:p>
            <a:r>
              <a:rPr lang="en-US" dirty="0" smtClean="0"/>
              <a:t>This world is not </a:t>
            </a:r>
            <a:r>
              <a:rPr lang="en-US" dirty="0"/>
              <a:t>our </a:t>
            </a:r>
            <a:r>
              <a:rPr lang="en-US" dirty="0" smtClean="0"/>
              <a:t>ultimate destination, not our final home.</a:t>
            </a:r>
            <a:endParaRPr lang="en-US" dirty="0"/>
          </a:p>
        </p:txBody>
      </p:sp>
    </p:spTree>
    <p:extLst>
      <p:ext uri="{BB962C8B-B14F-4D97-AF65-F5344CB8AC3E}">
        <p14:creationId xmlns:p14="http://schemas.microsoft.com/office/powerpoint/2010/main" val="951884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So the instructions Peter gives us are intended to help us make the most of life here in this temporary location – and prepare us for our ultimate destination.</a:t>
            </a:r>
          </a:p>
          <a:p>
            <a:r>
              <a:rPr lang="en-US" dirty="0"/>
              <a:t>How does our Master expect us to behave and what does He expect us to accomplish?</a:t>
            </a:r>
          </a:p>
          <a:p>
            <a:r>
              <a:rPr lang="en-US" dirty="0" smtClean="0"/>
              <a:t>How can we make the greatest impact on those around us while we are here.</a:t>
            </a:r>
          </a:p>
        </p:txBody>
      </p:sp>
    </p:spTree>
    <p:extLst>
      <p:ext uri="{BB962C8B-B14F-4D97-AF65-F5344CB8AC3E}">
        <p14:creationId xmlns:p14="http://schemas.microsoft.com/office/powerpoint/2010/main" val="414446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But realistically, those around us will often not appreciate the fact that we are different.</a:t>
            </a:r>
          </a:p>
          <a:p>
            <a:r>
              <a:rPr lang="en-US" dirty="0" smtClean="0"/>
              <a:t>They may even treat us badly as a result.</a:t>
            </a:r>
          </a:p>
          <a:p>
            <a:r>
              <a:rPr lang="en-US" dirty="0"/>
              <a:t>They may say or do things just to highlight the fact that we aren’t playing their game </a:t>
            </a:r>
            <a:r>
              <a:rPr lang="en-US" dirty="0" smtClean="0"/>
              <a:t>– a game in which they </a:t>
            </a:r>
            <a:r>
              <a:rPr lang="en-US" dirty="0"/>
              <a:t>get to make the rules</a:t>
            </a:r>
            <a:r>
              <a:rPr lang="en-US" dirty="0" smtClean="0"/>
              <a:t>.</a:t>
            </a:r>
          </a:p>
          <a:p>
            <a:r>
              <a:rPr lang="en-US" dirty="0" smtClean="0"/>
              <a:t>As a result we feel alienated, left out, unappreciated by world with conflicting values – a world disconnected from Jesus Christ.</a:t>
            </a:r>
            <a:endParaRPr lang="en-US" dirty="0"/>
          </a:p>
        </p:txBody>
      </p:sp>
    </p:spTree>
    <p:extLst>
      <p:ext uri="{BB962C8B-B14F-4D97-AF65-F5344CB8AC3E}">
        <p14:creationId xmlns:p14="http://schemas.microsoft.com/office/powerpoint/2010/main" val="2417803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How are we supposed to respond to all this?</a:t>
            </a:r>
          </a:p>
          <a:p>
            <a:r>
              <a:rPr lang="en-US" dirty="0" smtClean="0"/>
              <a:t>We know that Jesus ultimately will rule, but He’s not ruling and reigning yet.</a:t>
            </a:r>
          </a:p>
          <a:p>
            <a:r>
              <a:rPr lang="en-US" dirty="0" smtClean="0"/>
              <a:t>The game the world is playing isn’t over.</a:t>
            </a:r>
          </a:p>
          <a:p>
            <a:r>
              <a:rPr lang="en-US" dirty="0" smtClean="0"/>
              <a:t>The answers are not always easy, but Peter does at least offer answers – and we will read these answers today.</a:t>
            </a:r>
            <a:endParaRPr lang="en-US" dirty="0"/>
          </a:p>
        </p:txBody>
      </p:sp>
    </p:spTree>
    <p:extLst>
      <p:ext uri="{BB962C8B-B14F-4D97-AF65-F5344CB8AC3E}">
        <p14:creationId xmlns:p14="http://schemas.microsoft.com/office/powerpoint/2010/main" val="2939603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1739720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solidFill>
                  <a:srgbClr val="00B0F0"/>
                </a:solidFill>
              </a:rPr>
              <a:t>Simon Peter </a:t>
            </a:r>
            <a:r>
              <a:rPr lang="en-US" dirty="0" smtClean="0"/>
              <a:t>was one of the original twelve apostles of Jesus Christ.</a:t>
            </a:r>
          </a:p>
          <a:p>
            <a:r>
              <a:rPr lang="en-US" dirty="0" smtClean="0"/>
              <a:t>His name is close to the Greek word for </a:t>
            </a:r>
            <a:r>
              <a:rPr lang="en-US" dirty="0" smtClean="0">
                <a:solidFill>
                  <a:srgbClr val="00B0F0"/>
                </a:solidFill>
              </a:rPr>
              <a:t>“rock” </a:t>
            </a:r>
            <a:r>
              <a:rPr lang="en-US" dirty="0" smtClean="0"/>
              <a:t>and would have sounded to people very much like American name </a:t>
            </a:r>
            <a:r>
              <a:rPr lang="en-US" dirty="0" smtClean="0">
                <a:solidFill>
                  <a:srgbClr val="00B0F0"/>
                </a:solidFill>
              </a:rPr>
              <a:t>“Rocky,” </a:t>
            </a:r>
            <a:r>
              <a:rPr lang="en-US" dirty="0" smtClean="0"/>
              <a:t>sounds to us.</a:t>
            </a:r>
          </a:p>
          <a:p>
            <a:r>
              <a:rPr lang="en-US" dirty="0" smtClean="0"/>
              <a:t>We may see several variations of his names in the Bible:  </a:t>
            </a:r>
            <a:r>
              <a:rPr lang="en-US" dirty="0" smtClean="0">
                <a:solidFill>
                  <a:srgbClr val="00B0F0"/>
                </a:solidFill>
              </a:rPr>
              <a:t>Simon, Simeon, Peter </a:t>
            </a:r>
            <a:r>
              <a:rPr lang="en-US" dirty="0" smtClean="0"/>
              <a:t>and</a:t>
            </a:r>
            <a:r>
              <a:rPr lang="en-US" dirty="0" smtClean="0">
                <a:solidFill>
                  <a:srgbClr val="00B0F0"/>
                </a:solidFill>
              </a:rPr>
              <a:t> Cephas </a:t>
            </a:r>
            <a:r>
              <a:rPr lang="en-US" dirty="0" smtClean="0"/>
              <a:t>– the last being a Hebraic version of </a:t>
            </a:r>
            <a:r>
              <a:rPr lang="en-US" dirty="0" smtClean="0">
                <a:solidFill>
                  <a:srgbClr val="00B0F0"/>
                </a:solidFill>
              </a:rPr>
              <a:t>Peter</a:t>
            </a:r>
            <a:r>
              <a:rPr lang="en-US" dirty="0" smtClean="0"/>
              <a:t>.</a:t>
            </a:r>
          </a:p>
        </p:txBody>
      </p:sp>
    </p:spTree>
    <p:extLst>
      <p:ext uri="{BB962C8B-B14F-4D97-AF65-F5344CB8AC3E}">
        <p14:creationId xmlns:p14="http://schemas.microsoft.com/office/powerpoint/2010/main" val="1114879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Along with James and John the sons of Zebedee, Peter was among the closest friends of Jesus and seems to have taken an early leadership role among Christ’s disciples.</a:t>
            </a:r>
          </a:p>
          <a:p>
            <a:r>
              <a:rPr lang="en-US" dirty="0" smtClean="0"/>
              <a:t>Yet at the time of Jesus’s trials and death, </a:t>
            </a:r>
            <a:r>
              <a:rPr lang="en-US" dirty="0"/>
              <a:t>after promising Him that he would never </a:t>
            </a:r>
            <a:r>
              <a:rPr lang="en-US" dirty="0" smtClean="0"/>
              <a:t>deny Him, Peter did exactly that.</a:t>
            </a:r>
          </a:p>
          <a:p>
            <a:r>
              <a:rPr lang="en-US" dirty="0" smtClean="0"/>
              <a:t>He denied even knowing Jesus.</a:t>
            </a:r>
          </a:p>
        </p:txBody>
      </p:sp>
    </p:spTree>
    <p:extLst>
      <p:ext uri="{BB962C8B-B14F-4D97-AF65-F5344CB8AC3E}">
        <p14:creationId xmlns:p14="http://schemas.microsoft.com/office/powerpoint/2010/main" val="3229296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lnSpcReduction="10000"/>
          </a:bodyPr>
          <a:lstStyle/>
          <a:p>
            <a:r>
              <a:rPr lang="en-US" dirty="0" smtClean="0"/>
              <a:t>Jesus reinstated him after His resurrection in a moving conversation that took place along the Sea of Galilee.</a:t>
            </a:r>
          </a:p>
          <a:p>
            <a:pPr lvl="1"/>
            <a:r>
              <a:rPr lang="en-US" dirty="0" smtClean="0"/>
              <a:t>See </a:t>
            </a:r>
            <a:r>
              <a:rPr lang="en-US" dirty="0" smtClean="0">
                <a:solidFill>
                  <a:srgbClr val="FFFF00"/>
                </a:solidFill>
              </a:rPr>
              <a:t>John 21:15-19</a:t>
            </a:r>
            <a:r>
              <a:rPr lang="en-US" dirty="0" smtClean="0"/>
              <a:t>.</a:t>
            </a:r>
          </a:p>
          <a:p>
            <a:r>
              <a:rPr lang="en-US" dirty="0" smtClean="0"/>
              <a:t>From this point on, Peter resumed a very visible and active role.</a:t>
            </a:r>
          </a:p>
          <a:p>
            <a:r>
              <a:rPr lang="en-US" dirty="0" smtClean="0"/>
              <a:t>In </a:t>
            </a:r>
            <a:r>
              <a:rPr lang="en-US" dirty="0" smtClean="0">
                <a:solidFill>
                  <a:srgbClr val="FFFF00"/>
                </a:solidFill>
              </a:rPr>
              <a:t>Acts 2</a:t>
            </a:r>
            <a:r>
              <a:rPr lang="en-US" dirty="0" smtClean="0"/>
              <a:t>, on the day of Pentecost, he gave the church’s first public sermon and as a result 3000 people believed.</a:t>
            </a:r>
          </a:p>
        </p:txBody>
      </p:sp>
    </p:spTree>
    <p:extLst>
      <p:ext uri="{BB962C8B-B14F-4D97-AF65-F5344CB8AC3E}">
        <p14:creationId xmlns:p14="http://schemas.microsoft.com/office/powerpoint/2010/main" val="197590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We see more of Peter in the early chapters of </a:t>
            </a:r>
            <a:r>
              <a:rPr lang="en-US" dirty="0" smtClean="0">
                <a:solidFill>
                  <a:srgbClr val="FFFF00"/>
                </a:solidFill>
              </a:rPr>
              <a:t>Acts</a:t>
            </a:r>
            <a:r>
              <a:rPr lang="en-US" dirty="0" smtClean="0"/>
              <a:t>, in </a:t>
            </a:r>
            <a:r>
              <a:rPr lang="en-US" dirty="0" smtClean="0">
                <a:solidFill>
                  <a:srgbClr val="00B0F0"/>
                </a:solidFill>
              </a:rPr>
              <a:t>Jerusalem, Samaria </a:t>
            </a:r>
            <a:r>
              <a:rPr lang="en-US" dirty="0" smtClean="0"/>
              <a:t>and then along the Mediterranean coast in </a:t>
            </a:r>
            <a:r>
              <a:rPr lang="en-US" dirty="0" smtClean="0">
                <a:solidFill>
                  <a:srgbClr val="00B0F0"/>
                </a:solidFill>
              </a:rPr>
              <a:t>Joppa</a:t>
            </a:r>
            <a:r>
              <a:rPr lang="en-US" dirty="0" smtClean="0"/>
              <a:t> and </a:t>
            </a:r>
            <a:r>
              <a:rPr lang="en-US" dirty="0" smtClean="0">
                <a:solidFill>
                  <a:srgbClr val="00B0F0"/>
                </a:solidFill>
              </a:rPr>
              <a:t>Caesarea</a:t>
            </a:r>
            <a:r>
              <a:rPr lang="en-US" dirty="0" smtClean="0"/>
              <a:t>.</a:t>
            </a:r>
          </a:p>
          <a:p>
            <a:r>
              <a:rPr lang="en-US" dirty="0" smtClean="0"/>
              <a:t>There he preached the gospel to a house full of Romans and saw these Gentiles come to faith in Christ and receive the Holy Spirit.</a:t>
            </a:r>
          </a:p>
          <a:p>
            <a:r>
              <a:rPr lang="en-US" dirty="0" smtClean="0"/>
              <a:t>This was totally unexpected at that time.</a:t>
            </a:r>
          </a:p>
        </p:txBody>
      </p:sp>
    </p:spTree>
    <p:extLst>
      <p:ext uri="{BB962C8B-B14F-4D97-AF65-F5344CB8AC3E}">
        <p14:creationId xmlns:p14="http://schemas.microsoft.com/office/powerpoint/2010/main" val="279889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a:t>In </a:t>
            </a:r>
            <a:r>
              <a:rPr lang="en-US" dirty="0">
                <a:solidFill>
                  <a:srgbClr val="FFFF00"/>
                </a:solidFill>
              </a:rPr>
              <a:t>Acts 15 </a:t>
            </a:r>
            <a:r>
              <a:rPr lang="en-US" dirty="0"/>
              <a:t>he is part of the decision to </a:t>
            </a:r>
            <a:r>
              <a:rPr lang="en-US" dirty="0" smtClean="0"/>
              <a:t>allow Gentiles </a:t>
            </a:r>
            <a:r>
              <a:rPr lang="en-US" dirty="0"/>
              <a:t>into the full fellowship of believers without requiring </a:t>
            </a:r>
            <a:r>
              <a:rPr lang="en-US" dirty="0" smtClean="0"/>
              <a:t>total conversion </a:t>
            </a:r>
            <a:r>
              <a:rPr lang="en-US" dirty="0"/>
              <a:t>to Judaism</a:t>
            </a:r>
            <a:r>
              <a:rPr lang="en-US" dirty="0" smtClean="0"/>
              <a:t>.</a:t>
            </a:r>
          </a:p>
          <a:p>
            <a:r>
              <a:rPr lang="en-US" dirty="0" smtClean="0"/>
              <a:t>Peter is then missing from the rest of </a:t>
            </a:r>
            <a:r>
              <a:rPr lang="en-US" dirty="0" smtClean="0">
                <a:solidFill>
                  <a:srgbClr val="FFFF00"/>
                </a:solidFill>
              </a:rPr>
              <a:t>Acts </a:t>
            </a:r>
            <a:r>
              <a:rPr lang="en-US" dirty="0" smtClean="0"/>
              <a:t>as Luke, the author, focuses on the missionary journeys of Paul.</a:t>
            </a:r>
          </a:p>
          <a:p>
            <a:r>
              <a:rPr lang="en-US" dirty="0" smtClean="0"/>
              <a:t>Peter </a:t>
            </a:r>
            <a:r>
              <a:rPr lang="en-US" dirty="0"/>
              <a:t>shows up again in </a:t>
            </a:r>
            <a:r>
              <a:rPr lang="en-US" dirty="0" smtClean="0"/>
              <a:t>the letters.</a:t>
            </a:r>
            <a:endParaRPr lang="en-US" dirty="0"/>
          </a:p>
        </p:txBody>
      </p:sp>
    </p:spTree>
    <p:extLst>
      <p:ext uri="{BB962C8B-B14F-4D97-AF65-F5344CB8AC3E}">
        <p14:creationId xmlns:p14="http://schemas.microsoft.com/office/powerpoint/2010/main" val="2246984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Peter, the Author of the Letter</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t>In Paul’s letters, he mentions Peter as being in </a:t>
            </a:r>
            <a:r>
              <a:rPr lang="en-US" dirty="0" smtClean="0">
                <a:solidFill>
                  <a:srgbClr val="00B0F0"/>
                </a:solidFill>
              </a:rPr>
              <a:t>Syrian Antioch </a:t>
            </a:r>
            <a:r>
              <a:rPr lang="en-US" dirty="0" smtClean="0"/>
              <a:t>and also in </a:t>
            </a:r>
            <a:r>
              <a:rPr lang="en-US" dirty="0" smtClean="0">
                <a:solidFill>
                  <a:srgbClr val="00B0F0"/>
                </a:solidFill>
              </a:rPr>
              <a:t>Corinth</a:t>
            </a:r>
            <a:r>
              <a:rPr lang="en-US" dirty="0"/>
              <a:t> </a:t>
            </a:r>
            <a:r>
              <a:rPr lang="en-US" dirty="0" smtClean="0"/>
              <a:t>in Greece.</a:t>
            </a:r>
          </a:p>
          <a:p>
            <a:r>
              <a:rPr lang="en-US" dirty="0" smtClean="0"/>
              <a:t>So we know he had a fairly extensive travelling ministry of some kind.</a:t>
            </a:r>
          </a:p>
          <a:p>
            <a:r>
              <a:rPr lang="en-US" dirty="0" smtClean="0"/>
              <a:t>This letter we call </a:t>
            </a:r>
            <a:r>
              <a:rPr lang="en-US" dirty="0" smtClean="0">
                <a:solidFill>
                  <a:srgbClr val="FFFF00"/>
                </a:solidFill>
              </a:rPr>
              <a:t>1 Peter </a:t>
            </a:r>
            <a:r>
              <a:rPr lang="en-US" dirty="0" smtClean="0"/>
              <a:t>is addressed to believers in several Roman provinces that would all be located in northern or central Turkey today.</a:t>
            </a:r>
          </a:p>
          <a:p>
            <a:endParaRPr lang="en-US" dirty="0"/>
          </a:p>
        </p:txBody>
      </p:sp>
    </p:spTree>
    <p:extLst>
      <p:ext uri="{BB962C8B-B14F-4D97-AF65-F5344CB8AC3E}">
        <p14:creationId xmlns:p14="http://schemas.microsoft.com/office/powerpoint/2010/main" val="160194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Letter’s Original Recipients</a:t>
            </a:r>
            <a:endParaRPr lang="en-US" dirty="0">
              <a:solidFill>
                <a:srgbClr val="FFFF00"/>
              </a:solidFill>
            </a:endParaRPr>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3252826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Letter’s Original Recipients</a:t>
            </a:r>
            <a:endParaRPr lang="en-US" dirty="0">
              <a:solidFill>
                <a:srgbClr val="FFFF0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993" y="1266285"/>
            <a:ext cx="8562207" cy="5210715"/>
          </a:xfrm>
        </p:spPr>
      </p:pic>
    </p:spTree>
    <p:extLst>
      <p:ext uri="{BB962C8B-B14F-4D97-AF65-F5344CB8AC3E}">
        <p14:creationId xmlns:p14="http://schemas.microsoft.com/office/powerpoint/2010/main" val="4195562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Letter’s Original Recipients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Very likely Peter ministered in these areas.</a:t>
            </a:r>
          </a:p>
          <a:p>
            <a:r>
              <a:rPr lang="en-US" dirty="0" smtClean="0"/>
              <a:t>The churches included in such a wide stretch would have been diverse.</a:t>
            </a:r>
          </a:p>
          <a:p>
            <a:r>
              <a:rPr lang="en-US" dirty="0" smtClean="0"/>
              <a:t>They would have included both Jews and Gentiles and people from various walks of life.</a:t>
            </a:r>
          </a:p>
          <a:p>
            <a:r>
              <a:rPr lang="en-US" dirty="0" smtClean="0"/>
              <a:t>Some were highly cultured; others were simple, somewhat tribal people who turned to Christ from the rawest forms of paganism.</a:t>
            </a:r>
            <a:endParaRPr lang="en-US" dirty="0"/>
          </a:p>
        </p:txBody>
      </p:sp>
    </p:spTree>
    <p:extLst>
      <p:ext uri="{BB962C8B-B14F-4D97-AF65-F5344CB8AC3E}">
        <p14:creationId xmlns:p14="http://schemas.microsoft.com/office/powerpoint/2010/main" val="1590499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The Time of the Letter</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817952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The Time of the Letter</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t>Peter probably wrote this letter somewhere toward the end of his life.</a:t>
            </a:r>
          </a:p>
          <a:p>
            <a:r>
              <a:rPr lang="en-US" dirty="0" smtClean="0"/>
              <a:t>Church history tells us that he died in Rome in the persecutions under Nero – who died himself in 68 A.D.</a:t>
            </a:r>
          </a:p>
          <a:p>
            <a:r>
              <a:rPr lang="en-US" dirty="0" smtClean="0"/>
              <a:t>This puts both </a:t>
            </a:r>
            <a:r>
              <a:rPr lang="en-US" dirty="0" smtClean="0">
                <a:solidFill>
                  <a:srgbClr val="FFFF00"/>
                </a:solidFill>
              </a:rPr>
              <a:t>1 &amp; 2 Peter </a:t>
            </a:r>
            <a:r>
              <a:rPr lang="en-US" dirty="0" smtClean="0"/>
              <a:t>somewhere safely in the early or middle 60s.  </a:t>
            </a:r>
          </a:p>
          <a:p>
            <a:r>
              <a:rPr lang="en-US" dirty="0" smtClean="0"/>
              <a:t>Persecution was </a:t>
            </a:r>
            <a:r>
              <a:rPr lang="en-US" dirty="0"/>
              <a:t>only just beginning </a:t>
            </a:r>
            <a:r>
              <a:rPr lang="en-US" dirty="0" smtClean="0"/>
              <a:t>and not yet very severe, even in Rome itself.</a:t>
            </a:r>
            <a:endParaRPr lang="en-US" dirty="0"/>
          </a:p>
        </p:txBody>
      </p:sp>
    </p:spTree>
    <p:extLst>
      <p:ext uri="{BB962C8B-B14F-4D97-AF65-F5344CB8AC3E}">
        <p14:creationId xmlns:p14="http://schemas.microsoft.com/office/powerpoint/2010/main" val="4045553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A Few Facts</a:t>
            </a:r>
            <a:endParaRPr lang="en-US" dirty="0">
              <a:solidFill>
                <a:srgbClr val="FF660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695500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00"/>
                </a:solidFill>
              </a:rPr>
              <a:t>A Few Facts</a:t>
            </a:r>
            <a:endParaRPr lang="en-US" dirty="0">
              <a:solidFill>
                <a:srgbClr val="FF6600"/>
              </a:solidFill>
            </a:endParaRPr>
          </a:p>
        </p:txBody>
      </p:sp>
      <p:sp>
        <p:nvSpPr>
          <p:cNvPr id="3" name="Content Placeholder 2"/>
          <p:cNvSpPr>
            <a:spLocks noGrp="1"/>
          </p:cNvSpPr>
          <p:nvPr>
            <p:ph idx="1"/>
          </p:nvPr>
        </p:nvSpPr>
        <p:spPr/>
        <p:txBody>
          <a:bodyPr>
            <a:normAutofit/>
          </a:bodyPr>
          <a:lstStyle/>
          <a:p>
            <a:r>
              <a:rPr lang="en-US" dirty="0" smtClean="0">
                <a:solidFill>
                  <a:srgbClr val="00B0F0"/>
                </a:solidFill>
              </a:rPr>
              <a:t>Matthew, John and Peter </a:t>
            </a:r>
            <a:r>
              <a:rPr lang="en-US" dirty="0" smtClean="0"/>
              <a:t>are the only 3 of the original 12 apostles to write NT books.</a:t>
            </a:r>
          </a:p>
          <a:p>
            <a:r>
              <a:rPr lang="en-US" dirty="0" smtClean="0"/>
              <a:t>Of all the writings in the New Testament, this letter has </a:t>
            </a:r>
            <a:r>
              <a:rPr lang="en-US" i="1" dirty="0">
                <a:solidFill>
                  <a:srgbClr val="00B0F0"/>
                </a:solidFill>
              </a:rPr>
              <a:t>proportionately</a:t>
            </a:r>
            <a:r>
              <a:rPr lang="en-US" dirty="0"/>
              <a:t> </a:t>
            </a:r>
            <a:r>
              <a:rPr lang="en-US" dirty="0" smtClean="0"/>
              <a:t>the most Old Testament quotations.</a:t>
            </a:r>
          </a:p>
          <a:p>
            <a:r>
              <a:rPr lang="en-US" dirty="0" smtClean="0"/>
              <a:t>Some form of the word </a:t>
            </a:r>
            <a:r>
              <a:rPr lang="en-US" dirty="0" smtClean="0">
                <a:solidFill>
                  <a:srgbClr val="00B0F0"/>
                </a:solidFill>
              </a:rPr>
              <a:t>“suffer” </a:t>
            </a:r>
            <a:r>
              <a:rPr lang="en-US" dirty="0" smtClean="0"/>
              <a:t>appears 15 times in the letter.</a:t>
            </a:r>
          </a:p>
          <a:p>
            <a:r>
              <a:rPr lang="en-US" dirty="0" smtClean="0"/>
              <a:t>Every chapter speaks of </a:t>
            </a:r>
            <a:r>
              <a:rPr lang="en-US" dirty="0" smtClean="0">
                <a:solidFill>
                  <a:srgbClr val="00B0F0"/>
                </a:solidFill>
              </a:rPr>
              <a:t>suffering </a:t>
            </a:r>
            <a:r>
              <a:rPr lang="en-US" dirty="0" smtClean="0"/>
              <a:t>in some way.</a:t>
            </a:r>
          </a:p>
          <a:p>
            <a:endParaRPr lang="en-US" dirty="0" smtClean="0"/>
          </a:p>
        </p:txBody>
      </p:sp>
    </p:spTree>
    <p:extLst>
      <p:ext uri="{BB962C8B-B14F-4D97-AF65-F5344CB8AC3E}">
        <p14:creationId xmlns:p14="http://schemas.microsoft.com/office/powerpoint/2010/main" val="350902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Topics of the Letter</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146397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Topics of the Letter</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00B0F0"/>
                </a:solidFill>
              </a:rPr>
              <a:t>The Reality of Our Salvation</a:t>
            </a:r>
          </a:p>
          <a:p>
            <a:r>
              <a:rPr lang="en-US" dirty="0" smtClean="0">
                <a:solidFill>
                  <a:srgbClr val="00B0F0"/>
                </a:solidFill>
              </a:rPr>
              <a:t>The Nature of Our Sanctification </a:t>
            </a:r>
            <a:r>
              <a:rPr lang="en-US" dirty="0" smtClean="0"/>
              <a:t>– living holy lives in an unholy world.</a:t>
            </a:r>
          </a:p>
          <a:p>
            <a:r>
              <a:rPr lang="en-US" dirty="0" smtClean="0">
                <a:solidFill>
                  <a:srgbClr val="00B0F0"/>
                </a:solidFill>
              </a:rPr>
              <a:t>Living Orderly Lives </a:t>
            </a:r>
            <a:r>
              <a:rPr lang="en-US" dirty="0" smtClean="0"/>
              <a:t>– in a world that doesn’t live by our Lord’s standards</a:t>
            </a:r>
          </a:p>
          <a:p>
            <a:r>
              <a:rPr lang="en-US" dirty="0" smtClean="0">
                <a:solidFill>
                  <a:srgbClr val="00B0F0"/>
                </a:solidFill>
              </a:rPr>
              <a:t>The Certainty of Christ’s Return</a:t>
            </a:r>
          </a:p>
          <a:p>
            <a:r>
              <a:rPr lang="en-US" dirty="0" smtClean="0">
                <a:solidFill>
                  <a:srgbClr val="00B0F0"/>
                </a:solidFill>
              </a:rPr>
              <a:t>Willingness to Suffer Well </a:t>
            </a:r>
            <a:r>
              <a:rPr lang="en-US" dirty="0" smtClean="0"/>
              <a:t>– whether criticism, hardship or all out persecution for our faith.</a:t>
            </a:r>
          </a:p>
          <a:p>
            <a:endParaRPr lang="en-US" dirty="0"/>
          </a:p>
        </p:txBody>
      </p:sp>
    </p:spTree>
    <p:extLst>
      <p:ext uri="{BB962C8B-B14F-4D97-AF65-F5344CB8AC3E}">
        <p14:creationId xmlns:p14="http://schemas.microsoft.com/office/powerpoint/2010/main" val="450972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Letter</a:t>
            </a:r>
            <a:endParaRPr lang="en-US" dirty="0"/>
          </a:p>
        </p:txBody>
      </p:sp>
      <p:sp>
        <p:nvSpPr>
          <p:cNvPr id="3" name="Content Placeholder 2"/>
          <p:cNvSpPr>
            <a:spLocks noGrp="1"/>
          </p:cNvSpPr>
          <p:nvPr>
            <p:ph idx="1"/>
          </p:nvPr>
        </p:nvSpPr>
        <p:spPr/>
        <p:txBody>
          <a:bodyPr>
            <a:normAutofit/>
          </a:bodyPr>
          <a:lstStyle/>
          <a:p>
            <a:pPr marL="0" indent="0">
              <a:buNone/>
            </a:pPr>
            <a:endParaRPr lang="en-US" i="1" dirty="0" smtClean="0">
              <a:solidFill>
                <a:srgbClr val="00CC00"/>
              </a:solidFill>
            </a:endParaRPr>
          </a:p>
        </p:txBody>
      </p:sp>
    </p:spTree>
    <p:extLst>
      <p:ext uri="{BB962C8B-B14F-4D97-AF65-F5344CB8AC3E}">
        <p14:creationId xmlns:p14="http://schemas.microsoft.com/office/powerpoint/2010/main" val="2077430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Letter</a:t>
            </a:r>
            <a:endParaRPr lang="en-US" dirty="0"/>
          </a:p>
        </p:txBody>
      </p:sp>
      <p:sp>
        <p:nvSpPr>
          <p:cNvPr id="3" name="Content Placeholder 2"/>
          <p:cNvSpPr>
            <a:spLocks noGrp="1"/>
          </p:cNvSpPr>
          <p:nvPr>
            <p:ph idx="1"/>
          </p:nvPr>
        </p:nvSpPr>
        <p:spPr/>
        <p:txBody>
          <a:bodyPr>
            <a:normAutofit/>
          </a:bodyPr>
          <a:lstStyle/>
          <a:p>
            <a:r>
              <a:rPr lang="en-US" dirty="0" smtClean="0"/>
              <a:t>Bible scholar Edmund </a:t>
            </a:r>
            <a:r>
              <a:rPr lang="en-US" dirty="0"/>
              <a:t>P. </a:t>
            </a:r>
            <a:r>
              <a:rPr lang="en-US" dirty="0" err="1"/>
              <a:t>Clowney</a:t>
            </a:r>
            <a:r>
              <a:rPr lang="en-US" dirty="0"/>
              <a:t>, </a:t>
            </a:r>
            <a:r>
              <a:rPr lang="en-US" dirty="0" smtClean="0"/>
              <a:t>has described 1 Peter in this way:</a:t>
            </a:r>
          </a:p>
          <a:p>
            <a:r>
              <a:rPr lang="en-US" i="1" dirty="0" smtClean="0">
                <a:solidFill>
                  <a:srgbClr val="00CC00"/>
                </a:solidFill>
              </a:rPr>
              <a:t>“Peter’s </a:t>
            </a:r>
            <a:r>
              <a:rPr lang="en-US" i="1" dirty="0">
                <a:solidFill>
                  <a:srgbClr val="00CC00"/>
                </a:solidFill>
              </a:rPr>
              <a:t>pastoral letter encourages us by instructing us. Our deepest needs drive us to our deepest beliefs. What hope do we have? Peter proclaims Jesus Christ, our sure hope now and for ever. </a:t>
            </a:r>
            <a:endParaRPr lang="en-US" i="1" dirty="0" smtClean="0">
              <a:solidFill>
                <a:srgbClr val="00CC00"/>
              </a:solidFill>
            </a:endParaRPr>
          </a:p>
        </p:txBody>
      </p:sp>
    </p:spTree>
    <p:extLst>
      <p:ext uri="{BB962C8B-B14F-4D97-AF65-F5344CB8AC3E}">
        <p14:creationId xmlns:p14="http://schemas.microsoft.com/office/powerpoint/2010/main" val="2553391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Letter</a:t>
            </a:r>
            <a:endParaRPr lang="en-US" dirty="0"/>
          </a:p>
        </p:txBody>
      </p:sp>
      <p:sp>
        <p:nvSpPr>
          <p:cNvPr id="3" name="Content Placeholder 2"/>
          <p:cNvSpPr>
            <a:spLocks noGrp="1"/>
          </p:cNvSpPr>
          <p:nvPr>
            <p:ph idx="1"/>
          </p:nvPr>
        </p:nvSpPr>
        <p:spPr/>
        <p:txBody>
          <a:bodyPr>
            <a:normAutofit/>
          </a:bodyPr>
          <a:lstStyle/>
          <a:p>
            <a:r>
              <a:rPr lang="en-US" i="1" dirty="0" smtClean="0">
                <a:solidFill>
                  <a:srgbClr val="00CC00"/>
                </a:solidFill>
              </a:rPr>
              <a:t>“Throughout </a:t>
            </a:r>
            <a:r>
              <a:rPr lang="en-US" i="1" dirty="0">
                <a:solidFill>
                  <a:srgbClr val="00CC00"/>
                </a:solidFill>
              </a:rPr>
              <a:t>his letter he grounds our hope in the reality of what God has done and will yet do for us through Christ. The apostle is a witness, not just to what Jesus did and said while he was in his fishing-boat or in his house, but to the meaning of Christ’s life, death, resurrection, and ascension.” </a:t>
            </a:r>
            <a:endParaRPr lang="en-US" i="1" dirty="0" smtClean="0">
              <a:solidFill>
                <a:srgbClr val="00CC00"/>
              </a:solidFill>
            </a:endParaRPr>
          </a:p>
          <a:p>
            <a:pPr marL="457200" lvl="1" indent="0" algn="r">
              <a:buNone/>
            </a:pPr>
            <a:r>
              <a:rPr lang="en-US" sz="2400" dirty="0">
                <a:solidFill>
                  <a:srgbClr val="00CC00"/>
                </a:solidFill>
              </a:rPr>
              <a:t>(from </a:t>
            </a:r>
            <a:r>
              <a:rPr lang="en-US" sz="2400" i="1" dirty="0">
                <a:solidFill>
                  <a:srgbClr val="00CC00"/>
                </a:solidFill>
              </a:rPr>
              <a:t>The Message of 1 Peter: The Way of the Cross)</a:t>
            </a:r>
            <a:endParaRPr lang="en-US" sz="2400" dirty="0">
              <a:solidFill>
                <a:srgbClr val="00CC00"/>
              </a:solidFill>
            </a:endParaRPr>
          </a:p>
          <a:p>
            <a:endParaRPr lang="en-US" i="1" dirty="0">
              <a:solidFill>
                <a:srgbClr val="00CC00"/>
              </a:solidFill>
            </a:endParaRPr>
          </a:p>
        </p:txBody>
      </p:sp>
    </p:spTree>
    <p:extLst>
      <p:ext uri="{BB962C8B-B14F-4D97-AF65-F5344CB8AC3E}">
        <p14:creationId xmlns:p14="http://schemas.microsoft.com/office/powerpoint/2010/main" val="1631802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Letter</a:t>
            </a:r>
            <a:endParaRPr lang="en-US" dirty="0"/>
          </a:p>
        </p:txBody>
      </p:sp>
      <p:sp>
        <p:nvSpPr>
          <p:cNvPr id="3" name="Content Placeholder 2"/>
          <p:cNvSpPr>
            <a:spLocks noGrp="1"/>
          </p:cNvSpPr>
          <p:nvPr>
            <p:ph idx="1"/>
          </p:nvPr>
        </p:nvSpPr>
        <p:spPr/>
        <p:txBody>
          <a:bodyPr>
            <a:normAutofit fontScale="92500"/>
          </a:bodyPr>
          <a:lstStyle/>
          <a:p>
            <a:r>
              <a:rPr lang="en-US" dirty="0" smtClean="0"/>
              <a:t>Chuck Smith says this:</a:t>
            </a:r>
          </a:p>
          <a:p>
            <a:r>
              <a:rPr lang="en-US" i="1" dirty="0" smtClean="0">
                <a:solidFill>
                  <a:srgbClr val="00CC00"/>
                </a:solidFill>
              </a:rPr>
              <a:t>The theme of the book is suffering.  </a:t>
            </a:r>
          </a:p>
          <a:p>
            <a:r>
              <a:rPr lang="en-US" i="1" dirty="0" smtClean="0">
                <a:solidFill>
                  <a:srgbClr val="00CC00"/>
                </a:solidFill>
              </a:rPr>
              <a:t>The Christians were now undergoing increasingly intense suffering and needed to be instructed and encouraged in light of this suffering.  </a:t>
            </a:r>
          </a:p>
          <a:p>
            <a:r>
              <a:rPr lang="en-US" i="1" dirty="0" smtClean="0">
                <a:solidFill>
                  <a:srgbClr val="00CC00"/>
                </a:solidFill>
              </a:rPr>
              <a:t>They needed to understand that suffering is a normal part of the Christian life and that it was a way to relate to the suffering of Jesus, which Peter had witnessed personally.</a:t>
            </a:r>
          </a:p>
        </p:txBody>
      </p:sp>
    </p:spTree>
    <p:extLst>
      <p:ext uri="{BB962C8B-B14F-4D97-AF65-F5344CB8AC3E}">
        <p14:creationId xmlns:p14="http://schemas.microsoft.com/office/powerpoint/2010/main" val="1815419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F0"/>
                </a:solidFill>
              </a:rPr>
              <a:t>The Lessons of the Letter:  A Summary</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216179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F0"/>
                </a:solidFill>
              </a:rPr>
              <a:t>The Lessons of the Letter:  A Summary</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a:t>Christians should persevere in faith, even while suffering persecution.</a:t>
            </a:r>
          </a:p>
          <a:p>
            <a:r>
              <a:rPr lang="en-US" dirty="0"/>
              <a:t>We should be full of hope, for we will surely enjoy an eternal salvation that will </a:t>
            </a:r>
            <a:r>
              <a:rPr lang="en-US" dirty="0" smtClean="0"/>
              <a:t>become completely visible at </a:t>
            </a:r>
            <a:r>
              <a:rPr lang="en-US" dirty="0"/>
              <a:t>Christ’s return.</a:t>
            </a:r>
          </a:p>
          <a:p>
            <a:r>
              <a:rPr lang="en-US" dirty="0"/>
              <a:t>We are already enjoying God’s saving promises here and now – all thanks to the death and resurrection of Jesus Christ</a:t>
            </a:r>
            <a:r>
              <a:rPr lang="en-US" dirty="0" smtClean="0"/>
              <a:t>.</a:t>
            </a:r>
          </a:p>
        </p:txBody>
      </p:sp>
    </p:spTree>
    <p:extLst>
      <p:ext uri="{BB962C8B-B14F-4D97-AF65-F5344CB8AC3E}">
        <p14:creationId xmlns:p14="http://schemas.microsoft.com/office/powerpoint/2010/main" val="2951372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 Few Key Verses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We’ll keep these up here as we read through the whole letter in just a bit.</a:t>
            </a:r>
            <a:endParaRPr lang="en-US" dirty="0"/>
          </a:p>
        </p:txBody>
      </p:sp>
    </p:spTree>
    <p:extLst>
      <p:ext uri="{BB962C8B-B14F-4D97-AF65-F5344CB8AC3E}">
        <p14:creationId xmlns:p14="http://schemas.microsoft.com/office/powerpoint/2010/main" val="1718218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 Few Key Verses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A Salvation Prophesied Beforehand	</a:t>
            </a:r>
            <a:r>
              <a:rPr lang="en-US" dirty="0" smtClean="0">
                <a:solidFill>
                  <a:srgbClr val="FFFF00"/>
                </a:solidFill>
              </a:rPr>
              <a:t>1:10-12</a:t>
            </a:r>
          </a:p>
          <a:p>
            <a:r>
              <a:rPr lang="en-US" dirty="0" smtClean="0"/>
              <a:t>Desire the Pure Milk of the Word</a:t>
            </a:r>
            <a:r>
              <a:rPr lang="en-US" dirty="0" smtClean="0">
                <a:solidFill>
                  <a:srgbClr val="FFFF00"/>
                </a:solidFill>
              </a:rPr>
              <a:t>	2:1-3</a:t>
            </a:r>
          </a:p>
          <a:p>
            <a:r>
              <a:rPr lang="en-US" dirty="0"/>
              <a:t>A Proper Use of Our Freedom</a:t>
            </a:r>
            <a:r>
              <a:rPr lang="en-US" dirty="0" smtClean="0">
                <a:solidFill>
                  <a:srgbClr val="FFFF00"/>
                </a:solidFill>
              </a:rPr>
              <a:t>             2:15-17</a:t>
            </a:r>
          </a:p>
          <a:p>
            <a:r>
              <a:rPr lang="en-US" dirty="0"/>
              <a:t>Be Ready to Give a Defense                 </a:t>
            </a:r>
            <a:r>
              <a:rPr lang="en-US" dirty="0" smtClean="0">
                <a:solidFill>
                  <a:srgbClr val="FFFF00"/>
                </a:solidFill>
              </a:rPr>
              <a:t>3:15-16</a:t>
            </a:r>
          </a:p>
          <a:p>
            <a:r>
              <a:rPr lang="en-US" dirty="0"/>
              <a:t>The End Is Near                                      </a:t>
            </a:r>
            <a:r>
              <a:rPr lang="en-US" dirty="0" smtClean="0">
                <a:solidFill>
                  <a:srgbClr val="FFFF00"/>
                </a:solidFill>
              </a:rPr>
              <a:t>4:7-8</a:t>
            </a:r>
          </a:p>
          <a:p>
            <a:r>
              <a:rPr lang="en-US" dirty="0"/>
              <a:t>Use Your Spiritual Gifts                         </a:t>
            </a:r>
            <a:r>
              <a:rPr lang="en-US" dirty="0" smtClean="0">
                <a:solidFill>
                  <a:srgbClr val="FFFF00"/>
                </a:solidFill>
              </a:rPr>
              <a:t>4:10-11</a:t>
            </a:r>
          </a:p>
          <a:p>
            <a:r>
              <a:rPr lang="en-US" dirty="0"/>
              <a:t>Humble Yourselves Before God           </a:t>
            </a:r>
            <a:r>
              <a:rPr lang="en-US" dirty="0" smtClean="0">
                <a:solidFill>
                  <a:srgbClr val="FFFF00"/>
                </a:solidFill>
              </a:rPr>
              <a:t>5:6-7</a:t>
            </a:r>
            <a:endParaRPr lang="en-US" dirty="0"/>
          </a:p>
        </p:txBody>
      </p:sp>
    </p:spTree>
    <p:extLst>
      <p:ext uri="{BB962C8B-B14F-4D97-AF65-F5344CB8AC3E}">
        <p14:creationId xmlns:p14="http://schemas.microsoft.com/office/powerpoint/2010/main" val="582976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CC00"/>
                </a:solidFill>
              </a:rPr>
              <a:t>Life Lessons from 1 Peter</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dirty="0" smtClean="0"/>
              <a:t>While all forms of suffering can have a purifying effect on us, suffering in </a:t>
            </a:r>
            <a:r>
              <a:rPr lang="en-US" dirty="0" smtClean="0">
                <a:solidFill>
                  <a:srgbClr val="FFFF00"/>
                </a:solidFill>
              </a:rPr>
              <a:t>1 Peter </a:t>
            </a:r>
            <a:r>
              <a:rPr lang="en-US" dirty="0" smtClean="0"/>
              <a:t>is something we endure because we are Christians.</a:t>
            </a:r>
          </a:p>
          <a:p>
            <a:r>
              <a:rPr lang="en-US" dirty="0" smtClean="0"/>
              <a:t>It doesn’t seem the persecution was yet as intense as it was going to soon be for believers in these days of the Roman Empire.</a:t>
            </a:r>
          </a:p>
          <a:p>
            <a:r>
              <a:rPr lang="en-US" dirty="0" smtClean="0"/>
              <a:t>But it wasn’t all good.</a:t>
            </a:r>
            <a:endParaRPr lang="en-US" dirty="0"/>
          </a:p>
        </p:txBody>
      </p:sp>
    </p:spTree>
    <p:extLst>
      <p:ext uri="{BB962C8B-B14F-4D97-AF65-F5344CB8AC3E}">
        <p14:creationId xmlns:p14="http://schemas.microsoft.com/office/powerpoint/2010/main" val="1440913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CC00"/>
                </a:solidFill>
              </a:rPr>
              <a:t>Life Lessons from 1 Peter</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t>Christians like Peter could already see that they were living in world where they didn’t belong.</a:t>
            </a:r>
          </a:p>
          <a:p>
            <a:r>
              <a:rPr lang="en-US" dirty="0" smtClean="0"/>
              <a:t>They were alienated.</a:t>
            </a:r>
          </a:p>
          <a:p>
            <a:r>
              <a:rPr lang="en-US" dirty="0" smtClean="0"/>
              <a:t>They were excluded.</a:t>
            </a:r>
          </a:p>
          <a:p>
            <a:r>
              <a:rPr lang="en-US" dirty="0" smtClean="0"/>
              <a:t>Becoming a Christian failed to make anyone’s life easier, but it gave them a future hope.</a:t>
            </a:r>
          </a:p>
          <a:p>
            <a:r>
              <a:rPr lang="en-US" dirty="0" smtClean="0"/>
              <a:t>And for now, life was beginning to seem harder than most Christians had ever guessed.</a:t>
            </a:r>
          </a:p>
          <a:p>
            <a:endParaRPr lang="en-US" dirty="0" smtClean="0"/>
          </a:p>
          <a:p>
            <a:endParaRPr lang="en-US" dirty="0" smtClean="0"/>
          </a:p>
          <a:p>
            <a:endParaRPr lang="en-US" dirty="0"/>
          </a:p>
        </p:txBody>
      </p:sp>
    </p:spTree>
    <p:extLst>
      <p:ext uri="{BB962C8B-B14F-4D97-AF65-F5344CB8AC3E}">
        <p14:creationId xmlns:p14="http://schemas.microsoft.com/office/powerpoint/2010/main" val="648205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Life Lessons from 1 Peter</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i="1" dirty="0" smtClean="0">
                <a:solidFill>
                  <a:srgbClr val="00CC00"/>
                </a:solidFill>
              </a:rPr>
              <a:t>“Since </a:t>
            </a:r>
            <a:r>
              <a:rPr lang="en-US" i="1" dirty="0">
                <a:solidFill>
                  <a:srgbClr val="00CC00"/>
                </a:solidFill>
              </a:rPr>
              <a:t>scorn and contempt are slow-working acids that corrode individual and communal identity, social alienation should not be viewed as a trivial form of suffering. </a:t>
            </a:r>
            <a:r>
              <a:rPr lang="en-US" i="1" dirty="0" smtClean="0">
                <a:solidFill>
                  <a:srgbClr val="00CC00"/>
                </a:solidFill>
              </a:rPr>
              <a:t> Persecution </a:t>
            </a:r>
            <a:r>
              <a:rPr lang="en-US" i="1" dirty="0">
                <a:solidFill>
                  <a:srgbClr val="00CC00"/>
                </a:solidFill>
              </a:rPr>
              <a:t>may bring death, but the martyr has the advantage of dying with </a:t>
            </a:r>
            <a:r>
              <a:rPr lang="en-US" i="1" dirty="0" smtClean="0">
                <a:solidFill>
                  <a:srgbClr val="00CC00"/>
                </a:solidFill>
              </a:rPr>
              <a:t>meaning.  Societal </a:t>
            </a:r>
            <a:r>
              <a:rPr lang="en-US" i="1" dirty="0">
                <a:solidFill>
                  <a:srgbClr val="00CC00"/>
                </a:solidFill>
              </a:rPr>
              <a:t>scorn, however, threatens meaning and identity</a:t>
            </a:r>
            <a:r>
              <a:rPr lang="en-US" i="1" dirty="0" smtClean="0">
                <a:solidFill>
                  <a:srgbClr val="00CC00"/>
                </a:solidFill>
              </a:rPr>
              <a:t>.”</a:t>
            </a:r>
          </a:p>
          <a:p>
            <a:pPr lvl="1" algn="r"/>
            <a:r>
              <a:rPr lang="en-US" dirty="0">
                <a:solidFill>
                  <a:srgbClr val="00CC00"/>
                </a:solidFill>
              </a:rPr>
              <a:t>Luke Timothy </a:t>
            </a:r>
            <a:r>
              <a:rPr lang="en-US" dirty="0" smtClean="0">
                <a:solidFill>
                  <a:srgbClr val="00CC00"/>
                </a:solidFill>
              </a:rPr>
              <a:t>Johnson, </a:t>
            </a:r>
            <a:r>
              <a:rPr lang="en-US" dirty="0">
                <a:solidFill>
                  <a:srgbClr val="00CC00"/>
                </a:solidFill>
              </a:rPr>
              <a:t>Todd C. </a:t>
            </a:r>
            <a:r>
              <a:rPr lang="en-US" dirty="0" err="1" smtClean="0">
                <a:solidFill>
                  <a:srgbClr val="00CC00"/>
                </a:solidFill>
              </a:rPr>
              <a:t>Penner</a:t>
            </a:r>
            <a:r>
              <a:rPr lang="en-US" dirty="0">
                <a:solidFill>
                  <a:srgbClr val="00CC00"/>
                </a:solidFill>
              </a:rPr>
              <a:t>;</a:t>
            </a:r>
            <a:r>
              <a:rPr lang="en-US" dirty="0" smtClean="0">
                <a:solidFill>
                  <a:srgbClr val="00CC00"/>
                </a:solidFill>
              </a:rPr>
              <a:t> </a:t>
            </a:r>
          </a:p>
          <a:p>
            <a:pPr marL="457200" lvl="1" indent="0" algn="r">
              <a:buNone/>
            </a:pPr>
            <a:r>
              <a:rPr lang="en-US" i="1" dirty="0" smtClean="0">
                <a:solidFill>
                  <a:srgbClr val="00CC00"/>
                </a:solidFill>
              </a:rPr>
              <a:t>The </a:t>
            </a:r>
            <a:r>
              <a:rPr lang="en-US" i="1" dirty="0">
                <a:solidFill>
                  <a:srgbClr val="00CC00"/>
                </a:solidFill>
              </a:rPr>
              <a:t>Writings of the New </a:t>
            </a:r>
            <a:r>
              <a:rPr lang="en-US" i="1" dirty="0" smtClean="0">
                <a:solidFill>
                  <a:srgbClr val="00CC00"/>
                </a:solidFill>
              </a:rPr>
              <a:t>Testament</a:t>
            </a:r>
            <a:endParaRPr lang="en-US" dirty="0">
              <a:solidFill>
                <a:srgbClr val="00CC00"/>
              </a:solidFill>
            </a:endParaRPr>
          </a:p>
        </p:txBody>
      </p:sp>
    </p:spTree>
    <p:extLst>
      <p:ext uri="{BB962C8B-B14F-4D97-AF65-F5344CB8AC3E}">
        <p14:creationId xmlns:p14="http://schemas.microsoft.com/office/powerpoint/2010/main" val="587771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Life Lessons from 1 Peter</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r>
              <a:rPr lang="en-US" dirty="0" smtClean="0"/>
              <a:t>This is the kind of </a:t>
            </a:r>
            <a:r>
              <a:rPr lang="en-US" dirty="0" smtClean="0">
                <a:solidFill>
                  <a:srgbClr val="00B0F0"/>
                </a:solidFill>
              </a:rPr>
              <a:t>“suffering” </a:t>
            </a:r>
            <a:r>
              <a:rPr lang="en-US" dirty="0" smtClean="0"/>
              <a:t>that we are beginning to endure in our own culture today.</a:t>
            </a:r>
          </a:p>
          <a:p>
            <a:r>
              <a:rPr lang="en-US" dirty="0" smtClean="0">
                <a:effectLst/>
              </a:rPr>
              <a:t>In the past, most people considered being a Christian more or less being part of the mainstream – at least in our country.</a:t>
            </a:r>
          </a:p>
          <a:p>
            <a:r>
              <a:rPr lang="en-US" dirty="0" smtClean="0"/>
              <a:t>That has all changed.</a:t>
            </a:r>
          </a:p>
          <a:p>
            <a:r>
              <a:rPr lang="en-US" dirty="0" smtClean="0">
                <a:effectLst/>
              </a:rPr>
              <a:t>It is likely to change even more.</a:t>
            </a:r>
          </a:p>
          <a:p>
            <a:r>
              <a:rPr lang="en-US" dirty="0" smtClean="0"/>
              <a:t>We need to face the facts:  We are increasingly living in a world where we don’t belong.</a:t>
            </a:r>
            <a:endParaRPr lang="en-US" dirty="0" smtClean="0">
              <a:effectLst/>
            </a:endParaRPr>
          </a:p>
        </p:txBody>
      </p:sp>
    </p:spTree>
    <p:extLst>
      <p:ext uri="{BB962C8B-B14F-4D97-AF65-F5344CB8AC3E}">
        <p14:creationId xmlns:p14="http://schemas.microsoft.com/office/powerpoint/2010/main" val="625752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Life Lessons from 1 Peter</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a:t>Social currents are already in place that can make persecution of Christians </a:t>
            </a:r>
            <a:r>
              <a:rPr lang="en-US" dirty="0" smtClean="0"/>
              <a:t>something we will someday see first hand.</a:t>
            </a:r>
          </a:p>
          <a:p>
            <a:r>
              <a:rPr lang="en-US" dirty="0" smtClean="0"/>
              <a:t>It’s probably only a matter of time.</a:t>
            </a:r>
          </a:p>
          <a:p>
            <a:r>
              <a:rPr lang="en-US" dirty="0" smtClean="0"/>
              <a:t>That means that </a:t>
            </a:r>
            <a:r>
              <a:rPr lang="en-US" dirty="0" smtClean="0">
                <a:solidFill>
                  <a:srgbClr val="FFFF00"/>
                </a:solidFill>
              </a:rPr>
              <a:t>1 Peter </a:t>
            </a:r>
            <a:r>
              <a:rPr lang="en-US" dirty="0" smtClean="0"/>
              <a:t>is more relevant to our own experience now than ever before.</a:t>
            </a:r>
          </a:p>
          <a:p>
            <a:r>
              <a:rPr lang="en-US" dirty="0" smtClean="0"/>
              <a:t>This letter can help equip us for whatever comes our way in the future.  For example…</a:t>
            </a:r>
            <a:endParaRPr lang="en-US" dirty="0"/>
          </a:p>
        </p:txBody>
      </p:sp>
    </p:spTree>
    <p:extLst>
      <p:ext uri="{BB962C8B-B14F-4D97-AF65-F5344CB8AC3E}">
        <p14:creationId xmlns:p14="http://schemas.microsoft.com/office/powerpoint/2010/main" val="490621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Life Lessons from 1 Peter</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Christians should persevere </a:t>
            </a:r>
            <a:r>
              <a:rPr lang="en-US" dirty="0"/>
              <a:t>in </a:t>
            </a:r>
            <a:r>
              <a:rPr lang="en-US" dirty="0" smtClean="0"/>
              <a:t>faith, even while </a:t>
            </a:r>
            <a:r>
              <a:rPr lang="en-US" dirty="0"/>
              <a:t>suffering </a:t>
            </a:r>
            <a:r>
              <a:rPr lang="en-US" dirty="0" smtClean="0"/>
              <a:t>persecution.</a:t>
            </a:r>
          </a:p>
          <a:p>
            <a:r>
              <a:rPr lang="en-US" dirty="0"/>
              <a:t>We should be full of hope, for we will surely enjoy an eternal salvation that will become completely visible at Christ’s return.</a:t>
            </a:r>
          </a:p>
          <a:p>
            <a:r>
              <a:rPr lang="en-US" dirty="0" smtClean="0"/>
              <a:t>We are already </a:t>
            </a:r>
            <a:r>
              <a:rPr lang="en-US" dirty="0"/>
              <a:t>enjoying God’s saving promises here and now </a:t>
            </a:r>
            <a:r>
              <a:rPr lang="en-US" dirty="0" smtClean="0"/>
              <a:t>– all thanks to the </a:t>
            </a:r>
            <a:r>
              <a:rPr lang="en-US" dirty="0"/>
              <a:t>death and resurrection of </a:t>
            </a:r>
            <a:r>
              <a:rPr lang="en-US" dirty="0" smtClean="0"/>
              <a:t>Jesus Christ</a:t>
            </a:r>
            <a:r>
              <a:rPr lang="en-US" dirty="0"/>
              <a:t>.</a:t>
            </a:r>
            <a:endParaRPr lang="en-US" dirty="0">
              <a:solidFill>
                <a:srgbClr val="00CC00"/>
              </a:solidFill>
              <a:effectLst/>
            </a:endParaRPr>
          </a:p>
        </p:txBody>
      </p:sp>
    </p:spTree>
    <p:extLst>
      <p:ext uri="{BB962C8B-B14F-4D97-AF65-F5344CB8AC3E}">
        <p14:creationId xmlns:p14="http://schemas.microsoft.com/office/powerpoint/2010/main" val="2708343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4106</TotalTime>
  <Words>1967</Words>
  <Application>Microsoft Office PowerPoint</Application>
  <PresentationFormat>On-screen Show (4:3)</PresentationFormat>
  <Paragraphs>183</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Living in a World Where We Don’t Belong</vt:lpstr>
      <vt:lpstr>1 Peter:     Introduction</vt:lpstr>
      <vt:lpstr>1 Peter:     Introduction</vt:lpstr>
      <vt:lpstr>1 Peter:     Introduction</vt:lpstr>
      <vt:lpstr>1 Peter:     Introduction</vt:lpstr>
      <vt:lpstr>1 Peter:     Introduction</vt:lpstr>
      <vt:lpstr>1 Peter:     Introduction</vt:lpstr>
      <vt:lpstr>1 Peter:     Introduction</vt:lpstr>
      <vt:lpstr>1 Peter:     Introduction</vt:lpstr>
      <vt:lpstr>Peter, the Author of the Letter</vt:lpstr>
      <vt:lpstr>Peter, the Author of the Letter</vt:lpstr>
      <vt:lpstr>Peter, the Author of the Letter</vt:lpstr>
      <vt:lpstr>Peter, the Author of the Letter</vt:lpstr>
      <vt:lpstr>Peter, the Author of the Letter</vt:lpstr>
      <vt:lpstr>Peter, the Author of the Letter</vt:lpstr>
      <vt:lpstr>Peter, the Author of the Letter</vt:lpstr>
      <vt:lpstr>The Letter’s Original Recipients</vt:lpstr>
      <vt:lpstr>The Letter’s Original Recipients</vt:lpstr>
      <vt:lpstr>The Letter’s Original Recipients</vt:lpstr>
      <vt:lpstr>The Time of the Letter</vt:lpstr>
      <vt:lpstr>The Time of the Letter</vt:lpstr>
      <vt:lpstr>A Few Facts</vt:lpstr>
      <vt:lpstr>A Few Facts</vt:lpstr>
      <vt:lpstr>The Topics of the Letter</vt:lpstr>
      <vt:lpstr>The Topics of the Letter</vt:lpstr>
      <vt:lpstr>About the Letter</vt:lpstr>
      <vt:lpstr>About the Letter</vt:lpstr>
      <vt:lpstr>About the Letter</vt:lpstr>
      <vt:lpstr>About the Letter</vt:lpstr>
      <vt:lpstr>The Lessons of the Letter:  A Summary</vt:lpstr>
      <vt:lpstr>The Lessons of the Letter:  A Summary</vt:lpstr>
      <vt:lpstr>A Few Key Verses</vt:lpstr>
      <vt:lpstr>A Few Key Verses</vt:lpstr>
      <vt:lpstr>Life Lessons from 1 Peter</vt:lpstr>
      <vt:lpstr>Life Lessons from 1 Peter</vt:lpstr>
      <vt:lpstr>Life Lessons from 1 Peter</vt:lpstr>
      <vt:lpstr>Life Lessons from 1 Peter</vt:lpstr>
      <vt:lpstr>Life Lessons from 1 Peter</vt:lpstr>
      <vt:lpstr>Life Lessons from 1 Peter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41</cp:revision>
  <dcterms:created xsi:type="dcterms:W3CDTF">2006-08-16T00:00:00Z</dcterms:created>
  <dcterms:modified xsi:type="dcterms:W3CDTF">2012-09-23T18:06:13Z</dcterms:modified>
</cp:coreProperties>
</file>