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263" r:id="rId3"/>
    <p:sldId id="280" r:id="rId4"/>
    <p:sldId id="323" r:id="rId5"/>
    <p:sldId id="281" r:id="rId6"/>
    <p:sldId id="282" r:id="rId7"/>
    <p:sldId id="265" r:id="rId8"/>
    <p:sldId id="257" r:id="rId9"/>
    <p:sldId id="283" r:id="rId10"/>
    <p:sldId id="284" r:id="rId11"/>
    <p:sldId id="272" r:id="rId12"/>
    <p:sldId id="275" r:id="rId13"/>
    <p:sldId id="287" r:id="rId14"/>
    <p:sldId id="286" r:id="rId15"/>
    <p:sldId id="278" r:id="rId16"/>
    <p:sldId id="288" r:id="rId17"/>
    <p:sldId id="291" r:id="rId18"/>
    <p:sldId id="289" r:id="rId19"/>
    <p:sldId id="290" r:id="rId20"/>
    <p:sldId id="324" r:id="rId21"/>
    <p:sldId id="294" r:id="rId22"/>
    <p:sldId id="276" r:id="rId23"/>
    <p:sldId id="293" r:id="rId24"/>
    <p:sldId id="295" r:id="rId25"/>
    <p:sldId id="296" r:id="rId26"/>
    <p:sldId id="292" r:id="rId27"/>
    <p:sldId id="299" r:id="rId28"/>
    <p:sldId id="297" r:id="rId29"/>
    <p:sldId id="300" r:id="rId30"/>
    <p:sldId id="302" r:id="rId31"/>
    <p:sldId id="301" r:id="rId32"/>
    <p:sldId id="303" r:id="rId33"/>
    <p:sldId id="307" r:id="rId34"/>
    <p:sldId id="274" r:id="rId35"/>
    <p:sldId id="277" r:id="rId36"/>
    <p:sldId id="305" r:id="rId37"/>
    <p:sldId id="304" r:id="rId38"/>
    <p:sldId id="306" r:id="rId39"/>
    <p:sldId id="308" r:id="rId40"/>
    <p:sldId id="279" r:id="rId41"/>
    <p:sldId id="309" r:id="rId42"/>
    <p:sldId id="312" r:id="rId43"/>
    <p:sldId id="262" r:id="rId44"/>
    <p:sldId id="310" r:id="rId45"/>
    <p:sldId id="261" r:id="rId46"/>
    <p:sldId id="316" r:id="rId47"/>
    <p:sldId id="319" r:id="rId48"/>
    <p:sldId id="311" r:id="rId49"/>
    <p:sldId id="318" r:id="rId50"/>
    <p:sldId id="320" r:id="rId51"/>
    <p:sldId id="321" r:id="rId52"/>
    <p:sldId id="322"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4" autoAdjust="0"/>
    <p:restoredTop sz="94610" autoAdjust="0"/>
  </p:normalViewPr>
  <p:slideViewPr>
    <p:cSldViewPr>
      <p:cViewPr varScale="1">
        <p:scale>
          <a:sx n="84" d="100"/>
          <a:sy n="84" d="100"/>
        </p:scale>
        <p:origin x="-1056" y="-90"/>
      </p:cViewPr>
      <p:guideLst>
        <p:guide orient="horz" pos="2160"/>
        <p:guide pos="2880"/>
      </p:guideLst>
    </p:cSldViewPr>
  </p:slideViewPr>
  <p:outlineViewPr>
    <p:cViewPr>
      <p:scale>
        <a:sx n="33" d="100"/>
        <a:sy n="33" d="100"/>
      </p:scale>
      <p:origin x="0" y="2992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1E4724-2A09-42C3-8F65-3CAD540738FE}" type="datetimeFigureOut">
              <a:rPr lang="en-US" smtClean="0"/>
              <a:t>8/19/2012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55DFE3-4B52-479D-A0BD-FCC8D7809E1D}" type="slidenum">
              <a:rPr lang="en-US" smtClean="0"/>
              <a:t>‹#›</a:t>
            </a:fld>
            <a:endParaRPr lang="en-US"/>
          </a:p>
        </p:txBody>
      </p:sp>
    </p:spTree>
    <p:extLst>
      <p:ext uri="{BB962C8B-B14F-4D97-AF65-F5344CB8AC3E}">
        <p14:creationId xmlns:p14="http://schemas.microsoft.com/office/powerpoint/2010/main" val="843742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1</a:t>
            </a:fld>
            <a:endParaRPr lang="en-US"/>
          </a:p>
        </p:txBody>
      </p:sp>
    </p:spTree>
    <p:extLst>
      <p:ext uri="{BB962C8B-B14F-4D97-AF65-F5344CB8AC3E}">
        <p14:creationId xmlns:p14="http://schemas.microsoft.com/office/powerpoint/2010/main" val="565383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2</a:t>
            </a:fld>
            <a:endParaRPr lang="en-US"/>
          </a:p>
        </p:txBody>
      </p:sp>
    </p:spTree>
    <p:extLst>
      <p:ext uri="{BB962C8B-B14F-4D97-AF65-F5344CB8AC3E}">
        <p14:creationId xmlns:p14="http://schemas.microsoft.com/office/powerpoint/2010/main" val="2873187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3</a:t>
            </a:fld>
            <a:endParaRPr lang="en-US"/>
          </a:p>
        </p:txBody>
      </p:sp>
    </p:spTree>
    <p:extLst>
      <p:ext uri="{BB962C8B-B14F-4D97-AF65-F5344CB8AC3E}">
        <p14:creationId xmlns:p14="http://schemas.microsoft.com/office/powerpoint/2010/main" val="2873187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4</a:t>
            </a:fld>
            <a:endParaRPr lang="en-US"/>
          </a:p>
        </p:txBody>
      </p:sp>
    </p:spTree>
    <p:extLst>
      <p:ext uri="{BB962C8B-B14F-4D97-AF65-F5344CB8AC3E}">
        <p14:creationId xmlns:p14="http://schemas.microsoft.com/office/powerpoint/2010/main" val="2873187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5</a:t>
            </a:fld>
            <a:endParaRPr lang="en-US"/>
          </a:p>
        </p:txBody>
      </p:sp>
    </p:spTree>
    <p:extLst>
      <p:ext uri="{BB962C8B-B14F-4D97-AF65-F5344CB8AC3E}">
        <p14:creationId xmlns:p14="http://schemas.microsoft.com/office/powerpoint/2010/main" val="2873187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6</a:t>
            </a:fld>
            <a:endParaRPr lang="en-US"/>
          </a:p>
        </p:txBody>
      </p:sp>
    </p:spTree>
    <p:extLst>
      <p:ext uri="{BB962C8B-B14F-4D97-AF65-F5344CB8AC3E}">
        <p14:creationId xmlns:p14="http://schemas.microsoft.com/office/powerpoint/2010/main" val="2873187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7</a:t>
            </a:fld>
            <a:endParaRPr lang="en-US"/>
          </a:p>
        </p:txBody>
      </p:sp>
    </p:spTree>
    <p:extLst>
      <p:ext uri="{BB962C8B-B14F-4D97-AF65-F5344CB8AC3E}">
        <p14:creationId xmlns:p14="http://schemas.microsoft.com/office/powerpoint/2010/main" val="354349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8</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9</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10</a:t>
            </a:fld>
            <a:endParaRPr lang="en-US"/>
          </a:p>
        </p:txBody>
      </p:sp>
    </p:spTree>
    <p:extLst>
      <p:ext uri="{BB962C8B-B14F-4D97-AF65-F5344CB8AC3E}">
        <p14:creationId xmlns:p14="http://schemas.microsoft.com/office/powerpoint/2010/main" val="3543495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11</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12</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13</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14</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15</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16</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17</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18</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19</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20</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21</a:t>
            </a:fld>
            <a:endParaRPr lang="en-US"/>
          </a:p>
        </p:txBody>
      </p:sp>
    </p:spTree>
    <p:extLst>
      <p:ext uri="{BB962C8B-B14F-4D97-AF65-F5344CB8AC3E}">
        <p14:creationId xmlns:p14="http://schemas.microsoft.com/office/powerpoint/2010/main" val="3543495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22</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23</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24</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25</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26</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27</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28</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29</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30</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31</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32</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33</a:t>
            </a:fld>
            <a:endParaRPr lang="en-US"/>
          </a:p>
        </p:txBody>
      </p:sp>
    </p:spTree>
    <p:extLst>
      <p:ext uri="{BB962C8B-B14F-4D97-AF65-F5344CB8AC3E}">
        <p14:creationId xmlns:p14="http://schemas.microsoft.com/office/powerpoint/2010/main" val="3543495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34</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35</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36</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37</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38</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39</a:t>
            </a:fld>
            <a:endParaRPr lang="en-US"/>
          </a:p>
        </p:txBody>
      </p:sp>
    </p:spTree>
    <p:extLst>
      <p:ext uri="{BB962C8B-B14F-4D97-AF65-F5344CB8AC3E}">
        <p14:creationId xmlns:p14="http://schemas.microsoft.com/office/powerpoint/2010/main" val="40162453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40</a:t>
            </a:fld>
            <a:endParaRPr lang="en-US"/>
          </a:p>
        </p:txBody>
      </p:sp>
    </p:spTree>
    <p:extLst>
      <p:ext uri="{BB962C8B-B14F-4D97-AF65-F5344CB8AC3E}">
        <p14:creationId xmlns:p14="http://schemas.microsoft.com/office/powerpoint/2010/main" val="28731878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41</a:t>
            </a:fld>
            <a:endParaRPr lang="en-US"/>
          </a:p>
        </p:txBody>
      </p:sp>
    </p:spTree>
    <p:extLst>
      <p:ext uri="{BB962C8B-B14F-4D97-AF65-F5344CB8AC3E}">
        <p14:creationId xmlns:p14="http://schemas.microsoft.com/office/powerpoint/2010/main" val="28731878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42</a:t>
            </a:fld>
            <a:endParaRPr lang="en-US"/>
          </a:p>
        </p:txBody>
      </p:sp>
    </p:spTree>
    <p:extLst>
      <p:ext uri="{BB962C8B-B14F-4D97-AF65-F5344CB8AC3E}">
        <p14:creationId xmlns:p14="http://schemas.microsoft.com/office/powerpoint/2010/main" val="3543495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43</a:t>
            </a:fld>
            <a:endParaRPr lang="en-US"/>
          </a:p>
        </p:txBody>
      </p:sp>
    </p:spTree>
    <p:extLst>
      <p:ext uri="{BB962C8B-B14F-4D97-AF65-F5344CB8AC3E}">
        <p14:creationId xmlns:p14="http://schemas.microsoft.com/office/powerpoint/2010/main" val="28731878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44</a:t>
            </a:fld>
            <a:endParaRPr lang="en-US"/>
          </a:p>
        </p:txBody>
      </p:sp>
    </p:spTree>
    <p:extLst>
      <p:ext uri="{BB962C8B-B14F-4D97-AF65-F5344CB8AC3E}">
        <p14:creationId xmlns:p14="http://schemas.microsoft.com/office/powerpoint/2010/main" val="28731878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45</a:t>
            </a:fld>
            <a:endParaRPr lang="en-US"/>
          </a:p>
        </p:txBody>
      </p:sp>
    </p:spTree>
    <p:extLst>
      <p:ext uri="{BB962C8B-B14F-4D97-AF65-F5344CB8AC3E}">
        <p14:creationId xmlns:p14="http://schemas.microsoft.com/office/powerpoint/2010/main" val="28731878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46</a:t>
            </a:fld>
            <a:endParaRPr lang="en-US"/>
          </a:p>
        </p:txBody>
      </p:sp>
    </p:spTree>
    <p:extLst>
      <p:ext uri="{BB962C8B-B14F-4D97-AF65-F5344CB8AC3E}">
        <p14:creationId xmlns:p14="http://schemas.microsoft.com/office/powerpoint/2010/main" val="28731878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47</a:t>
            </a:fld>
            <a:endParaRPr lang="en-US"/>
          </a:p>
        </p:txBody>
      </p:sp>
    </p:spTree>
    <p:extLst>
      <p:ext uri="{BB962C8B-B14F-4D97-AF65-F5344CB8AC3E}">
        <p14:creationId xmlns:p14="http://schemas.microsoft.com/office/powerpoint/2010/main" val="28731878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48</a:t>
            </a:fld>
            <a:endParaRPr lang="en-US"/>
          </a:p>
        </p:txBody>
      </p:sp>
    </p:spTree>
    <p:extLst>
      <p:ext uri="{BB962C8B-B14F-4D97-AF65-F5344CB8AC3E}">
        <p14:creationId xmlns:p14="http://schemas.microsoft.com/office/powerpoint/2010/main" val="28731878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49</a:t>
            </a:fld>
            <a:endParaRPr lang="en-US"/>
          </a:p>
        </p:txBody>
      </p:sp>
    </p:spTree>
    <p:extLst>
      <p:ext uri="{BB962C8B-B14F-4D97-AF65-F5344CB8AC3E}">
        <p14:creationId xmlns:p14="http://schemas.microsoft.com/office/powerpoint/2010/main" val="28731878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50</a:t>
            </a:fld>
            <a:endParaRPr lang="en-US"/>
          </a:p>
        </p:txBody>
      </p:sp>
    </p:spTree>
    <p:extLst>
      <p:ext uri="{BB962C8B-B14F-4D97-AF65-F5344CB8AC3E}">
        <p14:creationId xmlns:p14="http://schemas.microsoft.com/office/powerpoint/2010/main" val="28731878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51</a:t>
            </a:fld>
            <a:endParaRPr lang="en-US"/>
          </a:p>
        </p:txBody>
      </p:sp>
    </p:spTree>
    <p:extLst>
      <p:ext uri="{BB962C8B-B14F-4D97-AF65-F5344CB8AC3E}">
        <p14:creationId xmlns:p14="http://schemas.microsoft.com/office/powerpoint/2010/main" val="28731878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55DFE3-4B52-479D-A0BD-FCC8D7809E1D}" type="slidenum">
              <a:rPr lang="en-US" smtClean="0"/>
              <a:t>52</a:t>
            </a:fld>
            <a:endParaRPr lang="en-US"/>
          </a:p>
        </p:txBody>
      </p:sp>
    </p:spTree>
    <p:extLst>
      <p:ext uri="{BB962C8B-B14F-4D97-AF65-F5344CB8AC3E}">
        <p14:creationId xmlns:p14="http://schemas.microsoft.com/office/powerpoint/2010/main" val="354349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Right Kind of Wisdom</a:t>
            </a:r>
            <a:endParaRPr lang="en-US" dirty="0"/>
          </a:p>
        </p:txBody>
      </p:sp>
      <p:sp>
        <p:nvSpPr>
          <p:cNvPr id="3" name="Subtitle 2"/>
          <p:cNvSpPr>
            <a:spLocks noGrp="1"/>
          </p:cNvSpPr>
          <p:nvPr>
            <p:ph type="subTitle" idx="1"/>
          </p:nvPr>
        </p:nvSpPr>
        <p:spPr/>
        <p:txBody>
          <a:bodyPr/>
          <a:lstStyle/>
          <a:p>
            <a:r>
              <a:rPr lang="en-US" dirty="0" smtClean="0">
                <a:solidFill>
                  <a:srgbClr val="FFFF00"/>
                </a:solidFill>
              </a:rPr>
              <a:t>James 3:13-18</a:t>
            </a:r>
            <a:endParaRPr lang="en-US" dirty="0">
              <a:solidFill>
                <a:srgbClr val="FFFF00"/>
              </a:solidFill>
            </a:endParaRPr>
          </a:p>
        </p:txBody>
      </p:sp>
    </p:spTree>
    <p:extLst>
      <p:ext uri="{BB962C8B-B14F-4D97-AF65-F5344CB8AC3E}">
        <p14:creationId xmlns:p14="http://schemas.microsoft.com/office/powerpoint/2010/main" val="36551480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3:13-18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30488382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3:13-18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dirty="0" smtClean="0"/>
              <a:t>What if God appeared to you and told you to ask for anything you wanted?  </a:t>
            </a:r>
          </a:p>
          <a:p>
            <a:r>
              <a:rPr lang="en-US" dirty="0" smtClean="0"/>
              <a:t>This is exactly what happened to Solomon soon after he became king.</a:t>
            </a:r>
          </a:p>
          <a:p>
            <a:r>
              <a:rPr lang="en-US" dirty="0" smtClean="0"/>
              <a:t>See </a:t>
            </a:r>
            <a:r>
              <a:rPr lang="en-US" dirty="0" smtClean="0">
                <a:solidFill>
                  <a:srgbClr val="FFFF00"/>
                </a:solidFill>
              </a:rPr>
              <a:t>1 Kings 3:4-15</a:t>
            </a:r>
            <a:r>
              <a:rPr lang="en-US" dirty="0" smtClean="0"/>
              <a:t>.</a:t>
            </a:r>
          </a:p>
        </p:txBody>
      </p:sp>
    </p:spTree>
    <p:extLst>
      <p:ext uri="{BB962C8B-B14F-4D97-AF65-F5344CB8AC3E}">
        <p14:creationId xmlns:p14="http://schemas.microsoft.com/office/powerpoint/2010/main" val="9104102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3:13-18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dirty="0" smtClean="0"/>
              <a:t>What if God appeared to you and told you to ask for anything you wanted?  </a:t>
            </a:r>
          </a:p>
          <a:p>
            <a:r>
              <a:rPr lang="en-US" dirty="0" smtClean="0"/>
              <a:t>This is exactly what happened to Solomon soon after he became king.</a:t>
            </a:r>
          </a:p>
          <a:p>
            <a:r>
              <a:rPr lang="en-US" dirty="0" smtClean="0"/>
              <a:t>See </a:t>
            </a:r>
            <a:r>
              <a:rPr lang="en-US" dirty="0" smtClean="0">
                <a:solidFill>
                  <a:srgbClr val="FFFF00"/>
                </a:solidFill>
              </a:rPr>
              <a:t>1 Kings 2:4-15</a:t>
            </a:r>
            <a:r>
              <a:rPr lang="en-US" dirty="0" smtClean="0"/>
              <a:t>.</a:t>
            </a:r>
          </a:p>
          <a:p>
            <a:r>
              <a:rPr lang="en-US" dirty="0" smtClean="0"/>
              <a:t>Solomon asked for – and received – wisdom. </a:t>
            </a:r>
          </a:p>
          <a:p>
            <a:r>
              <a:rPr lang="en-US" dirty="0" smtClean="0"/>
              <a:t>And God was extremely pleased with his request.</a:t>
            </a:r>
            <a:endParaRPr lang="en-US" dirty="0"/>
          </a:p>
        </p:txBody>
      </p:sp>
    </p:spTree>
    <p:extLst>
      <p:ext uri="{BB962C8B-B14F-4D97-AF65-F5344CB8AC3E}">
        <p14:creationId xmlns:p14="http://schemas.microsoft.com/office/powerpoint/2010/main" val="17591811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3:13-18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lnSpcReduction="10000"/>
          </a:bodyPr>
          <a:lstStyle/>
          <a:p>
            <a:r>
              <a:rPr lang="en-US" dirty="0" smtClean="0"/>
              <a:t>The Old Testament has several books known collectively as the </a:t>
            </a:r>
            <a:r>
              <a:rPr lang="en-US" i="1" dirty="0" smtClean="0">
                <a:solidFill>
                  <a:srgbClr val="FF6600"/>
                </a:solidFill>
              </a:rPr>
              <a:t>Wisdom Literature</a:t>
            </a:r>
            <a:r>
              <a:rPr lang="en-US" dirty="0" smtClean="0"/>
              <a:t>.  Solomon wrote much of the text.  These would include:</a:t>
            </a:r>
          </a:p>
          <a:p>
            <a:pPr lvl="1"/>
            <a:r>
              <a:rPr lang="en-US" dirty="0" smtClean="0"/>
              <a:t>Job</a:t>
            </a:r>
          </a:p>
          <a:p>
            <a:pPr lvl="1"/>
            <a:r>
              <a:rPr lang="en-US" dirty="0" smtClean="0"/>
              <a:t>Proverbs</a:t>
            </a:r>
          </a:p>
          <a:p>
            <a:pPr lvl="1"/>
            <a:r>
              <a:rPr lang="en-US" dirty="0" smtClean="0"/>
              <a:t>Ecclesiastes</a:t>
            </a:r>
          </a:p>
          <a:p>
            <a:pPr lvl="1"/>
            <a:r>
              <a:rPr lang="en-US" dirty="0" smtClean="0"/>
              <a:t>Song of Songs</a:t>
            </a:r>
          </a:p>
          <a:p>
            <a:pPr lvl="1"/>
            <a:r>
              <a:rPr lang="en-US" dirty="0" smtClean="0"/>
              <a:t>Several of the Psalms, known as “Wisdom Psalms”</a:t>
            </a:r>
          </a:p>
          <a:p>
            <a:endParaRPr lang="en-US" dirty="0"/>
          </a:p>
        </p:txBody>
      </p:sp>
    </p:spTree>
    <p:extLst>
      <p:ext uri="{BB962C8B-B14F-4D97-AF65-F5344CB8AC3E}">
        <p14:creationId xmlns:p14="http://schemas.microsoft.com/office/powerpoint/2010/main" val="12386457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3:13-18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dirty="0" smtClean="0"/>
              <a:t>James is no stranger to the Old Testament’s love of wisdom.</a:t>
            </a:r>
          </a:p>
          <a:p>
            <a:r>
              <a:rPr lang="en-US" dirty="0" smtClean="0"/>
              <a:t>In the passage we look at today, he helps us to understand what wisdom is by showing us how it looks.</a:t>
            </a:r>
          </a:p>
          <a:p>
            <a:r>
              <a:rPr lang="en-US" dirty="0" smtClean="0"/>
              <a:t>He also contrasts it with the wisdom of this world, a lying form of wisdom, which the world wants us to believe is the real thing.</a:t>
            </a:r>
            <a:endParaRPr lang="en-US" dirty="0"/>
          </a:p>
        </p:txBody>
      </p:sp>
    </p:spTree>
    <p:extLst>
      <p:ext uri="{BB962C8B-B14F-4D97-AF65-F5344CB8AC3E}">
        <p14:creationId xmlns:p14="http://schemas.microsoft.com/office/powerpoint/2010/main" val="9726950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1"/>
            <a:ext cx="7772400" cy="2743200"/>
          </a:xfrm>
        </p:spPr>
        <p:txBody>
          <a:bodyPr>
            <a:normAutofit fontScale="90000"/>
          </a:bodyPr>
          <a:lstStyle/>
          <a:p>
            <a:r>
              <a:rPr lang="en-US" dirty="0" smtClean="0">
                <a:solidFill>
                  <a:srgbClr val="00B0F0"/>
                </a:solidFill>
              </a:rPr>
              <a:t>Heavenly wisdom is that uncommon quality that makes smart people good and good people easier to get along with.</a:t>
            </a:r>
            <a:endParaRPr lang="en-US" dirty="0">
              <a:solidFill>
                <a:srgbClr val="00B0F0"/>
              </a:solidFill>
            </a:endParaRPr>
          </a:p>
        </p:txBody>
      </p:sp>
    </p:spTree>
    <p:extLst>
      <p:ext uri="{BB962C8B-B14F-4D97-AF65-F5344CB8AC3E}">
        <p14:creationId xmlns:p14="http://schemas.microsoft.com/office/powerpoint/2010/main" val="4236126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3:13-18	</a:t>
            </a:r>
            <a:r>
              <a:rPr lang="en-US" dirty="0" smtClean="0">
                <a:solidFill>
                  <a:srgbClr val="FF6600"/>
                </a:solidFill>
              </a:rPr>
              <a:t>Outline</a:t>
            </a:r>
            <a:endParaRPr lang="en-US" dirty="0">
              <a:solidFill>
                <a:srgbClr val="FF6600"/>
              </a:solidFill>
            </a:endParaRPr>
          </a:p>
        </p:txBody>
      </p:sp>
      <p:sp>
        <p:nvSpPr>
          <p:cNvPr id="3" name="Content Placeholder 2"/>
          <p:cNvSpPr>
            <a:spLocks noGrp="1"/>
          </p:cNvSpPr>
          <p:nvPr>
            <p:ph idx="1"/>
          </p:nvPr>
        </p:nvSpPr>
        <p:spPr/>
        <p:txBody>
          <a:bodyPr>
            <a:normAutofit/>
          </a:bodyPr>
          <a:lstStyle/>
          <a:p>
            <a:pPr marL="571500" indent="-571500">
              <a:buFont typeface="+mj-lt"/>
              <a:buAutoNum type="romanUcPeriod"/>
            </a:pPr>
            <a:r>
              <a:rPr lang="en-US" dirty="0" smtClean="0"/>
              <a:t>Show the world true wisdom.		</a:t>
            </a:r>
            <a:r>
              <a:rPr lang="en-US" dirty="0" smtClean="0">
                <a:solidFill>
                  <a:srgbClr val="FFFF00"/>
                </a:solidFill>
              </a:rPr>
              <a:t>3:13</a:t>
            </a:r>
            <a:endParaRPr lang="en-US" dirty="0" smtClean="0"/>
          </a:p>
          <a:p>
            <a:pPr marL="571500" indent="-571500">
              <a:buFont typeface="+mj-lt"/>
              <a:buAutoNum type="romanUcPeriod" startAt="2"/>
            </a:pPr>
            <a:r>
              <a:rPr lang="en-US" dirty="0" smtClean="0"/>
              <a:t>This is the wisdom of this world.	</a:t>
            </a:r>
            <a:r>
              <a:rPr lang="en-US" dirty="0" smtClean="0">
                <a:solidFill>
                  <a:srgbClr val="FFFF00"/>
                </a:solidFill>
              </a:rPr>
              <a:t>3:14-16</a:t>
            </a:r>
          </a:p>
          <a:p>
            <a:pPr marL="571500" indent="-571500">
              <a:buFont typeface="+mj-lt"/>
              <a:buAutoNum type="romanUcPeriod" startAt="3"/>
            </a:pPr>
            <a:r>
              <a:rPr lang="en-US" dirty="0" smtClean="0"/>
              <a:t>This is the </a:t>
            </a:r>
            <a:r>
              <a:rPr lang="en-US" dirty="0"/>
              <a:t>wisdom from </a:t>
            </a:r>
            <a:r>
              <a:rPr lang="en-US" dirty="0" smtClean="0"/>
              <a:t>above.	</a:t>
            </a:r>
            <a:r>
              <a:rPr lang="en-US" dirty="0" smtClean="0">
                <a:solidFill>
                  <a:srgbClr val="FFFF00"/>
                </a:solidFill>
              </a:rPr>
              <a:t>3:17-18</a:t>
            </a:r>
            <a:endParaRPr lang="en-US" dirty="0">
              <a:solidFill>
                <a:srgbClr val="FFFF00"/>
              </a:solidFill>
            </a:endParaRPr>
          </a:p>
          <a:p>
            <a:pPr marL="0" indent="0">
              <a:buNone/>
            </a:pPr>
            <a:endParaRPr lang="en-US" dirty="0"/>
          </a:p>
          <a:p>
            <a:pPr marL="571500" indent="-571500">
              <a:buFont typeface="+mj-lt"/>
              <a:buAutoNum type="romanUcPeriod"/>
            </a:pPr>
            <a:endParaRPr lang="en-US" dirty="0"/>
          </a:p>
        </p:txBody>
      </p:sp>
    </p:spTree>
    <p:extLst>
      <p:ext uri="{BB962C8B-B14F-4D97-AF65-F5344CB8AC3E}">
        <p14:creationId xmlns:p14="http://schemas.microsoft.com/office/powerpoint/2010/main" val="27342518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3:13-18	</a:t>
            </a:r>
            <a:r>
              <a:rPr lang="en-US" dirty="0" smtClean="0">
                <a:solidFill>
                  <a:srgbClr val="FF6600"/>
                </a:solidFill>
              </a:rPr>
              <a:t>Outline</a:t>
            </a:r>
            <a:endParaRPr lang="en-US" dirty="0">
              <a:solidFill>
                <a:srgbClr val="FF6600"/>
              </a:solidFill>
            </a:endParaRPr>
          </a:p>
        </p:txBody>
      </p:sp>
      <p:sp>
        <p:nvSpPr>
          <p:cNvPr id="3" name="Content Placeholder 2"/>
          <p:cNvSpPr>
            <a:spLocks noGrp="1"/>
          </p:cNvSpPr>
          <p:nvPr>
            <p:ph idx="1"/>
          </p:nvPr>
        </p:nvSpPr>
        <p:spPr/>
        <p:txBody>
          <a:bodyPr>
            <a:normAutofit/>
          </a:bodyPr>
          <a:lstStyle/>
          <a:p>
            <a:pPr marL="571500" indent="-571500">
              <a:buFont typeface="+mj-lt"/>
              <a:buAutoNum type="romanUcPeriod"/>
            </a:pPr>
            <a:r>
              <a:rPr lang="en-US" dirty="0" smtClean="0"/>
              <a:t>Show the world true wisdom.		</a:t>
            </a:r>
            <a:r>
              <a:rPr lang="en-US" dirty="0" smtClean="0">
                <a:solidFill>
                  <a:srgbClr val="FFFF00"/>
                </a:solidFill>
              </a:rPr>
              <a:t>3:13</a:t>
            </a:r>
            <a:endParaRPr lang="en-US" dirty="0" smtClean="0"/>
          </a:p>
          <a:p>
            <a:pPr marL="571500" indent="-571500">
              <a:buFont typeface="+mj-lt"/>
              <a:buAutoNum type="romanUcPeriod" startAt="2"/>
            </a:pPr>
            <a:r>
              <a:rPr lang="en-US" dirty="0" smtClean="0"/>
              <a:t>This is the wisdom of this world.	</a:t>
            </a:r>
            <a:r>
              <a:rPr lang="en-US" dirty="0" smtClean="0">
                <a:solidFill>
                  <a:srgbClr val="FFFF00"/>
                </a:solidFill>
              </a:rPr>
              <a:t>3:14-16</a:t>
            </a:r>
          </a:p>
          <a:p>
            <a:pPr marL="571500" indent="-571500">
              <a:buFont typeface="+mj-lt"/>
              <a:buAutoNum type="romanUcPeriod" startAt="3"/>
            </a:pPr>
            <a:r>
              <a:rPr lang="en-US" dirty="0" smtClean="0"/>
              <a:t>This is the </a:t>
            </a:r>
            <a:r>
              <a:rPr lang="en-US" dirty="0"/>
              <a:t>wisdom from </a:t>
            </a:r>
            <a:r>
              <a:rPr lang="en-US" dirty="0" smtClean="0"/>
              <a:t>above.	</a:t>
            </a:r>
            <a:r>
              <a:rPr lang="en-US" dirty="0" smtClean="0">
                <a:solidFill>
                  <a:srgbClr val="FFFF00"/>
                </a:solidFill>
              </a:rPr>
              <a:t>3:17-18</a:t>
            </a:r>
          </a:p>
          <a:p>
            <a:pPr marL="571500" indent="-571500">
              <a:buFont typeface="+mj-lt"/>
              <a:buAutoNum type="romanUcPeriod" startAt="3"/>
            </a:pPr>
            <a:endParaRPr lang="en-US" dirty="0">
              <a:solidFill>
                <a:srgbClr val="FFFF00"/>
              </a:solidFill>
            </a:endParaRPr>
          </a:p>
          <a:p>
            <a:r>
              <a:rPr lang="en-US" dirty="0" smtClean="0"/>
              <a:t>Let’s read the passage through.</a:t>
            </a:r>
            <a:endParaRPr lang="en-US" dirty="0"/>
          </a:p>
        </p:txBody>
      </p:sp>
    </p:spTree>
    <p:extLst>
      <p:ext uri="{BB962C8B-B14F-4D97-AF65-F5344CB8AC3E}">
        <p14:creationId xmlns:p14="http://schemas.microsoft.com/office/powerpoint/2010/main" val="40256257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1"/>
            <a:ext cx="7772400" cy="2743200"/>
          </a:xfrm>
        </p:spPr>
        <p:txBody>
          <a:bodyPr>
            <a:normAutofit fontScale="90000"/>
          </a:bodyPr>
          <a:lstStyle/>
          <a:p>
            <a:r>
              <a:rPr lang="en-US" dirty="0" smtClean="0">
                <a:solidFill>
                  <a:srgbClr val="00B0F0"/>
                </a:solidFill>
              </a:rPr>
              <a:t>Heavenly wisdom is that uncommon quality that makes smart people good and good people easier to get along with.</a:t>
            </a:r>
            <a:endParaRPr lang="en-US" dirty="0">
              <a:solidFill>
                <a:srgbClr val="00B0F0"/>
              </a:solidFill>
            </a:endParaRPr>
          </a:p>
        </p:txBody>
      </p:sp>
    </p:spTree>
    <p:extLst>
      <p:ext uri="{BB962C8B-B14F-4D97-AF65-F5344CB8AC3E}">
        <p14:creationId xmlns:p14="http://schemas.microsoft.com/office/powerpoint/2010/main" val="17755682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Show the world true </a:t>
            </a:r>
            <a:r>
              <a:rPr lang="en-US" dirty="0" smtClean="0"/>
              <a:t>wisdom.	</a:t>
            </a:r>
            <a:r>
              <a:rPr lang="en-US" dirty="0" smtClean="0">
                <a:solidFill>
                  <a:srgbClr val="FFFF00"/>
                </a:solidFill>
              </a:rPr>
              <a:t>3:13</a:t>
            </a:r>
            <a:endParaRPr lang="en-US" dirty="0"/>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29115183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Show the world true </a:t>
            </a:r>
            <a:r>
              <a:rPr lang="en-US" dirty="0" smtClean="0"/>
              <a:t>wisdom.	</a:t>
            </a:r>
            <a:r>
              <a:rPr lang="en-US" dirty="0" smtClean="0">
                <a:solidFill>
                  <a:srgbClr val="FFFF00"/>
                </a:solidFill>
              </a:rPr>
              <a:t>3:13</a:t>
            </a:r>
            <a:endParaRPr lang="en-US" dirty="0"/>
          </a:p>
        </p:txBody>
      </p:sp>
      <p:sp>
        <p:nvSpPr>
          <p:cNvPr id="3" name="Content Placeholder 2"/>
          <p:cNvSpPr>
            <a:spLocks noGrp="1"/>
          </p:cNvSpPr>
          <p:nvPr>
            <p:ph idx="1"/>
          </p:nvPr>
        </p:nvSpPr>
        <p:spPr/>
        <p:txBody>
          <a:bodyPr>
            <a:normAutofit/>
          </a:bodyPr>
          <a:lstStyle/>
          <a:p>
            <a:r>
              <a:rPr lang="en-US" dirty="0">
                <a:solidFill>
                  <a:srgbClr val="FFFF00"/>
                </a:solidFill>
              </a:rPr>
              <a:t>3:13</a:t>
            </a:r>
            <a:r>
              <a:rPr lang="en-US" dirty="0"/>
              <a:t>	</a:t>
            </a:r>
            <a:r>
              <a:rPr lang="en-US" dirty="0" smtClean="0"/>
              <a:t>Biblical </a:t>
            </a:r>
            <a:r>
              <a:rPr lang="en-US" dirty="0" smtClean="0">
                <a:solidFill>
                  <a:srgbClr val="00B0F0"/>
                </a:solidFill>
              </a:rPr>
              <a:t>wisdom</a:t>
            </a:r>
            <a:r>
              <a:rPr lang="en-US" dirty="0" smtClean="0"/>
              <a:t>, while requiring knowledge, is never purely intellectual.</a:t>
            </a:r>
          </a:p>
          <a:p>
            <a:r>
              <a:rPr lang="en-US" dirty="0" smtClean="0">
                <a:solidFill>
                  <a:srgbClr val="00B0F0"/>
                </a:solidFill>
              </a:rPr>
              <a:t>Wisdom</a:t>
            </a:r>
            <a:r>
              <a:rPr lang="en-US" dirty="0" smtClean="0"/>
              <a:t> is, first of all, shown by </a:t>
            </a:r>
            <a:r>
              <a:rPr lang="en-US" dirty="0" smtClean="0">
                <a:solidFill>
                  <a:srgbClr val="00B0F0"/>
                </a:solidFill>
              </a:rPr>
              <a:t>good conduct</a:t>
            </a:r>
            <a:r>
              <a:rPr lang="en-US" dirty="0" smtClean="0"/>
              <a:t>.  </a:t>
            </a:r>
          </a:p>
          <a:p>
            <a:r>
              <a:rPr lang="en-US" dirty="0" smtClean="0"/>
              <a:t>James uses </a:t>
            </a:r>
            <a:r>
              <a:rPr lang="en-US" i="1" dirty="0" err="1">
                <a:solidFill>
                  <a:srgbClr val="00CC00"/>
                </a:solidFill>
              </a:rPr>
              <a:t>kalos</a:t>
            </a:r>
            <a:r>
              <a:rPr lang="en-US" i="1" dirty="0">
                <a:solidFill>
                  <a:srgbClr val="00CC00"/>
                </a:solidFill>
              </a:rPr>
              <a:t>,</a:t>
            </a:r>
            <a:r>
              <a:rPr lang="en-US" dirty="0"/>
              <a:t> </a:t>
            </a:r>
            <a:r>
              <a:rPr lang="en-US" dirty="0" smtClean="0"/>
              <a:t>the word for </a:t>
            </a:r>
            <a:r>
              <a:rPr lang="en-US" dirty="0" smtClean="0">
                <a:solidFill>
                  <a:srgbClr val="00B0F0"/>
                </a:solidFill>
              </a:rPr>
              <a:t>“good”</a:t>
            </a:r>
            <a:r>
              <a:rPr lang="en-US" dirty="0" smtClean="0"/>
              <a:t> which implies something like moral beauty.</a:t>
            </a:r>
          </a:p>
          <a:p>
            <a:r>
              <a:rPr lang="en-US" dirty="0" smtClean="0"/>
              <a:t>Thus, the wise person’s conduct, according to James, ought to be “beautiful.”</a:t>
            </a:r>
          </a:p>
        </p:txBody>
      </p:sp>
    </p:spTree>
    <p:extLst>
      <p:ext uri="{BB962C8B-B14F-4D97-AF65-F5344CB8AC3E}">
        <p14:creationId xmlns:p14="http://schemas.microsoft.com/office/powerpoint/2010/main" val="26844010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Show the world true </a:t>
            </a:r>
            <a:r>
              <a:rPr lang="en-US" dirty="0" smtClean="0"/>
              <a:t>wisdom.	</a:t>
            </a:r>
            <a:r>
              <a:rPr lang="en-US" dirty="0" smtClean="0">
                <a:solidFill>
                  <a:srgbClr val="FFFF00"/>
                </a:solidFill>
              </a:rPr>
              <a:t>3:13</a:t>
            </a:r>
            <a:endParaRPr lang="en-US" dirty="0"/>
          </a:p>
        </p:txBody>
      </p:sp>
      <p:sp>
        <p:nvSpPr>
          <p:cNvPr id="3" name="Content Placeholder 2"/>
          <p:cNvSpPr>
            <a:spLocks noGrp="1"/>
          </p:cNvSpPr>
          <p:nvPr>
            <p:ph idx="1"/>
          </p:nvPr>
        </p:nvSpPr>
        <p:spPr/>
        <p:txBody>
          <a:bodyPr>
            <a:normAutofit fontScale="92500"/>
          </a:bodyPr>
          <a:lstStyle/>
          <a:p>
            <a:r>
              <a:rPr lang="en-US" dirty="0">
                <a:solidFill>
                  <a:srgbClr val="FFFF00"/>
                </a:solidFill>
              </a:rPr>
              <a:t>3:13</a:t>
            </a:r>
            <a:r>
              <a:rPr lang="en-US" dirty="0"/>
              <a:t>	</a:t>
            </a:r>
            <a:r>
              <a:rPr lang="en-US" i="1" dirty="0" smtClean="0">
                <a:solidFill>
                  <a:srgbClr val="00CC00"/>
                </a:solidFill>
              </a:rPr>
              <a:t>“Good … expresses </a:t>
            </a:r>
            <a:r>
              <a:rPr lang="en-US" i="1" dirty="0">
                <a:solidFill>
                  <a:srgbClr val="00CC00"/>
                </a:solidFill>
              </a:rPr>
              <a:t>beauty as a harmonious completeness, balance, proportion.”  Also, </a:t>
            </a:r>
            <a:r>
              <a:rPr lang="en-US" i="1" dirty="0" smtClean="0">
                <a:solidFill>
                  <a:srgbClr val="00CC00"/>
                </a:solidFill>
              </a:rPr>
              <a:t>“Good </a:t>
            </a:r>
            <a:r>
              <a:rPr lang="en-US" i="1" dirty="0">
                <a:solidFill>
                  <a:srgbClr val="00CC00"/>
                </a:solidFill>
              </a:rPr>
              <a:t>in a moral sense, </a:t>
            </a:r>
            <a:r>
              <a:rPr lang="en-US" i="1" dirty="0" smtClean="0">
                <a:solidFill>
                  <a:srgbClr val="00CC00"/>
                </a:solidFill>
              </a:rPr>
              <a:t>virtuous.” </a:t>
            </a:r>
          </a:p>
          <a:p>
            <a:r>
              <a:rPr lang="en-US" i="1" dirty="0" smtClean="0">
                <a:solidFill>
                  <a:srgbClr val="00CC00"/>
                </a:solidFill>
              </a:rPr>
              <a:t>“One </a:t>
            </a:r>
            <a:r>
              <a:rPr lang="en-US" i="1" dirty="0">
                <a:solidFill>
                  <a:srgbClr val="00CC00"/>
                </a:solidFill>
              </a:rPr>
              <a:t>should never lose sight of the fact that the Greeks believed that which is good is also beautiful. </a:t>
            </a:r>
            <a:r>
              <a:rPr lang="en-US" i="1" dirty="0" smtClean="0">
                <a:solidFill>
                  <a:srgbClr val="00CC00"/>
                </a:solidFill>
              </a:rPr>
              <a:t> Thus …, </a:t>
            </a:r>
            <a:r>
              <a:rPr lang="en-US" i="1" dirty="0" err="1">
                <a:solidFill>
                  <a:srgbClr val="00CC00"/>
                </a:solidFill>
              </a:rPr>
              <a:t>kalos</a:t>
            </a:r>
            <a:r>
              <a:rPr lang="en-US" i="1" dirty="0">
                <a:solidFill>
                  <a:srgbClr val="00CC00"/>
                </a:solidFill>
              </a:rPr>
              <a:t> meant </a:t>
            </a:r>
            <a:r>
              <a:rPr lang="en-US" i="1" dirty="0" smtClean="0">
                <a:solidFill>
                  <a:srgbClr val="00CC00"/>
                </a:solidFill>
              </a:rPr>
              <a:t>beautiful … </a:t>
            </a:r>
            <a:r>
              <a:rPr lang="en-US" i="1" dirty="0" err="1" smtClean="0">
                <a:solidFill>
                  <a:srgbClr val="00CC00"/>
                </a:solidFill>
              </a:rPr>
              <a:t>kallos</a:t>
            </a:r>
            <a:r>
              <a:rPr lang="en-US" i="1" dirty="0">
                <a:solidFill>
                  <a:srgbClr val="00CC00"/>
                </a:solidFill>
              </a:rPr>
              <a:t>, although not in the NT, meant beauty. It is used even today in </a:t>
            </a:r>
            <a:r>
              <a:rPr lang="en-US" i="1" dirty="0" smtClean="0">
                <a:solidFill>
                  <a:srgbClr val="00CC00"/>
                </a:solidFill>
              </a:rPr>
              <a:t>[Modern Greek].” </a:t>
            </a:r>
            <a:r>
              <a:rPr lang="en-US" dirty="0" smtClean="0">
                <a:solidFill>
                  <a:srgbClr val="00CC00"/>
                </a:solidFill>
              </a:rPr>
              <a:t>(</a:t>
            </a:r>
            <a:r>
              <a:rPr lang="en-US" dirty="0" err="1" smtClean="0">
                <a:solidFill>
                  <a:srgbClr val="00CC00"/>
                </a:solidFill>
              </a:rPr>
              <a:t>Zodhiates</a:t>
            </a:r>
            <a:r>
              <a:rPr lang="en-US" dirty="0" smtClean="0">
                <a:solidFill>
                  <a:srgbClr val="00CC00"/>
                </a:solidFill>
              </a:rPr>
              <a:t>)</a:t>
            </a:r>
          </a:p>
        </p:txBody>
      </p:sp>
    </p:spTree>
    <p:extLst>
      <p:ext uri="{BB962C8B-B14F-4D97-AF65-F5344CB8AC3E}">
        <p14:creationId xmlns:p14="http://schemas.microsoft.com/office/powerpoint/2010/main" val="24905158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Show the world true </a:t>
            </a:r>
            <a:r>
              <a:rPr lang="en-US" dirty="0" smtClean="0"/>
              <a:t>wisdom.	</a:t>
            </a:r>
            <a:r>
              <a:rPr lang="en-US" dirty="0" smtClean="0">
                <a:solidFill>
                  <a:srgbClr val="FFFF00"/>
                </a:solidFill>
              </a:rPr>
              <a:t>3:13</a:t>
            </a:r>
            <a:endParaRPr lang="en-US" dirty="0"/>
          </a:p>
        </p:txBody>
      </p:sp>
      <p:sp>
        <p:nvSpPr>
          <p:cNvPr id="3" name="Content Placeholder 2"/>
          <p:cNvSpPr>
            <a:spLocks noGrp="1"/>
          </p:cNvSpPr>
          <p:nvPr>
            <p:ph idx="1"/>
          </p:nvPr>
        </p:nvSpPr>
        <p:spPr/>
        <p:txBody>
          <a:bodyPr>
            <a:normAutofit lnSpcReduction="10000"/>
          </a:bodyPr>
          <a:lstStyle/>
          <a:p>
            <a:r>
              <a:rPr lang="en-US" dirty="0">
                <a:solidFill>
                  <a:srgbClr val="FFFF00"/>
                </a:solidFill>
              </a:rPr>
              <a:t>3:13</a:t>
            </a:r>
            <a:r>
              <a:rPr lang="en-US" dirty="0"/>
              <a:t>	</a:t>
            </a:r>
            <a:r>
              <a:rPr lang="en-US" dirty="0" smtClean="0"/>
              <a:t>Secondly, wisdom is </a:t>
            </a:r>
            <a:r>
              <a:rPr lang="en-US" dirty="0" smtClean="0">
                <a:solidFill>
                  <a:srgbClr val="00B0F0"/>
                </a:solidFill>
              </a:rPr>
              <a:t>meek</a:t>
            </a:r>
            <a:r>
              <a:rPr lang="en-US" dirty="0" smtClean="0"/>
              <a:t>.</a:t>
            </a:r>
          </a:p>
          <a:p>
            <a:r>
              <a:rPr lang="en-US" dirty="0" smtClean="0"/>
              <a:t>The biblical trait of meekness is </a:t>
            </a:r>
            <a:r>
              <a:rPr lang="en-US" dirty="0"/>
              <a:t>frequently </a:t>
            </a:r>
            <a:r>
              <a:rPr lang="en-US" dirty="0" smtClean="0"/>
              <a:t>misunderstood and normally undervalued.</a:t>
            </a:r>
            <a:endParaRPr lang="en-US" dirty="0"/>
          </a:p>
          <a:p>
            <a:r>
              <a:rPr lang="en-US" dirty="0" smtClean="0"/>
              <a:t>It </a:t>
            </a:r>
            <a:r>
              <a:rPr lang="en-US" dirty="0"/>
              <a:t>is a Christlike </a:t>
            </a:r>
            <a:r>
              <a:rPr lang="en-US" dirty="0" smtClean="0"/>
              <a:t>quality.  Jesus said </a:t>
            </a:r>
            <a:r>
              <a:rPr lang="en-US" dirty="0">
                <a:solidFill>
                  <a:srgbClr val="FF6600"/>
                </a:solidFill>
              </a:rPr>
              <a:t>‘I am </a:t>
            </a:r>
            <a:r>
              <a:rPr lang="en-US" dirty="0" smtClean="0">
                <a:solidFill>
                  <a:srgbClr val="FF6600"/>
                </a:solidFill>
              </a:rPr>
              <a:t>meek,’ </a:t>
            </a:r>
            <a:r>
              <a:rPr lang="en-US" dirty="0" smtClean="0"/>
              <a:t>in </a:t>
            </a:r>
            <a:r>
              <a:rPr lang="en-US" dirty="0" smtClean="0">
                <a:solidFill>
                  <a:srgbClr val="FFFF00"/>
                </a:solidFill>
              </a:rPr>
              <a:t>Matthew 11:29 </a:t>
            </a:r>
            <a:r>
              <a:rPr lang="en-US" dirty="0" smtClean="0"/>
              <a:t>(KJV), also translated as </a:t>
            </a:r>
            <a:r>
              <a:rPr lang="en-US" dirty="0" smtClean="0">
                <a:solidFill>
                  <a:srgbClr val="FF6600"/>
                </a:solidFill>
              </a:rPr>
              <a:t>“gentle” </a:t>
            </a:r>
            <a:r>
              <a:rPr lang="en-US" dirty="0" smtClean="0"/>
              <a:t>(NKJV, ESV)</a:t>
            </a:r>
          </a:p>
          <a:p>
            <a:r>
              <a:rPr lang="en-US" dirty="0" smtClean="0"/>
              <a:t>When it is expressed toward others, </a:t>
            </a:r>
            <a:r>
              <a:rPr lang="en-US" dirty="0"/>
              <a:t>meekness is </a:t>
            </a:r>
            <a:r>
              <a:rPr lang="en-US" dirty="0" smtClean="0"/>
              <a:t>“self-subduing gentleness” </a:t>
            </a:r>
            <a:r>
              <a:rPr lang="en-US" dirty="0"/>
              <a:t>(﻿</a:t>
            </a:r>
            <a:r>
              <a:rPr lang="en-US" dirty="0" smtClean="0"/>
              <a:t>Adamson), certainly a beautiful quality.</a:t>
            </a:r>
            <a:endParaRPr lang="en-US" dirty="0"/>
          </a:p>
        </p:txBody>
      </p:sp>
    </p:spTree>
    <p:extLst>
      <p:ext uri="{BB962C8B-B14F-4D97-AF65-F5344CB8AC3E}">
        <p14:creationId xmlns:p14="http://schemas.microsoft.com/office/powerpoint/2010/main" val="18111125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Show the world true </a:t>
            </a:r>
            <a:r>
              <a:rPr lang="en-US" dirty="0" smtClean="0"/>
              <a:t>wisdom.	</a:t>
            </a:r>
            <a:r>
              <a:rPr lang="en-US" dirty="0" smtClean="0">
                <a:solidFill>
                  <a:srgbClr val="FFFF00"/>
                </a:solidFill>
              </a:rPr>
              <a:t>3:13</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3:13</a:t>
            </a:r>
            <a:r>
              <a:rPr lang="en-US" dirty="0"/>
              <a:t> </a:t>
            </a:r>
            <a:r>
              <a:rPr lang="en-US" dirty="0" smtClean="0"/>
              <a:t>    But ancient Greeks did not always think so.  British </a:t>
            </a:r>
            <a:r>
              <a:rPr lang="en-US" dirty="0"/>
              <a:t>c</a:t>
            </a:r>
            <a:r>
              <a:rPr lang="en-US" dirty="0" smtClean="0"/>
              <a:t>hurch historian and social </a:t>
            </a:r>
            <a:r>
              <a:rPr lang="en-US" dirty="0"/>
              <a:t>researcher Sophie Laws </a:t>
            </a:r>
            <a:r>
              <a:rPr lang="en-US" dirty="0" smtClean="0"/>
              <a:t>points out that</a:t>
            </a:r>
          </a:p>
          <a:p>
            <a:r>
              <a:rPr lang="en-US" i="1" dirty="0" smtClean="0">
                <a:solidFill>
                  <a:srgbClr val="00CC00"/>
                </a:solidFill>
              </a:rPr>
              <a:t>“ … the </a:t>
            </a:r>
            <a:r>
              <a:rPr lang="en-US" i="1" dirty="0">
                <a:solidFill>
                  <a:srgbClr val="00CC00"/>
                </a:solidFill>
              </a:rPr>
              <a:t>dominant morality of the day associated </a:t>
            </a:r>
            <a:r>
              <a:rPr lang="en-US" i="1" dirty="0" smtClean="0">
                <a:solidFill>
                  <a:srgbClr val="00CC00"/>
                </a:solidFill>
              </a:rPr>
              <a:t>[meekness] </a:t>
            </a:r>
            <a:r>
              <a:rPr lang="en-US" i="1" dirty="0">
                <a:solidFill>
                  <a:srgbClr val="00CC00"/>
                </a:solidFill>
              </a:rPr>
              <a:t>with meanness and </a:t>
            </a:r>
            <a:r>
              <a:rPr lang="en-US" i="1" dirty="0" err="1">
                <a:solidFill>
                  <a:srgbClr val="00CC00"/>
                </a:solidFill>
              </a:rPr>
              <a:t>grovelling</a:t>
            </a:r>
            <a:r>
              <a:rPr lang="en-US" i="1" dirty="0">
                <a:solidFill>
                  <a:srgbClr val="00CC00"/>
                </a:solidFill>
              </a:rPr>
              <a:t>. </a:t>
            </a:r>
            <a:r>
              <a:rPr lang="en-US" i="1" dirty="0" smtClean="0">
                <a:solidFill>
                  <a:srgbClr val="00CC00"/>
                </a:solidFill>
              </a:rPr>
              <a:t> It </a:t>
            </a:r>
            <a:r>
              <a:rPr lang="en-US" i="1" dirty="0">
                <a:solidFill>
                  <a:srgbClr val="00CC00"/>
                </a:solidFill>
              </a:rPr>
              <a:t>is linked with adjectives like ignoble, abject, servile … </a:t>
            </a:r>
            <a:r>
              <a:rPr lang="en-US" i="1" dirty="0" smtClean="0">
                <a:solidFill>
                  <a:srgbClr val="00CC00"/>
                </a:solidFill>
              </a:rPr>
              <a:t>[the Stoic philosopher] Epictetus </a:t>
            </a:r>
            <a:r>
              <a:rPr lang="en-US" i="1" dirty="0">
                <a:solidFill>
                  <a:srgbClr val="00CC00"/>
                </a:solidFill>
              </a:rPr>
              <a:t>names it first in a list of moral faults</a:t>
            </a:r>
            <a:r>
              <a:rPr lang="en-US" i="1" dirty="0" smtClean="0">
                <a:solidFill>
                  <a:srgbClr val="00CC00"/>
                </a:solidFill>
              </a:rPr>
              <a:t>.’</a:t>
            </a:r>
            <a:endParaRPr lang="en-US" i="1" dirty="0">
              <a:solidFill>
                <a:srgbClr val="00CC00"/>
              </a:solidFill>
            </a:endParaRPr>
          </a:p>
        </p:txBody>
      </p:sp>
    </p:spTree>
    <p:extLst>
      <p:ext uri="{BB962C8B-B14F-4D97-AF65-F5344CB8AC3E}">
        <p14:creationId xmlns:p14="http://schemas.microsoft.com/office/powerpoint/2010/main" val="11073522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Show the world true </a:t>
            </a:r>
            <a:r>
              <a:rPr lang="en-US" dirty="0" smtClean="0"/>
              <a:t>wisdom.	</a:t>
            </a:r>
            <a:r>
              <a:rPr lang="en-US" dirty="0" smtClean="0">
                <a:solidFill>
                  <a:srgbClr val="FFFF00"/>
                </a:solidFill>
              </a:rPr>
              <a:t>3:13</a:t>
            </a:r>
            <a:endParaRPr lang="en-US" dirty="0"/>
          </a:p>
        </p:txBody>
      </p:sp>
      <p:sp>
        <p:nvSpPr>
          <p:cNvPr id="3" name="Content Placeholder 2"/>
          <p:cNvSpPr>
            <a:spLocks noGrp="1"/>
          </p:cNvSpPr>
          <p:nvPr>
            <p:ph idx="1"/>
          </p:nvPr>
        </p:nvSpPr>
        <p:spPr/>
        <p:txBody>
          <a:bodyPr>
            <a:normAutofit lnSpcReduction="10000"/>
          </a:bodyPr>
          <a:lstStyle/>
          <a:p>
            <a:r>
              <a:rPr lang="en-US" dirty="0">
                <a:solidFill>
                  <a:srgbClr val="FFFF00"/>
                </a:solidFill>
              </a:rPr>
              <a:t>3:13</a:t>
            </a:r>
            <a:r>
              <a:rPr lang="en-US" dirty="0"/>
              <a:t>	</a:t>
            </a:r>
            <a:r>
              <a:rPr lang="en-US" dirty="0" smtClean="0"/>
              <a:t>In this sense the Greeks were similar to us.  Our culture values people who know how to assert themselves.</a:t>
            </a:r>
          </a:p>
          <a:p>
            <a:r>
              <a:rPr lang="en-US" dirty="0"/>
              <a:t>We encourage one another to “stand up for our rights.”</a:t>
            </a:r>
          </a:p>
          <a:p>
            <a:r>
              <a:rPr lang="en-US" dirty="0" smtClean="0"/>
              <a:t>“Self esteem” and “self worth” are viewed as unquestionably positive qualities.</a:t>
            </a:r>
          </a:p>
          <a:p>
            <a:r>
              <a:rPr lang="en-US" dirty="0" smtClean="0"/>
              <a:t>We celebrate athletes and entrepreneurs who engage in obvious self-promotion.</a:t>
            </a:r>
          </a:p>
          <a:p>
            <a:endParaRPr lang="en-US" dirty="0" smtClean="0"/>
          </a:p>
          <a:p>
            <a:endParaRPr lang="en-US" dirty="0" smtClean="0"/>
          </a:p>
          <a:p>
            <a:endParaRPr lang="en-US" dirty="0"/>
          </a:p>
        </p:txBody>
      </p:sp>
    </p:spTree>
    <p:extLst>
      <p:ext uri="{BB962C8B-B14F-4D97-AF65-F5344CB8AC3E}">
        <p14:creationId xmlns:p14="http://schemas.microsoft.com/office/powerpoint/2010/main" val="40011012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Show the world true </a:t>
            </a:r>
            <a:r>
              <a:rPr lang="en-US" dirty="0" smtClean="0"/>
              <a:t>wisdom.	</a:t>
            </a:r>
            <a:r>
              <a:rPr lang="en-US" dirty="0" smtClean="0">
                <a:solidFill>
                  <a:srgbClr val="FFFF00"/>
                </a:solidFill>
              </a:rPr>
              <a:t>3:13</a:t>
            </a:r>
            <a:endParaRPr lang="en-US" dirty="0"/>
          </a:p>
        </p:txBody>
      </p:sp>
      <p:sp>
        <p:nvSpPr>
          <p:cNvPr id="3" name="Content Placeholder 2"/>
          <p:cNvSpPr>
            <a:spLocks noGrp="1"/>
          </p:cNvSpPr>
          <p:nvPr>
            <p:ph idx="1"/>
          </p:nvPr>
        </p:nvSpPr>
        <p:spPr/>
        <p:txBody>
          <a:bodyPr>
            <a:normAutofit fontScale="92500" lnSpcReduction="20000"/>
          </a:bodyPr>
          <a:lstStyle/>
          <a:p>
            <a:r>
              <a:rPr lang="en-US" dirty="0">
                <a:solidFill>
                  <a:srgbClr val="FFFF00"/>
                </a:solidFill>
              </a:rPr>
              <a:t>3:13</a:t>
            </a:r>
            <a:r>
              <a:rPr lang="en-US" dirty="0"/>
              <a:t>	</a:t>
            </a:r>
            <a:r>
              <a:rPr lang="en-US" dirty="0" smtClean="0"/>
              <a:t>We then tend to equate meekness with weakness.  Thefreedictionary.com illustrates meekness with the following examples:</a:t>
            </a:r>
          </a:p>
          <a:p>
            <a:r>
              <a:rPr lang="en-US" i="1" dirty="0">
                <a:solidFill>
                  <a:srgbClr val="00CC00"/>
                </a:solidFill>
              </a:rPr>
              <a:t>(Quivering and) abject … like some unfortunate dog abasing itself before its master —Jean Rhys </a:t>
            </a:r>
            <a:endParaRPr lang="en-US" i="1" dirty="0" smtClean="0">
              <a:solidFill>
                <a:srgbClr val="00CC00"/>
              </a:solidFill>
            </a:endParaRPr>
          </a:p>
          <a:p>
            <a:r>
              <a:rPr lang="en-US" i="1" dirty="0" smtClean="0">
                <a:solidFill>
                  <a:srgbClr val="00CC00"/>
                </a:solidFill>
              </a:rPr>
              <a:t>Complied </a:t>
            </a:r>
            <a:r>
              <a:rPr lang="en-US" i="1" dirty="0">
                <a:solidFill>
                  <a:srgbClr val="00CC00"/>
                </a:solidFill>
              </a:rPr>
              <a:t>like hostages with a gun trained on them —Louise </a:t>
            </a:r>
            <a:r>
              <a:rPr lang="en-US" i="1" dirty="0" err="1">
                <a:solidFill>
                  <a:srgbClr val="00CC00"/>
                </a:solidFill>
              </a:rPr>
              <a:t>Erdrich</a:t>
            </a:r>
            <a:r>
              <a:rPr lang="en-US" i="1" dirty="0">
                <a:solidFill>
                  <a:srgbClr val="00CC00"/>
                </a:solidFill>
              </a:rPr>
              <a:t> </a:t>
            </a:r>
          </a:p>
          <a:p>
            <a:r>
              <a:rPr lang="en-US" i="1" dirty="0">
                <a:solidFill>
                  <a:srgbClr val="00CC00"/>
                </a:solidFill>
              </a:rPr>
              <a:t>Exist unthinkingly like a slave, like a working animal —Iris Murdoch </a:t>
            </a:r>
          </a:p>
          <a:p>
            <a:r>
              <a:rPr lang="en-US" i="1" dirty="0">
                <a:solidFill>
                  <a:srgbClr val="00CC00"/>
                </a:solidFill>
              </a:rPr>
              <a:t>He’s like a bell, that will go for everyone that pulls it —Thomas </a:t>
            </a:r>
            <a:r>
              <a:rPr lang="en-US" i="1" dirty="0" smtClean="0">
                <a:solidFill>
                  <a:srgbClr val="00CC00"/>
                </a:solidFill>
              </a:rPr>
              <a:t>Fuller</a:t>
            </a:r>
            <a:endParaRPr lang="en-US" i="1" dirty="0">
              <a:solidFill>
                <a:srgbClr val="00CC00"/>
              </a:solidFill>
            </a:endParaRPr>
          </a:p>
        </p:txBody>
      </p:sp>
    </p:spTree>
    <p:extLst>
      <p:ext uri="{BB962C8B-B14F-4D97-AF65-F5344CB8AC3E}">
        <p14:creationId xmlns:p14="http://schemas.microsoft.com/office/powerpoint/2010/main" val="28603625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Show the world true </a:t>
            </a:r>
            <a:r>
              <a:rPr lang="en-US" dirty="0" smtClean="0"/>
              <a:t>wisdom.	</a:t>
            </a:r>
            <a:r>
              <a:rPr lang="en-US" dirty="0" smtClean="0">
                <a:solidFill>
                  <a:srgbClr val="FFFF00"/>
                </a:solidFill>
              </a:rPr>
              <a:t>3:13</a:t>
            </a:r>
            <a:endParaRPr lang="en-US" dirty="0"/>
          </a:p>
        </p:txBody>
      </p:sp>
      <p:sp>
        <p:nvSpPr>
          <p:cNvPr id="3" name="Content Placeholder 2"/>
          <p:cNvSpPr>
            <a:spLocks noGrp="1"/>
          </p:cNvSpPr>
          <p:nvPr>
            <p:ph idx="1"/>
          </p:nvPr>
        </p:nvSpPr>
        <p:spPr/>
        <p:txBody>
          <a:bodyPr>
            <a:normAutofit/>
          </a:bodyPr>
          <a:lstStyle/>
          <a:p>
            <a:r>
              <a:rPr lang="en-US" dirty="0">
                <a:solidFill>
                  <a:srgbClr val="FFFF00"/>
                </a:solidFill>
              </a:rPr>
              <a:t>3:13</a:t>
            </a:r>
            <a:r>
              <a:rPr lang="en-US" dirty="0"/>
              <a:t>	</a:t>
            </a:r>
            <a:r>
              <a:rPr lang="en-US" dirty="0" smtClean="0"/>
              <a:t>Yet there is a meekness, mildness or humility that may be self-</a:t>
            </a:r>
            <a:r>
              <a:rPr lang="en-US" dirty="0"/>
              <a:t>e</a:t>
            </a:r>
            <a:r>
              <a:rPr lang="en-US" dirty="0" smtClean="0"/>
              <a:t>ffacing, yet also possesses a certain strength of character.</a:t>
            </a:r>
          </a:p>
          <a:p>
            <a:r>
              <a:rPr lang="en-US" dirty="0" smtClean="0"/>
              <a:t>This is especially relevant in a chapter that James begins with a discussion of potential Bible teachers.</a:t>
            </a:r>
          </a:p>
        </p:txBody>
      </p:sp>
    </p:spTree>
    <p:extLst>
      <p:ext uri="{BB962C8B-B14F-4D97-AF65-F5344CB8AC3E}">
        <p14:creationId xmlns:p14="http://schemas.microsoft.com/office/powerpoint/2010/main" val="10187205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Show the world true </a:t>
            </a:r>
            <a:r>
              <a:rPr lang="en-US" dirty="0" smtClean="0"/>
              <a:t>wisdom.	</a:t>
            </a:r>
            <a:r>
              <a:rPr lang="en-US" dirty="0" smtClean="0">
                <a:solidFill>
                  <a:srgbClr val="FFFF00"/>
                </a:solidFill>
              </a:rPr>
              <a:t>3:13</a:t>
            </a:r>
            <a:endParaRPr lang="en-US" dirty="0"/>
          </a:p>
        </p:txBody>
      </p:sp>
      <p:sp>
        <p:nvSpPr>
          <p:cNvPr id="3" name="Content Placeholder 2"/>
          <p:cNvSpPr>
            <a:spLocks noGrp="1"/>
          </p:cNvSpPr>
          <p:nvPr>
            <p:ph idx="1"/>
          </p:nvPr>
        </p:nvSpPr>
        <p:spPr/>
        <p:txBody>
          <a:bodyPr>
            <a:normAutofit fontScale="92500" lnSpcReduction="10000"/>
          </a:bodyPr>
          <a:lstStyle/>
          <a:p>
            <a:r>
              <a:rPr lang="en-US" dirty="0">
                <a:solidFill>
                  <a:srgbClr val="FFFF00"/>
                </a:solidFill>
              </a:rPr>
              <a:t>3:13</a:t>
            </a:r>
            <a:r>
              <a:rPr lang="en-US" dirty="0"/>
              <a:t>	</a:t>
            </a:r>
            <a:r>
              <a:rPr lang="en-US" dirty="0" smtClean="0"/>
              <a:t>  Albert Barnes, in </a:t>
            </a:r>
            <a:r>
              <a:rPr lang="en-US" dirty="0"/>
              <a:t>his </a:t>
            </a:r>
            <a:r>
              <a:rPr lang="en-US" i="1" dirty="0"/>
              <a:t>Notes on the New </a:t>
            </a:r>
            <a:r>
              <a:rPr lang="en-US" i="1" dirty="0" smtClean="0"/>
              <a:t>Testament</a:t>
            </a:r>
            <a:r>
              <a:rPr lang="en-US" dirty="0" smtClean="0"/>
              <a:t>, wrote:</a:t>
            </a:r>
          </a:p>
          <a:p>
            <a:r>
              <a:rPr lang="en-US" i="1" dirty="0" smtClean="0">
                <a:solidFill>
                  <a:srgbClr val="00CC00"/>
                </a:solidFill>
              </a:rPr>
              <a:t>“It </a:t>
            </a:r>
            <a:r>
              <a:rPr lang="en-US" i="1" dirty="0">
                <a:solidFill>
                  <a:srgbClr val="00CC00"/>
                </a:solidFill>
              </a:rPr>
              <a:t>is remarkable that the truly wise man is always characterized by a calm spirit, a mild and placid demeanor, and by a gentle, though firm, enunciation of his sentiments. </a:t>
            </a:r>
            <a:r>
              <a:rPr lang="en-US" i="1" dirty="0" smtClean="0">
                <a:solidFill>
                  <a:srgbClr val="00CC00"/>
                </a:solidFill>
              </a:rPr>
              <a:t>… In </a:t>
            </a:r>
            <a:r>
              <a:rPr lang="en-US" i="1" dirty="0">
                <a:solidFill>
                  <a:srgbClr val="00CC00"/>
                </a:solidFill>
              </a:rPr>
              <a:t>an eminent degree, the ministry of the gospel should be characterized by a calm, gentle, and thoughtful wisdom—a wisdom which shines in all the actions of the life</a:t>
            </a:r>
            <a:r>
              <a:rPr lang="en-US" i="1" dirty="0" smtClean="0">
                <a:solidFill>
                  <a:srgbClr val="00CC00"/>
                </a:solidFill>
              </a:rPr>
              <a:t>.”</a:t>
            </a:r>
          </a:p>
        </p:txBody>
      </p:sp>
    </p:spTree>
    <p:extLst>
      <p:ext uri="{BB962C8B-B14F-4D97-AF65-F5344CB8AC3E}">
        <p14:creationId xmlns:p14="http://schemas.microsoft.com/office/powerpoint/2010/main" val="20825126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Show the world true </a:t>
            </a:r>
            <a:r>
              <a:rPr lang="en-US" dirty="0" smtClean="0"/>
              <a:t>wisdom.	</a:t>
            </a:r>
            <a:r>
              <a:rPr lang="en-US" dirty="0" smtClean="0">
                <a:solidFill>
                  <a:srgbClr val="FFFF00"/>
                </a:solidFill>
              </a:rPr>
              <a:t>3:13</a:t>
            </a:r>
            <a:endParaRPr lang="en-US" dirty="0"/>
          </a:p>
        </p:txBody>
      </p:sp>
      <p:sp>
        <p:nvSpPr>
          <p:cNvPr id="3" name="Content Placeholder 2"/>
          <p:cNvSpPr>
            <a:spLocks noGrp="1"/>
          </p:cNvSpPr>
          <p:nvPr>
            <p:ph idx="1"/>
          </p:nvPr>
        </p:nvSpPr>
        <p:spPr/>
        <p:txBody>
          <a:bodyPr>
            <a:normAutofit/>
          </a:bodyPr>
          <a:lstStyle/>
          <a:p>
            <a:r>
              <a:rPr lang="en-US" dirty="0">
                <a:solidFill>
                  <a:srgbClr val="FFFF00"/>
                </a:solidFill>
              </a:rPr>
              <a:t>3:13</a:t>
            </a:r>
            <a:r>
              <a:rPr lang="en-US" dirty="0"/>
              <a:t>	</a:t>
            </a:r>
            <a:r>
              <a:rPr lang="en-US" dirty="0" smtClean="0"/>
              <a:t>  So biblical wisdom will be shown by conduct which is good and morally beautiful.</a:t>
            </a:r>
          </a:p>
          <a:p>
            <a:r>
              <a:rPr lang="en-US" dirty="0" smtClean="0"/>
              <a:t>Its attitude will be meek – not arrogant, boastful or self-promoting</a:t>
            </a:r>
          </a:p>
          <a:p>
            <a:r>
              <a:rPr lang="en-US" dirty="0" smtClean="0"/>
              <a:t>It will lead to serious integrity, goodness or moral beauty that is completely lacking in self-righteousness.</a:t>
            </a:r>
          </a:p>
        </p:txBody>
      </p:sp>
    </p:spTree>
    <p:extLst>
      <p:ext uri="{BB962C8B-B14F-4D97-AF65-F5344CB8AC3E}">
        <p14:creationId xmlns:p14="http://schemas.microsoft.com/office/powerpoint/2010/main" val="32764919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1"/>
            <a:ext cx="7772400" cy="2743200"/>
          </a:xfrm>
        </p:spPr>
        <p:txBody>
          <a:bodyPr>
            <a:normAutofit fontScale="90000"/>
          </a:bodyPr>
          <a:lstStyle/>
          <a:p>
            <a:r>
              <a:rPr lang="en-US" dirty="0" smtClean="0">
                <a:solidFill>
                  <a:srgbClr val="00B0F0"/>
                </a:solidFill>
              </a:rPr>
              <a:t>Heavenly wisdom is that uncommon quality that makes smart people good and good people easier to get along with.</a:t>
            </a:r>
            <a:endParaRPr lang="en-US" dirty="0">
              <a:solidFill>
                <a:srgbClr val="00B0F0"/>
              </a:solidFill>
            </a:endParaRPr>
          </a:p>
        </p:txBody>
      </p:sp>
    </p:spTree>
    <p:extLst>
      <p:ext uri="{BB962C8B-B14F-4D97-AF65-F5344CB8AC3E}">
        <p14:creationId xmlns:p14="http://schemas.microsoft.com/office/powerpoint/2010/main" val="36601739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This is the wisdom of this </a:t>
            </a:r>
            <a:r>
              <a:rPr lang="en-US" sz="3600" dirty="0" smtClean="0"/>
              <a:t>world.	</a:t>
            </a:r>
            <a:r>
              <a:rPr lang="en-US" sz="3600" dirty="0" smtClean="0">
                <a:solidFill>
                  <a:srgbClr val="FFFF00"/>
                </a:solidFill>
              </a:rPr>
              <a:t>3:14-16</a:t>
            </a:r>
            <a:endParaRPr lang="en-US" sz="3600" dirty="0"/>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24508382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This is the wisdom of this </a:t>
            </a:r>
            <a:r>
              <a:rPr lang="en-US" sz="3600" dirty="0" smtClean="0"/>
              <a:t>world.	</a:t>
            </a:r>
            <a:r>
              <a:rPr lang="en-US" sz="3600" dirty="0" smtClean="0">
                <a:solidFill>
                  <a:srgbClr val="FFFF00"/>
                </a:solidFill>
              </a:rPr>
              <a:t>3:14-16</a:t>
            </a:r>
            <a:endParaRPr lang="en-US" sz="3600" dirty="0"/>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3:14</a:t>
            </a:r>
            <a:r>
              <a:rPr lang="en-US" dirty="0" smtClean="0"/>
              <a:t>	The clearest qualities of the wisdom of this world reveal that it is envious and self-promoting.</a:t>
            </a:r>
          </a:p>
          <a:p>
            <a:r>
              <a:rPr lang="en-US" dirty="0" smtClean="0"/>
              <a:t>It is </a:t>
            </a:r>
            <a:r>
              <a:rPr lang="en-US" dirty="0" smtClean="0">
                <a:solidFill>
                  <a:srgbClr val="00B0F0"/>
                </a:solidFill>
              </a:rPr>
              <a:t>bitter</a:t>
            </a:r>
            <a:r>
              <a:rPr lang="en-US" dirty="0" smtClean="0"/>
              <a:t>, meaning sharp or prickly.</a:t>
            </a:r>
          </a:p>
          <a:p>
            <a:r>
              <a:rPr lang="en-US" dirty="0" smtClean="0"/>
              <a:t>It engages in blatant </a:t>
            </a:r>
            <a:r>
              <a:rPr lang="en-US" dirty="0" smtClean="0">
                <a:solidFill>
                  <a:srgbClr val="00B0F0"/>
                </a:solidFill>
              </a:rPr>
              <a:t>self-seeking</a:t>
            </a:r>
            <a:r>
              <a:rPr lang="en-US" dirty="0" smtClean="0"/>
              <a:t>.</a:t>
            </a:r>
          </a:p>
          <a:p>
            <a:r>
              <a:rPr lang="en-US" dirty="0" smtClean="0"/>
              <a:t>It easily, therefore, becomes </a:t>
            </a:r>
            <a:r>
              <a:rPr lang="en-US" dirty="0"/>
              <a:t>a disruptive, divisive, competitive </a:t>
            </a:r>
            <a:r>
              <a:rPr lang="en-US" dirty="0" smtClean="0"/>
              <a:t>quality.</a:t>
            </a:r>
          </a:p>
          <a:p>
            <a:r>
              <a:rPr lang="en-US" dirty="0" smtClean="0"/>
              <a:t>Paul lists it among the “works of the flesh” in </a:t>
            </a:r>
            <a:r>
              <a:rPr lang="en-US" dirty="0" smtClean="0">
                <a:solidFill>
                  <a:srgbClr val="FFFF00"/>
                </a:solidFill>
              </a:rPr>
              <a:t>Galatians 5:19-21</a:t>
            </a:r>
            <a:r>
              <a:rPr lang="en-US" dirty="0" smtClean="0"/>
              <a:t>.</a:t>
            </a:r>
            <a:endParaRPr lang="en-US" dirty="0"/>
          </a:p>
        </p:txBody>
      </p:sp>
    </p:spTree>
    <p:extLst>
      <p:ext uri="{BB962C8B-B14F-4D97-AF65-F5344CB8AC3E}">
        <p14:creationId xmlns:p14="http://schemas.microsoft.com/office/powerpoint/2010/main" val="37142379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This is the wisdom of this </a:t>
            </a:r>
            <a:r>
              <a:rPr lang="en-US" sz="3600" dirty="0" smtClean="0"/>
              <a:t>world.	</a:t>
            </a:r>
            <a:r>
              <a:rPr lang="en-US" sz="3600" dirty="0" smtClean="0">
                <a:solidFill>
                  <a:srgbClr val="FFFF00"/>
                </a:solidFill>
              </a:rPr>
              <a:t>3:14-16</a:t>
            </a:r>
            <a:endParaRPr lang="en-US" sz="3600" dirty="0"/>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3:14</a:t>
            </a:r>
            <a:r>
              <a:rPr lang="en-US" dirty="0" smtClean="0"/>
              <a:t>	The following entry for </a:t>
            </a:r>
            <a:r>
              <a:rPr lang="en-US" i="1" dirty="0" smtClean="0">
                <a:solidFill>
                  <a:srgbClr val="00CC00"/>
                </a:solidFill>
              </a:rPr>
              <a:t>Self-seeking </a:t>
            </a:r>
            <a:r>
              <a:rPr lang="en-US" dirty="0" smtClean="0"/>
              <a:t>is from </a:t>
            </a:r>
            <a:r>
              <a:rPr lang="en-US" i="1" dirty="0" smtClean="0"/>
              <a:t>Thayer’s Greek Definitions:  </a:t>
            </a:r>
          </a:p>
          <a:p>
            <a:r>
              <a:rPr lang="en-US" i="1" dirty="0" smtClean="0">
                <a:solidFill>
                  <a:srgbClr val="00CC00"/>
                </a:solidFill>
              </a:rPr>
              <a:t>electioneering </a:t>
            </a:r>
            <a:r>
              <a:rPr lang="en-US" i="1" dirty="0">
                <a:solidFill>
                  <a:srgbClr val="00CC00"/>
                </a:solidFill>
              </a:rPr>
              <a:t>or intriguing for office </a:t>
            </a:r>
            <a:endParaRPr lang="en-US" i="1" dirty="0" smtClean="0">
              <a:solidFill>
                <a:srgbClr val="00CC00"/>
              </a:solidFill>
            </a:endParaRPr>
          </a:p>
          <a:p>
            <a:pPr lvl="1"/>
            <a:r>
              <a:rPr lang="en-US" i="1" dirty="0" smtClean="0">
                <a:solidFill>
                  <a:srgbClr val="00CC00"/>
                </a:solidFill>
              </a:rPr>
              <a:t>apparently</a:t>
            </a:r>
            <a:r>
              <a:rPr lang="en-US" i="1" dirty="0">
                <a:solidFill>
                  <a:srgbClr val="00CC00"/>
                </a:solidFill>
              </a:rPr>
              <a:t>, in the NT a courting distinction, a desire to put one’s self forward, a partisan and fractious spirit which does not disdain low arts </a:t>
            </a:r>
            <a:endParaRPr lang="en-US" i="1" dirty="0" smtClean="0">
              <a:solidFill>
                <a:srgbClr val="00CC00"/>
              </a:solidFill>
            </a:endParaRPr>
          </a:p>
          <a:p>
            <a:pPr lvl="1"/>
            <a:r>
              <a:rPr lang="en-US" i="1" dirty="0" smtClean="0">
                <a:solidFill>
                  <a:srgbClr val="00CC00"/>
                </a:solidFill>
              </a:rPr>
              <a:t>partisanship</a:t>
            </a:r>
            <a:r>
              <a:rPr lang="en-US" i="1" dirty="0">
                <a:solidFill>
                  <a:srgbClr val="00CC00"/>
                </a:solidFill>
              </a:rPr>
              <a:t>, fractiousness</a:t>
            </a:r>
            <a:r>
              <a:rPr lang="en-US" i="1" dirty="0" smtClean="0">
                <a:solidFill>
                  <a:srgbClr val="00CC00"/>
                </a:solidFill>
              </a:rPr>
              <a:t> </a:t>
            </a:r>
          </a:p>
          <a:p>
            <a:r>
              <a:rPr lang="en-US" dirty="0" smtClean="0"/>
              <a:t>In an election year, this biblical definition of a severe vice seems especially sad.</a:t>
            </a:r>
            <a:endParaRPr lang="en-US" dirty="0"/>
          </a:p>
        </p:txBody>
      </p:sp>
    </p:spTree>
    <p:extLst>
      <p:ext uri="{BB962C8B-B14F-4D97-AF65-F5344CB8AC3E}">
        <p14:creationId xmlns:p14="http://schemas.microsoft.com/office/powerpoint/2010/main" val="6805449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This is the wisdom of this </a:t>
            </a:r>
            <a:r>
              <a:rPr lang="en-US" sz="3600" dirty="0" smtClean="0"/>
              <a:t>world.	</a:t>
            </a:r>
            <a:r>
              <a:rPr lang="en-US" sz="3600" dirty="0" smtClean="0">
                <a:solidFill>
                  <a:srgbClr val="FFFF00"/>
                </a:solidFill>
              </a:rPr>
              <a:t>3:14-16</a:t>
            </a:r>
            <a:endParaRPr lang="en-US" sz="3600" dirty="0"/>
          </a:p>
        </p:txBody>
      </p:sp>
      <p:sp>
        <p:nvSpPr>
          <p:cNvPr id="3" name="Content Placeholder 2"/>
          <p:cNvSpPr>
            <a:spLocks noGrp="1"/>
          </p:cNvSpPr>
          <p:nvPr>
            <p:ph idx="1"/>
          </p:nvPr>
        </p:nvSpPr>
        <p:spPr/>
        <p:txBody>
          <a:bodyPr>
            <a:normAutofit/>
          </a:bodyPr>
          <a:lstStyle/>
          <a:p>
            <a:r>
              <a:rPr lang="en-US" dirty="0" smtClean="0">
                <a:solidFill>
                  <a:srgbClr val="FFFF00"/>
                </a:solidFill>
              </a:rPr>
              <a:t>3:14</a:t>
            </a:r>
            <a:r>
              <a:rPr lang="en-US" dirty="0" smtClean="0"/>
              <a:t>	Again, our culture doesn’t quite get the gist of certain scriptural qualities.</a:t>
            </a:r>
          </a:p>
          <a:p>
            <a:r>
              <a:rPr lang="en-US" dirty="0" smtClean="0"/>
              <a:t>We live in a society that can see a biblical virtue as a personal fault and a biblical vice as a personal asset. </a:t>
            </a:r>
          </a:p>
          <a:p>
            <a:r>
              <a:rPr lang="en-US" dirty="0" smtClean="0"/>
              <a:t>God </a:t>
            </a:r>
            <a:r>
              <a:rPr lang="en-US" dirty="0"/>
              <a:t>help us to grasp the difference.</a:t>
            </a:r>
          </a:p>
          <a:p>
            <a:r>
              <a:rPr lang="en-US" dirty="0" smtClean="0"/>
              <a:t>Is it any wonder, then, that rivalry, division and quarrels sometimes run rampant in church</a:t>
            </a:r>
            <a:r>
              <a:rPr lang="en-US" dirty="0"/>
              <a:t>?</a:t>
            </a:r>
            <a:endParaRPr lang="en-US" dirty="0" smtClean="0"/>
          </a:p>
          <a:p>
            <a:endParaRPr lang="en-US" dirty="0"/>
          </a:p>
        </p:txBody>
      </p:sp>
    </p:spTree>
    <p:extLst>
      <p:ext uri="{BB962C8B-B14F-4D97-AF65-F5344CB8AC3E}">
        <p14:creationId xmlns:p14="http://schemas.microsoft.com/office/powerpoint/2010/main" val="38595456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This is the wisdom of this </a:t>
            </a:r>
            <a:r>
              <a:rPr lang="en-US" sz="3600" dirty="0" smtClean="0"/>
              <a:t>world.	</a:t>
            </a:r>
            <a:r>
              <a:rPr lang="en-US" sz="3600" dirty="0" smtClean="0">
                <a:solidFill>
                  <a:srgbClr val="FFFF00"/>
                </a:solidFill>
              </a:rPr>
              <a:t>3:14-16</a:t>
            </a:r>
            <a:endParaRPr lang="en-US" sz="3600" dirty="0"/>
          </a:p>
        </p:txBody>
      </p:sp>
      <p:sp>
        <p:nvSpPr>
          <p:cNvPr id="3" name="Content Placeholder 2"/>
          <p:cNvSpPr>
            <a:spLocks noGrp="1"/>
          </p:cNvSpPr>
          <p:nvPr>
            <p:ph idx="1"/>
          </p:nvPr>
        </p:nvSpPr>
        <p:spPr/>
        <p:txBody>
          <a:bodyPr>
            <a:normAutofit/>
          </a:bodyPr>
          <a:lstStyle/>
          <a:p>
            <a:r>
              <a:rPr lang="en-US" dirty="0">
                <a:solidFill>
                  <a:srgbClr val="FFFF00"/>
                </a:solidFill>
              </a:rPr>
              <a:t>3:14</a:t>
            </a:r>
            <a:r>
              <a:rPr lang="en-US" dirty="0"/>
              <a:t>	</a:t>
            </a:r>
            <a:r>
              <a:rPr lang="en-US" dirty="0" smtClean="0"/>
              <a:t>J. Alec </a:t>
            </a:r>
            <a:r>
              <a:rPr lang="en-US" dirty="0" err="1" smtClean="0"/>
              <a:t>Motyer</a:t>
            </a:r>
            <a:r>
              <a:rPr lang="en-US" dirty="0" smtClean="0"/>
              <a:t> makes this insightful observation:</a:t>
            </a:r>
          </a:p>
          <a:p>
            <a:r>
              <a:rPr lang="en-US" i="1" dirty="0" smtClean="0">
                <a:solidFill>
                  <a:srgbClr val="00CC00"/>
                </a:solidFill>
              </a:rPr>
              <a:t>“Church </a:t>
            </a:r>
            <a:r>
              <a:rPr lang="en-US" i="1" dirty="0">
                <a:solidFill>
                  <a:srgbClr val="00CC00"/>
                </a:solidFill>
              </a:rPr>
              <a:t>history would have a very different tale to tell—as would, indeed, the bit of church history that is being written in our own day—if Christian people had paid attention to the fact that James contrasts division and truth</a:t>
            </a:r>
            <a:r>
              <a:rPr lang="en-US" i="1" dirty="0" smtClean="0">
                <a:solidFill>
                  <a:srgbClr val="00CC00"/>
                </a:solidFill>
              </a:rPr>
              <a:t>.”</a:t>
            </a:r>
            <a:endParaRPr lang="en-US" i="1" dirty="0">
              <a:solidFill>
                <a:srgbClr val="00CC00"/>
              </a:solidFill>
            </a:endParaRPr>
          </a:p>
        </p:txBody>
      </p:sp>
    </p:spTree>
    <p:extLst>
      <p:ext uri="{BB962C8B-B14F-4D97-AF65-F5344CB8AC3E}">
        <p14:creationId xmlns:p14="http://schemas.microsoft.com/office/powerpoint/2010/main" val="33359867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This is the wisdom of this </a:t>
            </a:r>
            <a:r>
              <a:rPr lang="en-US" sz="3600" dirty="0" smtClean="0"/>
              <a:t>world.	</a:t>
            </a:r>
            <a:r>
              <a:rPr lang="en-US" sz="3600" dirty="0" smtClean="0">
                <a:solidFill>
                  <a:srgbClr val="FFFF00"/>
                </a:solidFill>
              </a:rPr>
              <a:t>3:14-16</a:t>
            </a:r>
            <a:endParaRPr lang="en-US" sz="3600" dirty="0"/>
          </a:p>
        </p:txBody>
      </p:sp>
      <p:sp>
        <p:nvSpPr>
          <p:cNvPr id="3" name="Content Placeholder 2"/>
          <p:cNvSpPr>
            <a:spLocks noGrp="1"/>
          </p:cNvSpPr>
          <p:nvPr>
            <p:ph idx="1"/>
          </p:nvPr>
        </p:nvSpPr>
        <p:spPr/>
        <p:txBody>
          <a:bodyPr>
            <a:normAutofit/>
          </a:bodyPr>
          <a:lstStyle/>
          <a:p>
            <a:r>
              <a:rPr lang="en-US" dirty="0">
                <a:solidFill>
                  <a:srgbClr val="FFFF00"/>
                </a:solidFill>
              </a:rPr>
              <a:t>3:14</a:t>
            </a:r>
            <a:r>
              <a:rPr lang="en-US" dirty="0"/>
              <a:t>	</a:t>
            </a:r>
            <a:r>
              <a:rPr lang="en-US" dirty="0" smtClean="0"/>
              <a:t>We, on the </a:t>
            </a:r>
            <a:r>
              <a:rPr lang="en-US" smtClean="0"/>
              <a:t>other </a:t>
            </a:r>
            <a:r>
              <a:rPr lang="en-US" smtClean="0"/>
              <a:t>hand</a:t>
            </a:r>
            <a:r>
              <a:rPr lang="en-US" dirty="0" smtClean="0"/>
              <a:t>, find it fairly easy to divide “for the sake of the truth.”</a:t>
            </a:r>
          </a:p>
          <a:p>
            <a:r>
              <a:rPr lang="en-US" dirty="0" smtClean="0"/>
              <a:t>Perhaps sometimes this is necessary, but consider that when Paul </a:t>
            </a:r>
            <a:r>
              <a:rPr lang="en-US" dirty="0"/>
              <a:t>confronted Peter </a:t>
            </a:r>
            <a:r>
              <a:rPr lang="en-US" dirty="0" smtClean="0"/>
              <a:t>on an issue directly pertaining to “the </a:t>
            </a:r>
            <a:r>
              <a:rPr lang="en-US" dirty="0"/>
              <a:t>truth of the </a:t>
            </a:r>
            <a:r>
              <a:rPr lang="en-US" dirty="0" smtClean="0"/>
              <a:t>gospel,” the overall unity of the church never seems to have been seriously at risk.  (</a:t>
            </a:r>
            <a:r>
              <a:rPr lang="en-US" dirty="0" smtClean="0">
                <a:solidFill>
                  <a:srgbClr val="FFFF00"/>
                </a:solidFill>
              </a:rPr>
              <a:t>Galatians 2:14</a:t>
            </a:r>
            <a:r>
              <a:rPr lang="en-US" dirty="0" smtClean="0"/>
              <a:t>)</a:t>
            </a:r>
            <a:endParaRPr lang="en-US" dirty="0"/>
          </a:p>
        </p:txBody>
      </p:sp>
    </p:spTree>
    <p:extLst>
      <p:ext uri="{BB962C8B-B14F-4D97-AF65-F5344CB8AC3E}">
        <p14:creationId xmlns:p14="http://schemas.microsoft.com/office/powerpoint/2010/main" val="39154849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This is the wisdom of this </a:t>
            </a:r>
            <a:r>
              <a:rPr lang="en-US" sz="3600" dirty="0" smtClean="0"/>
              <a:t>world.	</a:t>
            </a:r>
            <a:r>
              <a:rPr lang="en-US" sz="3600" dirty="0" smtClean="0">
                <a:solidFill>
                  <a:srgbClr val="FFFF00"/>
                </a:solidFill>
              </a:rPr>
              <a:t>3:14-16</a:t>
            </a:r>
            <a:endParaRPr lang="en-US" sz="3600" dirty="0"/>
          </a:p>
        </p:txBody>
      </p:sp>
      <p:sp>
        <p:nvSpPr>
          <p:cNvPr id="3" name="Content Placeholder 2"/>
          <p:cNvSpPr>
            <a:spLocks noGrp="1"/>
          </p:cNvSpPr>
          <p:nvPr>
            <p:ph idx="1"/>
          </p:nvPr>
        </p:nvSpPr>
        <p:spPr/>
        <p:txBody>
          <a:bodyPr>
            <a:normAutofit lnSpcReduction="10000"/>
          </a:bodyPr>
          <a:lstStyle/>
          <a:p>
            <a:r>
              <a:rPr lang="en-US" dirty="0">
                <a:solidFill>
                  <a:srgbClr val="FFFF00"/>
                </a:solidFill>
              </a:rPr>
              <a:t>3:14</a:t>
            </a:r>
            <a:r>
              <a:rPr lang="en-US" dirty="0"/>
              <a:t>	</a:t>
            </a:r>
            <a:r>
              <a:rPr lang="en-US" dirty="0" smtClean="0"/>
              <a:t>We who have never known anything but a divided church environment, filled with Christians who are prone to division, can easily see unity as something secondary or optional.</a:t>
            </a:r>
          </a:p>
          <a:p>
            <a:r>
              <a:rPr lang="en-US" dirty="0" smtClean="0"/>
              <a:t>And we may fail to see the power of James’s key point:</a:t>
            </a:r>
          </a:p>
          <a:p>
            <a:r>
              <a:rPr lang="en-US" dirty="0" smtClean="0">
                <a:solidFill>
                  <a:srgbClr val="FF6600"/>
                </a:solidFill>
              </a:rPr>
              <a:t>Division, rather than being required to uphold the truth, may in fact work directly against it.</a:t>
            </a:r>
          </a:p>
        </p:txBody>
      </p:sp>
    </p:spTree>
    <p:extLst>
      <p:ext uri="{BB962C8B-B14F-4D97-AF65-F5344CB8AC3E}">
        <p14:creationId xmlns:p14="http://schemas.microsoft.com/office/powerpoint/2010/main" val="19256758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This is the wisdom of this </a:t>
            </a:r>
            <a:r>
              <a:rPr lang="en-US" sz="3600" dirty="0" smtClean="0"/>
              <a:t>world.	</a:t>
            </a:r>
            <a:r>
              <a:rPr lang="en-US" sz="3600" dirty="0" smtClean="0">
                <a:solidFill>
                  <a:srgbClr val="FFFF00"/>
                </a:solidFill>
              </a:rPr>
              <a:t>3:14-16</a:t>
            </a:r>
            <a:endParaRPr lang="en-US" sz="3600" dirty="0"/>
          </a:p>
        </p:txBody>
      </p:sp>
      <p:sp>
        <p:nvSpPr>
          <p:cNvPr id="3" name="Content Placeholder 2"/>
          <p:cNvSpPr>
            <a:spLocks noGrp="1"/>
          </p:cNvSpPr>
          <p:nvPr>
            <p:ph idx="1"/>
          </p:nvPr>
        </p:nvSpPr>
        <p:spPr/>
        <p:txBody>
          <a:bodyPr>
            <a:normAutofit/>
          </a:bodyPr>
          <a:lstStyle/>
          <a:p>
            <a:r>
              <a:rPr lang="en-US" dirty="0" smtClean="0">
                <a:solidFill>
                  <a:srgbClr val="FFFF00"/>
                </a:solidFill>
              </a:rPr>
              <a:t>3:15</a:t>
            </a:r>
            <a:r>
              <a:rPr lang="en-US" dirty="0"/>
              <a:t>	</a:t>
            </a:r>
            <a:r>
              <a:rPr lang="en-US" dirty="0" smtClean="0"/>
              <a:t>James goes on to describe the wisdom of this world.</a:t>
            </a:r>
          </a:p>
          <a:p>
            <a:r>
              <a:rPr lang="en-US" dirty="0" smtClean="0"/>
              <a:t>It is </a:t>
            </a:r>
            <a:r>
              <a:rPr lang="en-US" dirty="0" smtClean="0">
                <a:solidFill>
                  <a:srgbClr val="00B0F0"/>
                </a:solidFill>
              </a:rPr>
              <a:t>earthly</a:t>
            </a:r>
            <a:r>
              <a:rPr lang="en-US" dirty="0" smtClean="0"/>
              <a:t> as opposed to heavenly, meaning it is human as opposed to divine.</a:t>
            </a:r>
          </a:p>
          <a:p>
            <a:r>
              <a:rPr lang="en-US" dirty="0" smtClean="0"/>
              <a:t>It is </a:t>
            </a:r>
            <a:r>
              <a:rPr lang="en-US" dirty="0" smtClean="0">
                <a:solidFill>
                  <a:srgbClr val="00B0F0"/>
                </a:solidFill>
              </a:rPr>
              <a:t>sensual</a:t>
            </a:r>
            <a:r>
              <a:rPr lang="en-US" dirty="0" smtClean="0"/>
              <a:t>, meaning it is arises from the soul, is instinctive, something </a:t>
            </a:r>
            <a:r>
              <a:rPr lang="en-US" dirty="0"/>
              <a:t>animal </a:t>
            </a:r>
            <a:r>
              <a:rPr lang="en-US" dirty="0" smtClean="0"/>
              <a:t>as opposed to spiritual.</a:t>
            </a:r>
          </a:p>
          <a:p>
            <a:r>
              <a:rPr lang="en-US" dirty="0" smtClean="0"/>
              <a:t>Finally, it is </a:t>
            </a:r>
            <a:r>
              <a:rPr lang="en-US" dirty="0" smtClean="0">
                <a:solidFill>
                  <a:srgbClr val="00B0F0"/>
                </a:solidFill>
              </a:rPr>
              <a:t>demonic</a:t>
            </a:r>
            <a:r>
              <a:rPr lang="en-US" dirty="0" smtClean="0"/>
              <a:t>.  Need he say more?</a:t>
            </a:r>
          </a:p>
        </p:txBody>
      </p:sp>
    </p:spTree>
    <p:extLst>
      <p:ext uri="{BB962C8B-B14F-4D97-AF65-F5344CB8AC3E}">
        <p14:creationId xmlns:p14="http://schemas.microsoft.com/office/powerpoint/2010/main" val="37402678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This is the wisdom of this </a:t>
            </a:r>
            <a:r>
              <a:rPr lang="en-US" sz="3600" dirty="0" smtClean="0"/>
              <a:t>world.	</a:t>
            </a:r>
            <a:r>
              <a:rPr lang="en-US" sz="3600" dirty="0" smtClean="0">
                <a:solidFill>
                  <a:srgbClr val="FFFF00"/>
                </a:solidFill>
              </a:rPr>
              <a:t>3:14-16</a:t>
            </a:r>
            <a:endParaRPr lang="en-US" sz="3600" dirty="0"/>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3:15</a:t>
            </a:r>
            <a:r>
              <a:rPr lang="en-US" dirty="0"/>
              <a:t>	</a:t>
            </a:r>
            <a:r>
              <a:rPr lang="en-US" dirty="0" smtClean="0"/>
              <a:t>C.S. Lewis grasped this.</a:t>
            </a:r>
          </a:p>
          <a:p>
            <a:r>
              <a:rPr lang="en-US" dirty="0" smtClean="0"/>
              <a:t>In his classic, </a:t>
            </a:r>
            <a:r>
              <a:rPr lang="en-US" i="1" dirty="0" smtClean="0"/>
              <a:t>The </a:t>
            </a:r>
            <a:r>
              <a:rPr lang="en-US" i="1" dirty="0" err="1" smtClean="0"/>
              <a:t>Screwtape</a:t>
            </a:r>
            <a:r>
              <a:rPr lang="en-US" i="1" dirty="0" smtClean="0"/>
              <a:t> Letters, he </a:t>
            </a:r>
            <a:r>
              <a:rPr lang="en-US" dirty="0" smtClean="0"/>
              <a:t>gives a whole chapter to how the church can act as a </a:t>
            </a:r>
            <a:r>
              <a:rPr lang="en-US" dirty="0"/>
              <a:t>blatant </a:t>
            </a:r>
            <a:r>
              <a:rPr lang="en-US" dirty="0" smtClean="0"/>
              <a:t>means of undermining faith.</a:t>
            </a:r>
          </a:p>
          <a:p>
            <a:r>
              <a:rPr lang="en-US" dirty="0" smtClean="0"/>
              <a:t>Lewis’s older demon </a:t>
            </a:r>
            <a:r>
              <a:rPr lang="en-US" dirty="0" err="1" smtClean="0"/>
              <a:t>Screwtape</a:t>
            </a:r>
            <a:r>
              <a:rPr lang="en-US" dirty="0" smtClean="0"/>
              <a:t> advises his young nephew Wormwood:</a:t>
            </a:r>
          </a:p>
          <a:p>
            <a:r>
              <a:rPr lang="en-US" i="1" dirty="0" smtClean="0">
                <a:solidFill>
                  <a:srgbClr val="00CC00"/>
                </a:solidFill>
              </a:rPr>
              <a:t>“</a:t>
            </a:r>
            <a:r>
              <a:rPr lang="en-US" i="1" dirty="0">
                <a:solidFill>
                  <a:srgbClr val="00CC00"/>
                </a:solidFill>
              </a:rPr>
              <a:t>If your patient can’t be kept out of the Church, [then] </a:t>
            </a:r>
            <a:r>
              <a:rPr lang="en-US" i="1" dirty="0" smtClean="0">
                <a:solidFill>
                  <a:srgbClr val="00CC00"/>
                </a:solidFill>
              </a:rPr>
              <a:t>he ought </a:t>
            </a:r>
            <a:r>
              <a:rPr lang="en-US" i="1" dirty="0">
                <a:solidFill>
                  <a:srgbClr val="00CC00"/>
                </a:solidFill>
              </a:rPr>
              <a:t>at least to be violently attached to some party within it</a:t>
            </a:r>
            <a:r>
              <a:rPr lang="en-US" i="1" dirty="0" smtClean="0">
                <a:solidFill>
                  <a:srgbClr val="00CC00"/>
                </a:solidFill>
              </a:rPr>
              <a:t>.”</a:t>
            </a:r>
          </a:p>
        </p:txBody>
      </p:sp>
    </p:spTree>
    <p:extLst>
      <p:ext uri="{BB962C8B-B14F-4D97-AF65-F5344CB8AC3E}">
        <p14:creationId xmlns:p14="http://schemas.microsoft.com/office/powerpoint/2010/main" val="1725949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This is the wisdom of this </a:t>
            </a:r>
            <a:r>
              <a:rPr lang="en-US" sz="3600" dirty="0" smtClean="0"/>
              <a:t>world.	</a:t>
            </a:r>
            <a:r>
              <a:rPr lang="en-US" sz="3600" dirty="0" smtClean="0">
                <a:solidFill>
                  <a:srgbClr val="FFFF00"/>
                </a:solidFill>
              </a:rPr>
              <a:t>3:14-16</a:t>
            </a:r>
            <a:endParaRPr lang="en-US" sz="3600" dirty="0"/>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3:15</a:t>
            </a:r>
            <a:r>
              <a:rPr lang="en-US" dirty="0"/>
              <a:t>	</a:t>
            </a:r>
            <a:r>
              <a:rPr lang="en-US" dirty="0" smtClean="0"/>
              <a:t>James wants us to understand that certain qualities instinctive to our human nature may be directly opposed to the divine.</a:t>
            </a:r>
          </a:p>
          <a:p>
            <a:r>
              <a:rPr lang="en-US" dirty="0" smtClean="0"/>
              <a:t>Further, demons can actually exploit our natural human tendencies to their own advantage.</a:t>
            </a:r>
          </a:p>
          <a:p>
            <a:r>
              <a:rPr lang="en-US" dirty="0" smtClean="0"/>
              <a:t>A Christian’s witness is neutralized by envy.</a:t>
            </a:r>
          </a:p>
          <a:p>
            <a:r>
              <a:rPr lang="en-US" dirty="0" smtClean="0"/>
              <a:t>The church weakens when it is divided.</a:t>
            </a:r>
          </a:p>
          <a:p>
            <a:r>
              <a:rPr lang="en-US" dirty="0" smtClean="0"/>
              <a:t>People are </a:t>
            </a:r>
            <a:r>
              <a:rPr lang="en-US" dirty="0"/>
              <a:t>predictably </a:t>
            </a:r>
            <a:r>
              <a:rPr lang="en-US" dirty="0" smtClean="0"/>
              <a:t>hurt by such things.</a:t>
            </a:r>
          </a:p>
        </p:txBody>
      </p:sp>
    </p:spTree>
    <p:extLst>
      <p:ext uri="{BB962C8B-B14F-4D97-AF65-F5344CB8AC3E}">
        <p14:creationId xmlns:p14="http://schemas.microsoft.com/office/powerpoint/2010/main" val="337280312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This is the wisdom of this </a:t>
            </a:r>
            <a:r>
              <a:rPr lang="en-US" sz="3600" dirty="0" smtClean="0"/>
              <a:t>world.	</a:t>
            </a:r>
            <a:r>
              <a:rPr lang="en-US" sz="3600" dirty="0" smtClean="0">
                <a:solidFill>
                  <a:srgbClr val="FFFF00"/>
                </a:solidFill>
              </a:rPr>
              <a:t>3:14-16</a:t>
            </a:r>
            <a:endParaRPr lang="en-US" sz="3600" dirty="0"/>
          </a:p>
        </p:txBody>
      </p:sp>
      <p:sp>
        <p:nvSpPr>
          <p:cNvPr id="3" name="Content Placeholder 2"/>
          <p:cNvSpPr>
            <a:spLocks noGrp="1"/>
          </p:cNvSpPr>
          <p:nvPr>
            <p:ph idx="1"/>
          </p:nvPr>
        </p:nvSpPr>
        <p:spPr/>
        <p:txBody>
          <a:bodyPr>
            <a:normAutofit/>
          </a:bodyPr>
          <a:lstStyle/>
          <a:p>
            <a:r>
              <a:rPr lang="en-US" dirty="0" smtClean="0">
                <a:solidFill>
                  <a:srgbClr val="FFFF00"/>
                </a:solidFill>
              </a:rPr>
              <a:t>3:16</a:t>
            </a:r>
            <a:r>
              <a:rPr lang="en-US" dirty="0"/>
              <a:t>	</a:t>
            </a:r>
            <a:r>
              <a:rPr lang="en-US" dirty="0" smtClean="0"/>
              <a:t>This verse aptly describes a situation in which Christians have been misled to follow their natural human instincts – to the delight of demons, no doubt.</a:t>
            </a:r>
          </a:p>
          <a:p>
            <a:r>
              <a:rPr lang="en-US" dirty="0" smtClean="0"/>
              <a:t>The Corinthian church was a deeply divided church, and Paul reminds them how a godly church environment looks.</a:t>
            </a:r>
          </a:p>
          <a:p>
            <a:pPr lvl="1"/>
            <a:r>
              <a:rPr lang="en-US" dirty="0" smtClean="0"/>
              <a:t> See </a:t>
            </a:r>
            <a:r>
              <a:rPr lang="en-US" dirty="0" smtClean="0">
                <a:solidFill>
                  <a:srgbClr val="FFFF00"/>
                </a:solidFill>
              </a:rPr>
              <a:t>1 Corinthians 14:33</a:t>
            </a:r>
          </a:p>
        </p:txBody>
      </p:sp>
    </p:spTree>
    <p:extLst>
      <p:ext uri="{BB962C8B-B14F-4D97-AF65-F5344CB8AC3E}">
        <p14:creationId xmlns:p14="http://schemas.microsoft.com/office/powerpoint/2010/main" val="31553824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1"/>
            <a:ext cx="7772400" cy="2743200"/>
          </a:xfrm>
        </p:spPr>
        <p:txBody>
          <a:bodyPr>
            <a:normAutofit fontScale="90000"/>
          </a:bodyPr>
          <a:lstStyle/>
          <a:p>
            <a:r>
              <a:rPr lang="en-US" dirty="0" smtClean="0">
                <a:solidFill>
                  <a:srgbClr val="00B0F0"/>
                </a:solidFill>
              </a:rPr>
              <a:t>Heavenly wisdom is that uncommon quality that makes smart people good and good people easier to get along with.</a:t>
            </a:r>
            <a:endParaRPr lang="en-US" dirty="0">
              <a:solidFill>
                <a:srgbClr val="00B0F0"/>
              </a:solidFill>
            </a:endParaRPr>
          </a:p>
        </p:txBody>
      </p:sp>
    </p:spTree>
    <p:extLst>
      <p:ext uri="{BB962C8B-B14F-4D97-AF65-F5344CB8AC3E}">
        <p14:creationId xmlns:p14="http://schemas.microsoft.com/office/powerpoint/2010/main" val="32538122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This is the wisdom from </a:t>
            </a:r>
            <a:r>
              <a:rPr lang="en-US" sz="4000" dirty="0" smtClean="0"/>
              <a:t>above.	</a:t>
            </a:r>
            <a:r>
              <a:rPr lang="en-US" sz="4000" dirty="0" smtClean="0">
                <a:solidFill>
                  <a:srgbClr val="FFFF00"/>
                </a:solidFill>
              </a:rPr>
              <a:t>3:17-18</a:t>
            </a:r>
            <a:endParaRPr lang="en-US" sz="4000" dirty="0"/>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17525076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This is the wisdom from </a:t>
            </a:r>
            <a:r>
              <a:rPr lang="en-US" sz="4000" dirty="0" smtClean="0"/>
              <a:t>above.	</a:t>
            </a:r>
            <a:r>
              <a:rPr lang="en-US" sz="4000" dirty="0" smtClean="0">
                <a:solidFill>
                  <a:srgbClr val="FFFF00"/>
                </a:solidFill>
              </a:rPr>
              <a:t>3:17-18</a:t>
            </a:r>
            <a:endParaRPr lang="en-US" sz="4000" dirty="0"/>
          </a:p>
        </p:txBody>
      </p:sp>
      <p:sp>
        <p:nvSpPr>
          <p:cNvPr id="3" name="Content Placeholder 2"/>
          <p:cNvSpPr>
            <a:spLocks noGrp="1"/>
          </p:cNvSpPr>
          <p:nvPr>
            <p:ph idx="1"/>
          </p:nvPr>
        </p:nvSpPr>
        <p:spPr/>
        <p:txBody>
          <a:bodyPr>
            <a:normAutofit/>
          </a:bodyPr>
          <a:lstStyle/>
          <a:p>
            <a:r>
              <a:rPr lang="en-US" dirty="0" smtClean="0">
                <a:solidFill>
                  <a:srgbClr val="FFFF00"/>
                </a:solidFill>
              </a:rPr>
              <a:t>3:17	</a:t>
            </a:r>
            <a:r>
              <a:rPr lang="en-US" dirty="0" smtClean="0"/>
              <a:t>James clearly contrasts heavenly wisdom with our instinctively human tendencies.</a:t>
            </a:r>
          </a:p>
          <a:p>
            <a:r>
              <a:rPr lang="en-US" dirty="0">
                <a:solidFill>
                  <a:srgbClr val="00B0F0"/>
                </a:solidFill>
              </a:rPr>
              <a:t>pure </a:t>
            </a:r>
            <a:r>
              <a:rPr lang="en-US" dirty="0"/>
              <a:t>    </a:t>
            </a:r>
            <a:r>
              <a:rPr lang="en-US" dirty="0" smtClean="0"/>
              <a:t>This word is related to that which is holy or sacred – thus, free from any </a:t>
            </a:r>
            <a:r>
              <a:rPr lang="en-US" dirty="0"/>
              <a:t>sinful attitude or </a:t>
            </a:r>
            <a:r>
              <a:rPr lang="en-US" dirty="0" smtClean="0"/>
              <a:t>ulterior motive.</a:t>
            </a:r>
          </a:p>
          <a:p>
            <a:r>
              <a:rPr lang="en-US" dirty="0">
                <a:solidFill>
                  <a:srgbClr val="00B0F0"/>
                </a:solidFill>
              </a:rPr>
              <a:t>willing to yield</a:t>
            </a:r>
            <a:r>
              <a:rPr lang="en-US" dirty="0"/>
              <a:t> = easily obeying or easily persuaded, compliant; “open to reason</a:t>
            </a:r>
            <a:r>
              <a:rPr lang="en-US" dirty="0" smtClean="0"/>
              <a:t>”</a:t>
            </a:r>
            <a:endParaRPr lang="en-US" dirty="0"/>
          </a:p>
        </p:txBody>
      </p:sp>
    </p:spTree>
    <p:extLst>
      <p:ext uri="{BB962C8B-B14F-4D97-AF65-F5344CB8AC3E}">
        <p14:creationId xmlns:p14="http://schemas.microsoft.com/office/powerpoint/2010/main" val="34646783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This is the wisdom from </a:t>
            </a:r>
            <a:r>
              <a:rPr lang="en-US" sz="4000" dirty="0" smtClean="0"/>
              <a:t>above.	</a:t>
            </a:r>
            <a:r>
              <a:rPr lang="en-US" sz="4000" dirty="0" smtClean="0">
                <a:solidFill>
                  <a:srgbClr val="FFFF00"/>
                </a:solidFill>
              </a:rPr>
              <a:t>3:17-18</a:t>
            </a:r>
            <a:endParaRPr lang="en-US" sz="4000" dirty="0"/>
          </a:p>
        </p:txBody>
      </p:sp>
      <p:sp>
        <p:nvSpPr>
          <p:cNvPr id="3" name="Content Placeholder 2"/>
          <p:cNvSpPr>
            <a:spLocks noGrp="1"/>
          </p:cNvSpPr>
          <p:nvPr>
            <p:ph idx="1"/>
          </p:nvPr>
        </p:nvSpPr>
        <p:spPr/>
        <p:txBody>
          <a:bodyPr>
            <a:normAutofit/>
          </a:bodyPr>
          <a:lstStyle/>
          <a:p>
            <a:r>
              <a:rPr lang="en-US" dirty="0">
                <a:solidFill>
                  <a:srgbClr val="FFFF00"/>
                </a:solidFill>
              </a:rPr>
              <a:t>3:17</a:t>
            </a:r>
            <a:r>
              <a:rPr lang="en-US" dirty="0"/>
              <a:t>	</a:t>
            </a:r>
            <a:r>
              <a:rPr lang="en-US" dirty="0">
                <a:solidFill>
                  <a:srgbClr val="00B0F0"/>
                </a:solidFill>
              </a:rPr>
              <a:t>Gentle</a:t>
            </a:r>
            <a:r>
              <a:rPr lang="en-US" dirty="0"/>
              <a:t>	Matthew Arnold called this “sweet reasonableness.”  </a:t>
            </a:r>
            <a:endParaRPr lang="en-US" dirty="0" smtClean="0"/>
          </a:p>
          <a:p>
            <a:r>
              <a:rPr lang="en-US" dirty="0" smtClean="0"/>
              <a:t>It </a:t>
            </a:r>
            <a:r>
              <a:rPr lang="en-US" dirty="0"/>
              <a:t>carries the meaning of moderation without compromise, gentleness without weakness. </a:t>
            </a:r>
          </a:p>
          <a:p>
            <a:r>
              <a:rPr lang="en-US" dirty="0"/>
              <a:t>Carl Sandburg described Abraham Lincoln as a man of “velvet steel,” a good description of biblical gentleness.</a:t>
            </a:r>
          </a:p>
          <a:p>
            <a:endParaRPr lang="en-US" dirty="0"/>
          </a:p>
        </p:txBody>
      </p:sp>
    </p:spTree>
    <p:extLst>
      <p:ext uri="{BB962C8B-B14F-4D97-AF65-F5344CB8AC3E}">
        <p14:creationId xmlns:p14="http://schemas.microsoft.com/office/powerpoint/2010/main" val="12912685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This is the wisdom from </a:t>
            </a:r>
            <a:r>
              <a:rPr lang="en-US" sz="4000" dirty="0" smtClean="0"/>
              <a:t>above.	</a:t>
            </a:r>
            <a:r>
              <a:rPr lang="en-US" sz="4000" dirty="0" smtClean="0">
                <a:solidFill>
                  <a:srgbClr val="FFFF00"/>
                </a:solidFill>
              </a:rPr>
              <a:t>3:17-18</a:t>
            </a:r>
            <a:endParaRPr lang="en-US" sz="4000" dirty="0"/>
          </a:p>
        </p:txBody>
      </p:sp>
      <p:sp>
        <p:nvSpPr>
          <p:cNvPr id="3" name="Content Placeholder 2"/>
          <p:cNvSpPr>
            <a:spLocks noGrp="1"/>
          </p:cNvSpPr>
          <p:nvPr>
            <p:ph idx="1"/>
          </p:nvPr>
        </p:nvSpPr>
        <p:spPr/>
        <p:txBody>
          <a:bodyPr>
            <a:normAutofit/>
          </a:bodyPr>
          <a:lstStyle/>
          <a:p>
            <a:r>
              <a:rPr lang="en-US" dirty="0">
                <a:solidFill>
                  <a:srgbClr val="FFFF00"/>
                </a:solidFill>
              </a:rPr>
              <a:t>3:17</a:t>
            </a:r>
            <a:r>
              <a:rPr lang="en-US" dirty="0"/>
              <a:t>	</a:t>
            </a:r>
            <a:r>
              <a:rPr lang="en-US" dirty="0" smtClean="0">
                <a:solidFill>
                  <a:srgbClr val="00B0F0"/>
                </a:solidFill>
              </a:rPr>
              <a:t>Peaceable</a:t>
            </a:r>
            <a:r>
              <a:rPr lang="en-US" dirty="0"/>
              <a:t> </a:t>
            </a:r>
            <a:r>
              <a:rPr lang="en-US" dirty="0" smtClean="0"/>
              <a:t>    Completely unlike the bitter </a:t>
            </a:r>
            <a:r>
              <a:rPr lang="en-US" dirty="0"/>
              <a:t>spirit and rivalry </a:t>
            </a:r>
            <a:r>
              <a:rPr lang="en-US" dirty="0" smtClean="0"/>
              <a:t>of the </a:t>
            </a:r>
            <a:r>
              <a:rPr lang="en-US" dirty="0"/>
              <a:t>self-seeking described in </a:t>
            </a:r>
            <a:r>
              <a:rPr lang="en-US" dirty="0">
                <a:solidFill>
                  <a:srgbClr val="FFFF00"/>
                </a:solidFill>
              </a:rPr>
              <a:t>3:14</a:t>
            </a:r>
            <a:r>
              <a:rPr lang="en-US" dirty="0"/>
              <a:t>.</a:t>
            </a:r>
          </a:p>
          <a:p>
            <a:r>
              <a:rPr lang="en-US" dirty="0" smtClean="0"/>
              <a:t>Bible </a:t>
            </a:r>
            <a:r>
              <a:rPr lang="en-US" dirty="0"/>
              <a:t>commentator Donald W. Burdick says about this feature:</a:t>
            </a:r>
          </a:p>
          <a:p>
            <a:r>
              <a:rPr lang="en-US" i="1" dirty="0">
                <a:solidFill>
                  <a:srgbClr val="00CC00"/>
                </a:solidFill>
              </a:rPr>
              <a:t>“God’s people … are to be marked by this godlike quality, not insisting on their legal rights but exercising love’s leniency instead.”</a:t>
            </a:r>
          </a:p>
        </p:txBody>
      </p:sp>
    </p:spTree>
    <p:extLst>
      <p:ext uri="{BB962C8B-B14F-4D97-AF65-F5344CB8AC3E}">
        <p14:creationId xmlns:p14="http://schemas.microsoft.com/office/powerpoint/2010/main" val="259728009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This is the wisdom from </a:t>
            </a:r>
            <a:r>
              <a:rPr lang="en-US" sz="4000" dirty="0" smtClean="0"/>
              <a:t>above.	</a:t>
            </a:r>
            <a:r>
              <a:rPr lang="en-US" sz="4000" dirty="0" smtClean="0">
                <a:solidFill>
                  <a:srgbClr val="FFFF00"/>
                </a:solidFill>
              </a:rPr>
              <a:t>3:17-18</a:t>
            </a:r>
            <a:endParaRPr lang="en-US" sz="4000" dirty="0"/>
          </a:p>
        </p:txBody>
      </p:sp>
      <p:sp>
        <p:nvSpPr>
          <p:cNvPr id="3" name="Content Placeholder 2"/>
          <p:cNvSpPr>
            <a:spLocks noGrp="1"/>
          </p:cNvSpPr>
          <p:nvPr>
            <p:ph idx="1"/>
          </p:nvPr>
        </p:nvSpPr>
        <p:spPr/>
        <p:txBody>
          <a:bodyPr>
            <a:normAutofit lnSpcReduction="10000"/>
          </a:bodyPr>
          <a:lstStyle/>
          <a:p>
            <a:r>
              <a:rPr lang="en-US" dirty="0">
                <a:solidFill>
                  <a:srgbClr val="FFFF00"/>
                </a:solidFill>
              </a:rPr>
              <a:t>3:18</a:t>
            </a:r>
            <a:r>
              <a:rPr lang="en-US" dirty="0"/>
              <a:t>	</a:t>
            </a:r>
            <a:r>
              <a:rPr lang="en-US" dirty="0" smtClean="0"/>
              <a:t>Jesus promises that the </a:t>
            </a:r>
            <a:r>
              <a:rPr lang="en-US" dirty="0"/>
              <a:t>peacemaker will be </a:t>
            </a:r>
            <a:r>
              <a:rPr lang="en-US" dirty="0" smtClean="0"/>
              <a:t>blessed </a:t>
            </a:r>
            <a:r>
              <a:rPr lang="en-US" dirty="0"/>
              <a:t>(</a:t>
            </a:r>
            <a:r>
              <a:rPr lang="en-US" dirty="0">
                <a:solidFill>
                  <a:srgbClr val="FFFF00"/>
                </a:solidFill>
              </a:rPr>
              <a:t>Matthew 5:9</a:t>
            </a:r>
            <a:r>
              <a:rPr lang="en-US" dirty="0" smtClean="0"/>
              <a:t>).</a:t>
            </a:r>
            <a:endParaRPr lang="en-US" dirty="0"/>
          </a:p>
          <a:p>
            <a:r>
              <a:rPr lang="en-US" dirty="0" smtClean="0"/>
              <a:t>It </a:t>
            </a:r>
            <a:r>
              <a:rPr lang="en-US" dirty="0"/>
              <a:t>is a serious thing to be a </a:t>
            </a:r>
            <a:r>
              <a:rPr lang="en-US" dirty="0" smtClean="0"/>
              <a:t>mischief-maker </a:t>
            </a:r>
            <a:r>
              <a:rPr lang="en-US" dirty="0"/>
              <a:t>in </a:t>
            </a:r>
            <a:r>
              <a:rPr lang="en-US" dirty="0" smtClean="0"/>
              <a:t>the family of God.  </a:t>
            </a:r>
          </a:p>
          <a:p>
            <a:r>
              <a:rPr lang="en-US" dirty="0" smtClean="0"/>
              <a:t>Proverbs calls it a sin that God explicitly hates.</a:t>
            </a:r>
          </a:p>
          <a:p>
            <a:pPr lvl="1"/>
            <a:r>
              <a:rPr lang="en-US" dirty="0" smtClean="0"/>
              <a:t>See </a:t>
            </a:r>
            <a:r>
              <a:rPr lang="en-US" dirty="0" smtClean="0">
                <a:solidFill>
                  <a:srgbClr val="FFFF00"/>
                </a:solidFill>
              </a:rPr>
              <a:t>Proverbs 6:16-19</a:t>
            </a:r>
            <a:r>
              <a:rPr lang="en-US" dirty="0" smtClean="0"/>
              <a:t>.</a:t>
            </a:r>
          </a:p>
          <a:p>
            <a:r>
              <a:rPr lang="en-US" dirty="0" smtClean="0"/>
              <a:t>God’s people should be especially skilled at bringing peace to situations disfigured by division.</a:t>
            </a:r>
            <a:endParaRPr lang="en-US" dirty="0"/>
          </a:p>
          <a:p>
            <a:pPr marL="0" indent="0">
              <a:buNone/>
            </a:pPr>
            <a:endParaRPr lang="en-US" i="1" dirty="0">
              <a:solidFill>
                <a:srgbClr val="00CC00"/>
              </a:solidFill>
            </a:endParaRPr>
          </a:p>
        </p:txBody>
      </p:sp>
    </p:spTree>
    <p:extLst>
      <p:ext uri="{BB962C8B-B14F-4D97-AF65-F5344CB8AC3E}">
        <p14:creationId xmlns:p14="http://schemas.microsoft.com/office/powerpoint/2010/main" val="24972479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This is the wisdom from </a:t>
            </a:r>
            <a:r>
              <a:rPr lang="en-US" sz="4000" dirty="0" smtClean="0"/>
              <a:t>above.	</a:t>
            </a:r>
            <a:r>
              <a:rPr lang="en-US" sz="4000" dirty="0" smtClean="0">
                <a:solidFill>
                  <a:srgbClr val="FFFF00"/>
                </a:solidFill>
              </a:rPr>
              <a:t>3:17-18</a:t>
            </a:r>
            <a:endParaRPr lang="en-US" sz="4000" dirty="0"/>
          </a:p>
        </p:txBody>
      </p:sp>
      <p:sp>
        <p:nvSpPr>
          <p:cNvPr id="3" name="Content Placeholder 2"/>
          <p:cNvSpPr>
            <a:spLocks noGrp="1"/>
          </p:cNvSpPr>
          <p:nvPr>
            <p:ph idx="1"/>
          </p:nvPr>
        </p:nvSpPr>
        <p:spPr/>
        <p:txBody>
          <a:bodyPr>
            <a:normAutofit lnSpcReduction="10000"/>
          </a:bodyPr>
          <a:lstStyle/>
          <a:p>
            <a:r>
              <a:rPr lang="en-US" dirty="0">
                <a:solidFill>
                  <a:srgbClr val="FFFF00"/>
                </a:solidFill>
              </a:rPr>
              <a:t>3:18</a:t>
            </a:r>
            <a:r>
              <a:rPr lang="en-US" dirty="0"/>
              <a:t>	R</a:t>
            </a:r>
            <a:r>
              <a:rPr lang="en-US" dirty="0" smtClean="0"/>
              <a:t>ighteousness grows best in an environment of peace.</a:t>
            </a:r>
          </a:p>
          <a:p>
            <a:r>
              <a:rPr lang="en-US" dirty="0" smtClean="0"/>
              <a:t>In Acts there are two chapters in which we see James at work. </a:t>
            </a:r>
            <a:r>
              <a:rPr lang="en-US" dirty="0"/>
              <a:t>Both show that he was a peacemaker.</a:t>
            </a:r>
            <a:endParaRPr lang="en-US" dirty="0" smtClean="0"/>
          </a:p>
          <a:p>
            <a:pPr lvl="1"/>
            <a:r>
              <a:rPr lang="en-US" dirty="0" smtClean="0"/>
              <a:t>In </a:t>
            </a:r>
            <a:r>
              <a:rPr lang="en-US" dirty="0" smtClean="0">
                <a:solidFill>
                  <a:srgbClr val="FFFF00"/>
                </a:solidFill>
              </a:rPr>
              <a:t>Acts 15 </a:t>
            </a:r>
            <a:r>
              <a:rPr lang="en-US" dirty="0" smtClean="0"/>
              <a:t>he is the moderator of the Jerusalem Council, attended by Peter, Paul, Barnabas, et al.</a:t>
            </a:r>
            <a:endParaRPr lang="en-US" i="1" dirty="0" smtClean="0"/>
          </a:p>
          <a:p>
            <a:pPr lvl="1"/>
            <a:r>
              <a:rPr lang="en-US" dirty="0" smtClean="0"/>
              <a:t>In </a:t>
            </a:r>
            <a:r>
              <a:rPr lang="en-US" dirty="0" smtClean="0">
                <a:solidFill>
                  <a:srgbClr val="FFFF00"/>
                </a:solidFill>
              </a:rPr>
              <a:t>Acts 21</a:t>
            </a:r>
            <a:r>
              <a:rPr lang="en-US" dirty="0" smtClean="0"/>
              <a:t>, Paul had just arrived in Jerusalem.  James advises him about how to combat the lies that were being spread about him in his absence.</a:t>
            </a:r>
            <a:endParaRPr lang="en-US" dirty="0"/>
          </a:p>
        </p:txBody>
      </p:sp>
    </p:spTree>
    <p:extLst>
      <p:ext uri="{BB962C8B-B14F-4D97-AF65-F5344CB8AC3E}">
        <p14:creationId xmlns:p14="http://schemas.microsoft.com/office/powerpoint/2010/main" val="370403062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3:13-18	</a:t>
            </a:r>
            <a:r>
              <a:rPr lang="en-US" dirty="0" smtClean="0">
                <a:solidFill>
                  <a:srgbClr val="00B0F0"/>
                </a:solidFill>
              </a:rPr>
              <a:t>Summary</a:t>
            </a:r>
            <a:endParaRPr lang="en-US" dirty="0">
              <a:solidFill>
                <a:srgbClr val="00B0F0"/>
              </a:solidFill>
            </a:endParaRP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3358708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3:13-18	</a:t>
            </a:r>
            <a:r>
              <a:rPr lang="en-US" dirty="0" smtClean="0">
                <a:solidFill>
                  <a:srgbClr val="00B0F0"/>
                </a:solidFill>
              </a:rPr>
              <a:t>Summary</a:t>
            </a:r>
            <a:endParaRPr lang="en-US" dirty="0">
              <a:solidFill>
                <a:srgbClr val="00B0F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65100061"/>
              </p:ext>
            </p:extLst>
          </p:nvPr>
        </p:nvGraphicFramePr>
        <p:xfrm>
          <a:off x="514350" y="1600200"/>
          <a:ext cx="8115300" cy="4957076"/>
        </p:xfrm>
        <a:graphic>
          <a:graphicData uri="http://schemas.openxmlformats.org/drawingml/2006/table">
            <a:tbl>
              <a:tblPr/>
              <a:tblGrid>
                <a:gridCol w="1543050"/>
                <a:gridCol w="2482850"/>
                <a:gridCol w="4089400"/>
              </a:tblGrid>
              <a:tr h="674103">
                <a:tc>
                  <a:txBody>
                    <a:bodyPr/>
                    <a:lstStyle/>
                    <a:p>
                      <a:pPr algn="l" fontAlgn="t"/>
                      <a:endParaRPr lang="en-US" sz="2400" dirty="0">
                        <a:effectLst/>
                      </a:endParaRPr>
                    </a:p>
                  </a:txBody>
                  <a:tcPr marL="63500" marR="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spcBef>
                          <a:spcPts val="900"/>
                        </a:spcBef>
                      </a:pPr>
                      <a:r>
                        <a:rPr lang="en-US" sz="2400" b="1" dirty="0" smtClean="0">
                          <a:solidFill>
                            <a:srgbClr val="FFFF00"/>
                          </a:solidFill>
                          <a:effectLst/>
                        </a:rPr>
                        <a:t>Earthly Wisdom in </a:t>
                      </a:r>
                      <a:r>
                        <a:rPr lang="en-US" sz="2400" b="1" baseline="0" dirty="0" smtClean="0">
                          <a:solidFill>
                            <a:srgbClr val="FFFF00"/>
                          </a:solidFill>
                          <a:effectLst/>
                        </a:rPr>
                        <a:t>3:</a:t>
                      </a:r>
                      <a:r>
                        <a:rPr lang="en-US" sz="2400" b="1" dirty="0" smtClean="0">
                          <a:solidFill>
                            <a:srgbClr val="FFFF00"/>
                          </a:solidFill>
                          <a:effectLst/>
                        </a:rPr>
                        <a:t>15–16</a:t>
                      </a:r>
                      <a:endParaRPr lang="en-US" sz="2400" b="1" dirty="0">
                        <a:solidFill>
                          <a:srgbClr val="FFFF00"/>
                        </a:solidFill>
                        <a:effectLst/>
                      </a:endParaRPr>
                    </a:p>
                  </a:txBody>
                  <a:tcPr marL="63500" marR="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spcBef>
                          <a:spcPts val="900"/>
                        </a:spcBef>
                      </a:pPr>
                      <a:r>
                        <a:rPr lang="en-US" sz="2400" b="1" dirty="0" smtClean="0">
                          <a:solidFill>
                            <a:srgbClr val="FFFF00"/>
                          </a:solidFill>
                          <a:effectLst/>
                        </a:rPr>
                        <a:t>Heavenly Wisdom</a:t>
                      </a:r>
                      <a:r>
                        <a:rPr lang="en-US" sz="2400" b="1" baseline="0" dirty="0" smtClean="0">
                          <a:solidFill>
                            <a:srgbClr val="FFFF00"/>
                          </a:solidFill>
                          <a:effectLst/>
                        </a:rPr>
                        <a:t> in 3:</a:t>
                      </a:r>
                      <a:r>
                        <a:rPr lang="en-US" sz="2400" b="1" dirty="0" smtClean="0">
                          <a:solidFill>
                            <a:srgbClr val="FFFF00"/>
                          </a:solidFill>
                          <a:effectLst/>
                        </a:rPr>
                        <a:t>17–18</a:t>
                      </a:r>
                      <a:endParaRPr lang="en-US" sz="2400" b="1" dirty="0">
                        <a:solidFill>
                          <a:srgbClr val="FFFF00"/>
                        </a:solidFill>
                        <a:effectLst/>
                      </a:endParaRPr>
                    </a:p>
                  </a:txBody>
                  <a:tcPr marL="63500" marR="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69175">
                <a:tc>
                  <a:txBody>
                    <a:bodyPr/>
                    <a:lstStyle/>
                    <a:p>
                      <a:pPr algn="l" fontAlgn="t">
                        <a:spcBef>
                          <a:spcPts val="900"/>
                        </a:spcBef>
                      </a:pPr>
                      <a:r>
                        <a:rPr lang="en-US" sz="2400" b="1" dirty="0">
                          <a:solidFill>
                            <a:srgbClr val="00B0F0"/>
                          </a:solidFill>
                          <a:effectLst/>
                        </a:rPr>
                        <a:t>Origin</a:t>
                      </a:r>
                      <a:endParaRPr lang="en-US" sz="2400" dirty="0">
                        <a:solidFill>
                          <a:srgbClr val="00B0F0"/>
                        </a:solidFill>
                        <a:effectLst/>
                      </a:endParaRPr>
                    </a:p>
                  </a:txBody>
                  <a:tcPr marL="63500" marR="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spcBef>
                          <a:spcPts val="900"/>
                        </a:spcBef>
                      </a:pPr>
                      <a:r>
                        <a:rPr lang="en-US" sz="2400" dirty="0">
                          <a:effectLst/>
                        </a:rPr>
                        <a:t>N</a:t>
                      </a:r>
                      <a:r>
                        <a:rPr lang="en-US" sz="2400" dirty="0" smtClean="0">
                          <a:effectLst/>
                        </a:rPr>
                        <a:t>ot </a:t>
                      </a:r>
                      <a:r>
                        <a:rPr lang="en-US" sz="2400" dirty="0">
                          <a:effectLst/>
                        </a:rPr>
                        <a:t>from above </a:t>
                      </a:r>
                      <a:r>
                        <a:rPr lang="en-US" sz="2400" dirty="0" smtClean="0">
                          <a:effectLst/>
                        </a:rPr>
                        <a:t>Earthly, </a:t>
                      </a:r>
                      <a:r>
                        <a:rPr lang="en-US" sz="2400" dirty="0">
                          <a:effectLst/>
                        </a:rPr>
                        <a:t>U</a:t>
                      </a:r>
                      <a:r>
                        <a:rPr lang="en-US" sz="2400" dirty="0" smtClean="0">
                          <a:effectLst/>
                        </a:rPr>
                        <a:t>nspiritual Demonic</a:t>
                      </a:r>
                      <a:endParaRPr lang="en-US" sz="2400" dirty="0">
                        <a:effectLst/>
                      </a:endParaRPr>
                    </a:p>
                  </a:txBody>
                  <a:tcPr marL="63500" marR="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spcBef>
                          <a:spcPts val="900"/>
                        </a:spcBef>
                      </a:pPr>
                      <a:r>
                        <a:rPr lang="en-US" sz="2400" dirty="0">
                          <a:effectLst/>
                        </a:rPr>
                        <a:t>F</a:t>
                      </a:r>
                      <a:r>
                        <a:rPr lang="en-US" sz="2400" dirty="0" smtClean="0">
                          <a:effectLst/>
                        </a:rPr>
                        <a:t>rom </a:t>
                      </a:r>
                      <a:r>
                        <a:rPr lang="en-US" sz="2400" dirty="0">
                          <a:effectLst/>
                        </a:rPr>
                        <a:t>above</a:t>
                      </a:r>
                    </a:p>
                  </a:txBody>
                  <a:tcPr marL="63500" marR="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85260">
                <a:tc>
                  <a:txBody>
                    <a:bodyPr/>
                    <a:lstStyle/>
                    <a:p>
                      <a:pPr algn="l" fontAlgn="t">
                        <a:spcBef>
                          <a:spcPts val="900"/>
                        </a:spcBef>
                      </a:pPr>
                      <a:r>
                        <a:rPr lang="en-US" sz="2400" b="1" dirty="0" smtClean="0">
                          <a:solidFill>
                            <a:srgbClr val="00B0F0"/>
                          </a:solidFill>
                          <a:effectLst/>
                        </a:rPr>
                        <a:t>Attributes</a:t>
                      </a:r>
                      <a:endParaRPr lang="en-US" sz="2400" dirty="0">
                        <a:solidFill>
                          <a:srgbClr val="00B0F0"/>
                        </a:solidFill>
                        <a:effectLst/>
                      </a:endParaRPr>
                    </a:p>
                  </a:txBody>
                  <a:tcPr marL="63500" marR="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spcBef>
                          <a:spcPts val="900"/>
                        </a:spcBef>
                      </a:pPr>
                      <a:r>
                        <a:rPr lang="en-US" sz="2400" dirty="0" smtClean="0">
                          <a:effectLst/>
                        </a:rPr>
                        <a:t>Bitter envy</a:t>
                      </a:r>
                    </a:p>
                    <a:p>
                      <a:pPr algn="l" fontAlgn="t">
                        <a:spcBef>
                          <a:spcPts val="900"/>
                        </a:spcBef>
                      </a:pPr>
                      <a:r>
                        <a:rPr lang="en-US" sz="2400" dirty="0" smtClean="0">
                          <a:effectLst/>
                        </a:rPr>
                        <a:t>Selfish </a:t>
                      </a:r>
                      <a:r>
                        <a:rPr lang="en-US" sz="2400" dirty="0">
                          <a:effectLst/>
                        </a:rPr>
                        <a:t>ambition</a:t>
                      </a:r>
                    </a:p>
                  </a:txBody>
                  <a:tcPr marL="63500" marR="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spcBef>
                          <a:spcPts val="900"/>
                        </a:spcBef>
                      </a:pPr>
                      <a:r>
                        <a:rPr lang="en-US" sz="2400" dirty="0" smtClean="0">
                          <a:effectLst/>
                        </a:rPr>
                        <a:t>Pure, Peaceable, </a:t>
                      </a:r>
                      <a:r>
                        <a:rPr lang="en-US" sz="2400" dirty="0">
                          <a:effectLst/>
                        </a:rPr>
                        <a:t>G</a:t>
                      </a:r>
                      <a:r>
                        <a:rPr lang="en-US" sz="2400" dirty="0" smtClean="0">
                          <a:effectLst/>
                        </a:rPr>
                        <a:t>entle </a:t>
                      </a:r>
                    </a:p>
                    <a:p>
                      <a:pPr algn="l" fontAlgn="t">
                        <a:spcBef>
                          <a:spcPts val="900"/>
                        </a:spcBef>
                      </a:pPr>
                      <a:r>
                        <a:rPr lang="en-US" sz="2400" dirty="0" smtClean="0">
                          <a:effectLst/>
                        </a:rPr>
                        <a:t>Willing to yield, full </a:t>
                      </a:r>
                      <a:r>
                        <a:rPr lang="en-US" sz="2400" dirty="0">
                          <a:effectLst/>
                        </a:rPr>
                        <a:t>of </a:t>
                      </a:r>
                      <a:r>
                        <a:rPr lang="en-US" sz="2400" dirty="0" smtClean="0">
                          <a:effectLst/>
                        </a:rPr>
                        <a:t>mercy</a:t>
                      </a:r>
                      <a:r>
                        <a:rPr lang="en-US" sz="2400" baseline="0" dirty="0" smtClean="0">
                          <a:effectLst/>
                        </a:rPr>
                        <a:t> and good fruits,</a:t>
                      </a:r>
                      <a:r>
                        <a:rPr lang="en-US" sz="2400" dirty="0" smtClean="0">
                          <a:effectLst/>
                        </a:rPr>
                        <a:t> </a:t>
                      </a:r>
                      <a:r>
                        <a:rPr lang="en-US" sz="2400" dirty="0">
                          <a:effectLst/>
                        </a:rPr>
                        <a:t>without </a:t>
                      </a:r>
                      <a:r>
                        <a:rPr lang="en-US" sz="2400" dirty="0" smtClean="0">
                          <a:effectLst/>
                        </a:rPr>
                        <a:t>partiality,</a:t>
                      </a:r>
                      <a:r>
                        <a:rPr lang="en-US" sz="2400" baseline="0" dirty="0" smtClean="0">
                          <a:effectLst/>
                        </a:rPr>
                        <a:t> </a:t>
                      </a:r>
                      <a:r>
                        <a:rPr lang="en-US" sz="2400" dirty="0" smtClean="0">
                          <a:effectLst/>
                        </a:rPr>
                        <a:t>without hypocrisy</a:t>
                      </a:r>
                      <a:endParaRPr lang="en-US" sz="2400" dirty="0">
                        <a:effectLst/>
                      </a:endParaRPr>
                    </a:p>
                  </a:txBody>
                  <a:tcPr marL="63500" marR="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79681">
                <a:tc>
                  <a:txBody>
                    <a:bodyPr/>
                    <a:lstStyle/>
                    <a:p>
                      <a:pPr algn="l" fontAlgn="t">
                        <a:spcBef>
                          <a:spcPts val="900"/>
                        </a:spcBef>
                      </a:pPr>
                      <a:r>
                        <a:rPr lang="en-US" sz="2400" b="1" dirty="0">
                          <a:solidFill>
                            <a:srgbClr val="00B0F0"/>
                          </a:solidFill>
                          <a:effectLst/>
                        </a:rPr>
                        <a:t>Results</a:t>
                      </a:r>
                      <a:endParaRPr lang="en-US" sz="2400" dirty="0">
                        <a:solidFill>
                          <a:srgbClr val="00B0F0"/>
                        </a:solidFill>
                        <a:effectLst/>
                      </a:endParaRPr>
                    </a:p>
                  </a:txBody>
                  <a:tcPr marL="63500" marR="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spcBef>
                          <a:spcPts val="900"/>
                        </a:spcBef>
                        <a:spcAft>
                          <a:spcPts val="900"/>
                        </a:spcAft>
                      </a:pPr>
                      <a:r>
                        <a:rPr lang="en-US" sz="2400" dirty="0" smtClean="0">
                          <a:effectLst/>
                        </a:rPr>
                        <a:t>Confusion</a:t>
                      </a:r>
                    </a:p>
                    <a:p>
                      <a:pPr algn="l" fontAlgn="t">
                        <a:spcBef>
                          <a:spcPts val="900"/>
                        </a:spcBef>
                        <a:spcAft>
                          <a:spcPts val="900"/>
                        </a:spcAft>
                      </a:pPr>
                      <a:r>
                        <a:rPr lang="en-US" sz="2400" dirty="0" smtClean="0">
                          <a:effectLst/>
                        </a:rPr>
                        <a:t>Every</a:t>
                      </a:r>
                      <a:r>
                        <a:rPr lang="en-US" sz="2400" baseline="0" dirty="0" smtClean="0">
                          <a:effectLst/>
                        </a:rPr>
                        <a:t> evil thing</a:t>
                      </a:r>
                      <a:endParaRPr lang="en-US" sz="2400" dirty="0">
                        <a:effectLst/>
                      </a:endParaRPr>
                    </a:p>
                  </a:txBody>
                  <a:tcPr marL="63500" marR="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spcBef>
                          <a:spcPts val="900"/>
                        </a:spcBef>
                        <a:spcAft>
                          <a:spcPts val="900"/>
                        </a:spcAft>
                      </a:pPr>
                      <a:r>
                        <a:rPr lang="en-US" sz="2400" dirty="0">
                          <a:effectLst/>
                        </a:rPr>
                        <a:t>the </a:t>
                      </a:r>
                      <a:r>
                        <a:rPr lang="en-US" sz="2400" dirty="0" smtClean="0">
                          <a:effectLst/>
                        </a:rPr>
                        <a:t>fruit or harvest </a:t>
                      </a:r>
                      <a:r>
                        <a:rPr lang="en-US" sz="2400" dirty="0">
                          <a:effectLst/>
                        </a:rPr>
                        <a:t>of righteousness</a:t>
                      </a:r>
                    </a:p>
                  </a:txBody>
                  <a:tcPr marL="63500" marR="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1493378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1"/>
            <a:ext cx="7772400" cy="2743200"/>
          </a:xfrm>
        </p:spPr>
        <p:txBody>
          <a:bodyPr>
            <a:normAutofit fontScale="90000"/>
          </a:bodyPr>
          <a:lstStyle/>
          <a:p>
            <a:r>
              <a:rPr lang="en-US" dirty="0" smtClean="0">
                <a:solidFill>
                  <a:srgbClr val="00B0F0"/>
                </a:solidFill>
              </a:rPr>
              <a:t>Heavenly wisdom is that uncommon quality that makes smart people good and good people easier to get along with.</a:t>
            </a:r>
            <a:endParaRPr lang="en-US" dirty="0">
              <a:solidFill>
                <a:srgbClr val="00B0F0"/>
              </a:solidFill>
            </a:endParaRPr>
          </a:p>
        </p:txBody>
      </p:sp>
    </p:spTree>
    <p:extLst>
      <p:ext uri="{BB962C8B-B14F-4D97-AF65-F5344CB8AC3E}">
        <p14:creationId xmlns:p14="http://schemas.microsoft.com/office/powerpoint/2010/main" val="222338512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3:13-18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416470418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3:13-18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fontScale="92500" lnSpcReduction="10000"/>
          </a:bodyPr>
          <a:lstStyle/>
          <a:p>
            <a:r>
              <a:rPr lang="en-US" dirty="0" smtClean="0"/>
              <a:t>Seek God’s wisdom in every situation.</a:t>
            </a:r>
          </a:p>
          <a:p>
            <a:r>
              <a:rPr lang="en-US" dirty="0" smtClean="0"/>
              <a:t>Remember Solomon?  God loves it when we ask for this.</a:t>
            </a:r>
          </a:p>
          <a:p>
            <a:r>
              <a:rPr lang="en-US" dirty="0" smtClean="0"/>
              <a:t>According to James this will involve:</a:t>
            </a:r>
          </a:p>
          <a:p>
            <a:pPr lvl="1"/>
            <a:r>
              <a:rPr lang="en-US" dirty="0" smtClean="0"/>
              <a:t>Not demanding your rights</a:t>
            </a:r>
          </a:p>
          <a:p>
            <a:pPr lvl="1"/>
            <a:r>
              <a:rPr lang="en-US" dirty="0" smtClean="0"/>
              <a:t>Not seeking your own advantage</a:t>
            </a:r>
          </a:p>
          <a:p>
            <a:pPr lvl="1"/>
            <a:r>
              <a:rPr lang="en-US" dirty="0" smtClean="0"/>
              <a:t>Not promoting yourself or putting others down</a:t>
            </a:r>
          </a:p>
          <a:p>
            <a:pPr lvl="1"/>
            <a:r>
              <a:rPr lang="en-US" dirty="0" smtClean="0"/>
              <a:t>Being willing to yield for another’s benefit</a:t>
            </a:r>
          </a:p>
          <a:p>
            <a:pPr lvl="1"/>
            <a:r>
              <a:rPr lang="en-US" dirty="0"/>
              <a:t>Working towards unity – </a:t>
            </a:r>
            <a:r>
              <a:rPr lang="en-US" dirty="0" smtClean="0"/>
              <a:t>being a peacemaker – especially in </a:t>
            </a:r>
            <a:r>
              <a:rPr lang="en-US" dirty="0"/>
              <a:t>groups </a:t>
            </a:r>
            <a:r>
              <a:rPr lang="en-US" dirty="0" smtClean="0"/>
              <a:t>with other Christians.</a:t>
            </a:r>
            <a:endParaRPr lang="en-US" dirty="0"/>
          </a:p>
        </p:txBody>
      </p:sp>
    </p:spTree>
    <p:extLst>
      <p:ext uri="{BB962C8B-B14F-4D97-AF65-F5344CB8AC3E}">
        <p14:creationId xmlns:p14="http://schemas.microsoft.com/office/powerpoint/2010/main" val="288924322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3:13-18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dirty="0" smtClean="0"/>
              <a:t>Admit the areas in which you struggle with jealousy, arrogance</a:t>
            </a:r>
            <a:r>
              <a:rPr lang="en-US" dirty="0"/>
              <a:t> </a:t>
            </a:r>
            <a:r>
              <a:rPr lang="en-US" dirty="0" smtClean="0"/>
              <a:t>or pride.</a:t>
            </a:r>
          </a:p>
          <a:p>
            <a:pPr lvl="1"/>
            <a:r>
              <a:rPr lang="en-US" dirty="0" smtClean="0"/>
              <a:t>First to yourself, because we love to fool ourselves and see ourselves only in the best light.</a:t>
            </a:r>
          </a:p>
          <a:p>
            <a:pPr lvl="1"/>
            <a:r>
              <a:rPr lang="en-US" dirty="0" smtClean="0"/>
              <a:t>Then to God, asking His forgiveness and help.</a:t>
            </a:r>
          </a:p>
          <a:p>
            <a:pPr lvl="1"/>
            <a:r>
              <a:rPr lang="en-US" dirty="0" smtClean="0"/>
              <a:t>Then to others whom you may have hurt.</a:t>
            </a:r>
          </a:p>
          <a:p>
            <a:r>
              <a:rPr lang="en-US" dirty="0" smtClean="0"/>
              <a:t>Be the first, in an attitude of meekness, to initiate or cultivate a climate of peace.</a:t>
            </a:r>
            <a:endParaRPr lang="en-US" dirty="0"/>
          </a:p>
        </p:txBody>
      </p:sp>
    </p:spTree>
    <p:extLst>
      <p:ext uri="{BB962C8B-B14F-4D97-AF65-F5344CB8AC3E}">
        <p14:creationId xmlns:p14="http://schemas.microsoft.com/office/powerpoint/2010/main" val="409399222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3:13-18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dirty="0" smtClean="0"/>
              <a:t>Importantly, don’t make it your goal in life to part of “Inner Circles.”</a:t>
            </a:r>
          </a:p>
          <a:p>
            <a:r>
              <a:rPr lang="en-US" dirty="0" smtClean="0"/>
              <a:t>This desire, though unhealthy, is one of the chief motivators of the whole worldly system of destructive rivalries.</a:t>
            </a:r>
          </a:p>
          <a:p>
            <a:r>
              <a:rPr lang="en-US" dirty="0" smtClean="0"/>
              <a:t>Such Inner Circles will always exist – we may even find ourselves inside them – they just shouldn’t be our goal.</a:t>
            </a:r>
          </a:p>
        </p:txBody>
      </p:sp>
    </p:spTree>
    <p:extLst>
      <p:ext uri="{BB962C8B-B14F-4D97-AF65-F5344CB8AC3E}">
        <p14:creationId xmlns:p14="http://schemas.microsoft.com/office/powerpoint/2010/main" val="25931101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3:13-18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dirty="0" smtClean="0"/>
              <a:t>If we fall prey to this temptation – the desire to always be one of the “insiders” – we are likely to do things that we later regret.</a:t>
            </a:r>
          </a:p>
          <a:p>
            <a:r>
              <a:rPr lang="en-US" dirty="0" smtClean="0"/>
              <a:t>And being inside the Inner Circle will never be very enjoyable in the end.</a:t>
            </a:r>
          </a:p>
          <a:p>
            <a:r>
              <a:rPr lang="en-US" dirty="0"/>
              <a:t>In 1944, C. S. Lewis gave a lecture at King’s College in London in which he addresses this very issue.  He entitled it </a:t>
            </a:r>
            <a:r>
              <a:rPr lang="en-US" i="1" dirty="0"/>
              <a:t>The Inner Ring.</a:t>
            </a:r>
          </a:p>
          <a:p>
            <a:pPr marL="0" indent="0">
              <a:buNone/>
            </a:pPr>
            <a:endParaRPr lang="en-US" dirty="0"/>
          </a:p>
        </p:txBody>
      </p:sp>
    </p:spTree>
    <p:extLst>
      <p:ext uri="{BB962C8B-B14F-4D97-AF65-F5344CB8AC3E}">
        <p14:creationId xmlns:p14="http://schemas.microsoft.com/office/powerpoint/2010/main" val="22251231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3:13-18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dirty="0" smtClean="0"/>
              <a:t>In it he makes this point:</a:t>
            </a:r>
          </a:p>
          <a:p>
            <a:r>
              <a:rPr lang="en-US" i="1" dirty="0" smtClean="0">
                <a:solidFill>
                  <a:srgbClr val="00CC00"/>
                </a:solidFill>
              </a:rPr>
              <a:t>“… when </a:t>
            </a:r>
            <a:r>
              <a:rPr lang="en-US" i="1" dirty="0">
                <a:solidFill>
                  <a:srgbClr val="00CC00"/>
                </a:solidFill>
              </a:rPr>
              <a:t>promiscuity is the fashion, the chaste are outsiders. They are ignorant of something that other people know. They are uninitiated.  </a:t>
            </a:r>
            <a:endParaRPr lang="en-US" i="1" dirty="0" smtClean="0">
              <a:solidFill>
                <a:srgbClr val="00CC00"/>
              </a:solidFill>
            </a:endParaRPr>
          </a:p>
          <a:p>
            <a:r>
              <a:rPr lang="en-US" dirty="0" smtClean="0"/>
              <a:t>The desire to be one of the Inner Circle has an overall corrupting influence on our personalities.</a:t>
            </a:r>
          </a:p>
          <a:p>
            <a:r>
              <a:rPr lang="en-US" dirty="0" smtClean="0"/>
              <a:t>And it is driven by the wisdom of this world.</a:t>
            </a:r>
          </a:p>
        </p:txBody>
      </p:sp>
    </p:spTree>
    <p:extLst>
      <p:ext uri="{BB962C8B-B14F-4D97-AF65-F5344CB8AC3E}">
        <p14:creationId xmlns:p14="http://schemas.microsoft.com/office/powerpoint/2010/main" val="397774798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3:13-18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dirty="0" smtClean="0"/>
              <a:t>Lewis concludes that if we simply make it a goal to do whatever we do as well as we possibly can, we will find ourselves inside all of the inner circles that will ever really matter.</a:t>
            </a:r>
          </a:p>
          <a:p>
            <a:r>
              <a:rPr lang="en-US" dirty="0" smtClean="0"/>
              <a:t>But they won’t feel like they matter to us.</a:t>
            </a:r>
          </a:p>
          <a:p>
            <a:r>
              <a:rPr lang="en-US" dirty="0" smtClean="0"/>
              <a:t>We’ll simply be doing what we love with people that we love and enjoying the fact that our lives are rich and productive.</a:t>
            </a:r>
          </a:p>
          <a:p>
            <a:endParaRPr lang="en-US" dirty="0"/>
          </a:p>
        </p:txBody>
      </p:sp>
    </p:spTree>
    <p:extLst>
      <p:ext uri="{BB962C8B-B14F-4D97-AF65-F5344CB8AC3E}">
        <p14:creationId xmlns:p14="http://schemas.microsoft.com/office/powerpoint/2010/main" val="417654030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3:13-18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dirty="0" smtClean="0"/>
              <a:t>James exemplified this kind of humility.</a:t>
            </a:r>
          </a:p>
          <a:p>
            <a:r>
              <a:rPr lang="en-US" dirty="0" smtClean="0"/>
              <a:t>Midway through the book of Acts, we find that he was the single most influential Christian in Jerusalem – more prominent than Peter or Paul or any of the original apostles.</a:t>
            </a:r>
          </a:p>
          <a:p>
            <a:r>
              <a:rPr lang="en-US" dirty="0" smtClean="0"/>
              <a:t>He didn’t get there through self-assertion, through bragging about his gifts, or the fact the he was directly related to Jesus.</a:t>
            </a:r>
          </a:p>
        </p:txBody>
      </p:sp>
    </p:spTree>
    <p:extLst>
      <p:ext uri="{BB962C8B-B14F-4D97-AF65-F5344CB8AC3E}">
        <p14:creationId xmlns:p14="http://schemas.microsoft.com/office/powerpoint/2010/main" val="329072659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3:13-18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dirty="0" smtClean="0"/>
              <a:t>James achieved a </a:t>
            </a:r>
            <a:r>
              <a:rPr lang="en-US" dirty="0"/>
              <a:t>key position of influence by being a peacemaker, a man who was known for his righteousness, wisdom and prayer</a:t>
            </a:r>
            <a:r>
              <a:rPr lang="en-US" dirty="0" smtClean="0"/>
              <a:t>.</a:t>
            </a:r>
          </a:p>
          <a:p>
            <a:r>
              <a:rPr lang="en-US" dirty="0" smtClean="0"/>
              <a:t>And he died for it, because sometimes – when  you are especially influential for all the right reasons – you end up with powerful enemies.</a:t>
            </a:r>
          </a:p>
          <a:p>
            <a:r>
              <a:rPr lang="en-US" dirty="0" smtClean="0"/>
              <a:t>These enemies may not possess your heavenly wisdom and may be jealous of your influence.</a:t>
            </a:r>
            <a:endParaRPr lang="en-US" dirty="0"/>
          </a:p>
        </p:txBody>
      </p:sp>
    </p:spTree>
    <p:extLst>
      <p:ext uri="{BB962C8B-B14F-4D97-AF65-F5344CB8AC3E}">
        <p14:creationId xmlns:p14="http://schemas.microsoft.com/office/powerpoint/2010/main" val="157029724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1"/>
            <a:ext cx="7772400" cy="2743200"/>
          </a:xfrm>
        </p:spPr>
        <p:txBody>
          <a:bodyPr>
            <a:normAutofit fontScale="90000"/>
          </a:bodyPr>
          <a:lstStyle/>
          <a:p>
            <a:r>
              <a:rPr lang="en-US" dirty="0" smtClean="0">
                <a:solidFill>
                  <a:srgbClr val="00B0F0"/>
                </a:solidFill>
              </a:rPr>
              <a:t>Heavenly wisdom is that uncommon quality that makes smart people good and good people easier to get along with.</a:t>
            </a:r>
            <a:endParaRPr lang="en-US" dirty="0">
              <a:solidFill>
                <a:srgbClr val="00B0F0"/>
              </a:solidFill>
            </a:endParaRPr>
          </a:p>
        </p:txBody>
      </p:sp>
    </p:spTree>
    <p:extLst>
      <p:ext uri="{BB962C8B-B14F-4D97-AF65-F5344CB8AC3E}">
        <p14:creationId xmlns:p14="http://schemas.microsoft.com/office/powerpoint/2010/main" val="42059390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784</TotalTime>
  <Words>1289</Words>
  <Application>Microsoft Office PowerPoint</Application>
  <PresentationFormat>On-screen Show (4:3)</PresentationFormat>
  <Paragraphs>260</Paragraphs>
  <Slides>52</Slides>
  <Notes>52</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The Right Kind of Wisdom</vt:lpstr>
      <vt:lpstr>James 3:13-18 Introduction</vt:lpstr>
      <vt:lpstr>James 3:13-18 Introduction</vt:lpstr>
      <vt:lpstr>James 3:13-18 Introduction</vt:lpstr>
      <vt:lpstr>James 3:13-18 Introduction</vt:lpstr>
      <vt:lpstr>James 3:13-18 Introduction</vt:lpstr>
      <vt:lpstr>Heavenly wisdom is that uncommon quality that makes smart people good and good people easier to get along with.</vt:lpstr>
      <vt:lpstr>James 3:13-18 Outline</vt:lpstr>
      <vt:lpstr>James 3:13-18 Outline</vt:lpstr>
      <vt:lpstr>Heavenly wisdom is that uncommon quality that makes smart people good and good people easier to get along with.</vt:lpstr>
      <vt:lpstr>Show the world true wisdom. 3:13</vt:lpstr>
      <vt:lpstr>Show the world true wisdom. 3:13</vt:lpstr>
      <vt:lpstr>Show the world true wisdom. 3:13</vt:lpstr>
      <vt:lpstr>Show the world true wisdom. 3:13</vt:lpstr>
      <vt:lpstr>Show the world true wisdom. 3:13</vt:lpstr>
      <vt:lpstr>Show the world true wisdom. 3:13</vt:lpstr>
      <vt:lpstr>Show the world true wisdom. 3:13</vt:lpstr>
      <vt:lpstr>Show the world true wisdom. 3:13</vt:lpstr>
      <vt:lpstr>Show the world true wisdom. 3:13</vt:lpstr>
      <vt:lpstr>Show the world true wisdom. 3:13</vt:lpstr>
      <vt:lpstr>Heavenly wisdom is that uncommon quality that makes smart people good and good people easier to get along with.</vt:lpstr>
      <vt:lpstr>This is the wisdom of this world. 3:14-16</vt:lpstr>
      <vt:lpstr>This is the wisdom of this world. 3:14-16</vt:lpstr>
      <vt:lpstr>This is the wisdom of this world. 3:14-16</vt:lpstr>
      <vt:lpstr>This is the wisdom of this world. 3:14-16</vt:lpstr>
      <vt:lpstr>This is the wisdom of this world. 3:14-16</vt:lpstr>
      <vt:lpstr>This is the wisdom of this world. 3:14-16</vt:lpstr>
      <vt:lpstr>This is the wisdom of this world. 3:14-16</vt:lpstr>
      <vt:lpstr>This is the wisdom of this world. 3:14-16</vt:lpstr>
      <vt:lpstr>This is the wisdom of this world. 3:14-16</vt:lpstr>
      <vt:lpstr>This is the wisdom of this world. 3:14-16</vt:lpstr>
      <vt:lpstr>This is the wisdom of this world. 3:14-16</vt:lpstr>
      <vt:lpstr>Heavenly wisdom is that uncommon quality that makes smart people good and good people easier to get along with.</vt:lpstr>
      <vt:lpstr>This is the wisdom from above. 3:17-18</vt:lpstr>
      <vt:lpstr>This is the wisdom from above. 3:17-18</vt:lpstr>
      <vt:lpstr>This is the wisdom from above. 3:17-18</vt:lpstr>
      <vt:lpstr>This is the wisdom from above. 3:17-18</vt:lpstr>
      <vt:lpstr>This is the wisdom from above. 3:17-18</vt:lpstr>
      <vt:lpstr>This is the wisdom from above. 3:17-18</vt:lpstr>
      <vt:lpstr>James 3:13-18 Summary</vt:lpstr>
      <vt:lpstr>James 3:13-18 Summary</vt:lpstr>
      <vt:lpstr>Heavenly wisdom is that uncommon quality that makes smart people good and good people easier to get along with.</vt:lpstr>
      <vt:lpstr>James 3:13-18 Conclusions</vt:lpstr>
      <vt:lpstr>James 3:13-18 Conclusions</vt:lpstr>
      <vt:lpstr>James 3:13-18 Conclusions</vt:lpstr>
      <vt:lpstr>James 3:13-18 Conclusions</vt:lpstr>
      <vt:lpstr>James 3:13-18 Conclusions</vt:lpstr>
      <vt:lpstr>James 3:13-18 Conclusions</vt:lpstr>
      <vt:lpstr>James 3:13-18 Conclusions</vt:lpstr>
      <vt:lpstr>James 3:13-18 Conclusions</vt:lpstr>
      <vt:lpstr>James 3:13-18 Conclusions</vt:lpstr>
      <vt:lpstr>Heavenly wisdom is that uncommon quality that makes smart people good and good people easier to get along with.</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Right Kind of Wisdom</dc:title>
  <dc:creator>Dave</dc:creator>
  <cp:lastModifiedBy>David Kosobucki</cp:lastModifiedBy>
  <cp:revision>58</cp:revision>
  <dcterms:created xsi:type="dcterms:W3CDTF">2006-08-16T00:00:00Z</dcterms:created>
  <dcterms:modified xsi:type="dcterms:W3CDTF">2012-08-20T00:24:12Z</dcterms:modified>
</cp:coreProperties>
</file>