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263" r:id="rId2"/>
    <p:sldId id="262" r:id="rId3"/>
    <p:sldId id="317" r:id="rId4"/>
    <p:sldId id="264" r:id="rId5"/>
    <p:sldId id="310" r:id="rId6"/>
    <p:sldId id="265" r:id="rId7"/>
    <p:sldId id="272" r:id="rId8"/>
    <p:sldId id="311" r:id="rId9"/>
    <p:sldId id="266" r:id="rId10"/>
    <p:sldId id="274" r:id="rId11"/>
    <p:sldId id="275" r:id="rId12"/>
    <p:sldId id="277" r:id="rId13"/>
    <p:sldId id="273" r:id="rId14"/>
    <p:sldId id="276" r:id="rId15"/>
    <p:sldId id="312" r:id="rId16"/>
    <p:sldId id="267" r:id="rId17"/>
    <p:sldId id="278" r:id="rId18"/>
    <p:sldId id="279" r:id="rId19"/>
    <p:sldId id="280" r:id="rId20"/>
    <p:sldId id="281" r:id="rId21"/>
    <p:sldId id="282" r:id="rId22"/>
    <p:sldId id="283" r:id="rId23"/>
    <p:sldId id="313" r:id="rId24"/>
    <p:sldId id="268" r:id="rId25"/>
    <p:sldId id="284" r:id="rId26"/>
    <p:sldId id="285" r:id="rId27"/>
    <p:sldId id="286" r:id="rId28"/>
    <p:sldId id="287" r:id="rId29"/>
    <p:sldId id="314" r:id="rId30"/>
    <p:sldId id="269" r:id="rId31"/>
    <p:sldId id="270" r:id="rId32"/>
    <p:sldId id="294" r:id="rId33"/>
    <p:sldId id="295" r:id="rId34"/>
    <p:sldId id="296" r:id="rId35"/>
    <p:sldId id="298" r:id="rId36"/>
    <p:sldId id="297" r:id="rId37"/>
    <p:sldId id="299" r:id="rId38"/>
    <p:sldId id="300" r:id="rId39"/>
    <p:sldId id="301" r:id="rId40"/>
    <p:sldId id="302" r:id="rId41"/>
    <p:sldId id="303" r:id="rId42"/>
    <p:sldId id="315" r:id="rId43"/>
    <p:sldId id="306" r:id="rId44"/>
    <p:sldId id="307" r:id="rId45"/>
    <p:sldId id="308" r:id="rId46"/>
    <p:sldId id="309" r:id="rId47"/>
    <p:sldId id="316" r:id="rId48"/>
    <p:sldId id="271" r:id="rId49"/>
    <p:sldId id="288" r:id="rId50"/>
    <p:sldId id="289" r:id="rId51"/>
    <p:sldId id="291" r:id="rId52"/>
    <p:sldId id="292" r:id="rId53"/>
    <p:sldId id="293" r:id="rId54"/>
    <p:sldId id="304" r:id="rId55"/>
    <p:sldId id="305" r:id="rId56"/>
    <p:sldId id="257" r:id="rId57"/>
    <p:sldId id="290" r:id="rId58"/>
    <p:sldId id="318"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068"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BBA723-80EC-406D-8C8B-33076C823993}" type="datetimeFigureOut">
              <a:rPr lang="en-US" smtClean="0"/>
              <a:t>7/14/2012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3088A0-21A8-4E2C-9F28-9BBC37412348}" type="slidenum">
              <a:rPr lang="en-US" smtClean="0"/>
              <a:t>‹#›</a:t>
            </a:fld>
            <a:endParaRPr lang="en-US"/>
          </a:p>
        </p:txBody>
      </p:sp>
    </p:spTree>
    <p:extLst>
      <p:ext uri="{BB962C8B-B14F-4D97-AF65-F5344CB8AC3E}">
        <p14:creationId xmlns:p14="http://schemas.microsoft.com/office/powerpoint/2010/main" val="3318742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1</a:t>
            </a:fld>
            <a:endParaRPr lang="en-US"/>
          </a:p>
        </p:txBody>
      </p:sp>
    </p:spTree>
    <p:extLst>
      <p:ext uri="{BB962C8B-B14F-4D97-AF65-F5344CB8AC3E}">
        <p14:creationId xmlns:p14="http://schemas.microsoft.com/office/powerpoint/2010/main" val="2386796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2</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3</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4</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5</a:t>
            </a:fld>
            <a:endParaRPr lang="en-US"/>
          </a:p>
        </p:txBody>
      </p:sp>
    </p:spTree>
    <p:extLst>
      <p:ext uri="{BB962C8B-B14F-4D97-AF65-F5344CB8AC3E}">
        <p14:creationId xmlns:p14="http://schemas.microsoft.com/office/powerpoint/2010/main" val="1729424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6</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7</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8</a:t>
            </a:fld>
            <a:endParaRPr lang="en-US"/>
          </a:p>
        </p:txBody>
      </p:sp>
    </p:spTree>
    <p:extLst>
      <p:ext uri="{BB962C8B-B14F-4D97-AF65-F5344CB8AC3E}">
        <p14:creationId xmlns:p14="http://schemas.microsoft.com/office/powerpoint/2010/main" val="1729424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9</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10</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11</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12</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13</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14</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15</a:t>
            </a:fld>
            <a:endParaRPr lang="en-US"/>
          </a:p>
        </p:txBody>
      </p:sp>
    </p:spTree>
    <p:extLst>
      <p:ext uri="{BB962C8B-B14F-4D97-AF65-F5344CB8AC3E}">
        <p14:creationId xmlns:p14="http://schemas.microsoft.com/office/powerpoint/2010/main" val="17294242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16</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17</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18</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19</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20</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21</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22</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23</a:t>
            </a:fld>
            <a:endParaRPr lang="en-US"/>
          </a:p>
        </p:txBody>
      </p:sp>
    </p:spTree>
    <p:extLst>
      <p:ext uri="{BB962C8B-B14F-4D97-AF65-F5344CB8AC3E}">
        <p14:creationId xmlns:p14="http://schemas.microsoft.com/office/powerpoint/2010/main" val="17294242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24</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25</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26</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27</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28</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29</a:t>
            </a:fld>
            <a:endParaRPr lang="en-US"/>
          </a:p>
        </p:txBody>
      </p:sp>
    </p:spTree>
    <p:extLst>
      <p:ext uri="{BB962C8B-B14F-4D97-AF65-F5344CB8AC3E}">
        <p14:creationId xmlns:p14="http://schemas.microsoft.com/office/powerpoint/2010/main" val="17294242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30</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31</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32</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33</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34</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35</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36</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37</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38</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39</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40</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41</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42</a:t>
            </a:fld>
            <a:endParaRPr lang="en-US"/>
          </a:p>
        </p:txBody>
      </p:sp>
    </p:spTree>
    <p:extLst>
      <p:ext uri="{BB962C8B-B14F-4D97-AF65-F5344CB8AC3E}">
        <p14:creationId xmlns:p14="http://schemas.microsoft.com/office/powerpoint/2010/main" val="17294242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43</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44</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45</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46</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47</a:t>
            </a:fld>
            <a:endParaRPr lang="en-US"/>
          </a:p>
        </p:txBody>
      </p:sp>
    </p:spTree>
    <p:extLst>
      <p:ext uri="{BB962C8B-B14F-4D97-AF65-F5344CB8AC3E}">
        <p14:creationId xmlns:p14="http://schemas.microsoft.com/office/powerpoint/2010/main" val="172942425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48</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49</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50</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51</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52</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53</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54</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55</a:t>
            </a:fld>
            <a:endParaRPr lang="en-US"/>
          </a:p>
        </p:txBody>
      </p:sp>
    </p:spTree>
    <p:extLst>
      <p:ext uri="{BB962C8B-B14F-4D97-AF65-F5344CB8AC3E}">
        <p14:creationId xmlns:p14="http://schemas.microsoft.com/office/powerpoint/2010/main" val="2266756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4BDAE9-425C-4896-8FB2-66ADFD803C71}" type="slidenum">
              <a:rPr lang="en-US" smtClean="0"/>
              <a:t>56</a:t>
            </a:fld>
            <a:endParaRPr lang="en-US"/>
          </a:p>
        </p:txBody>
      </p:sp>
    </p:spTree>
    <p:extLst>
      <p:ext uri="{BB962C8B-B14F-4D97-AF65-F5344CB8AC3E}">
        <p14:creationId xmlns:p14="http://schemas.microsoft.com/office/powerpoint/2010/main" val="287140501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4BDAE9-425C-4896-8FB2-66ADFD803C71}" type="slidenum">
              <a:rPr lang="en-US" smtClean="0"/>
              <a:t>57</a:t>
            </a:fld>
            <a:endParaRPr lang="en-US"/>
          </a:p>
        </p:txBody>
      </p:sp>
    </p:spTree>
    <p:extLst>
      <p:ext uri="{BB962C8B-B14F-4D97-AF65-F5344CB8AC3E}">
        <p14:creationId xmlns:p14="http://schemas.microsoft.com/office/powerpoint/2010/main" val="287140501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3088A0-21A8-4E2C-9F28-9BBC37412348}" type="slidenum">
              <a:rPr lang="en-US" smtClean="0"/>
              <a:t>58</a:t>
            </a:fld>
            <a:endParaRPr lang="en-US"/>
          </a:p>
        </p:txBody>
      </p:sp>
    </p:spTree>
    <p:extLst>
      <p:ext uri="{BB962C8B-B14F-4D97-AF65-F5344CB8AC3E}">
        <p14:creationId xmlns:p14="http://schemas.microsoft.com/office/powerpoint/2010/main" val="1729424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Count It All Joy</a:t>
            </a:r>
            <a:endParaRPr lang="en-US" dirty="0"/>
          </a:p>
        </p:txBody>
      </p:sp>
      <p:sp>
        <p:nvSpPr>
          <p:cNvPr id="3" name="Subtitle 2"/>
          <p:cNvSpPr>
            <a:spLocks noGrp="1"/>
          </p:cNvSpPr>
          <p:nvPr>
            <p:ph type="subTitle" idx="1"/>
          </p:nvPr>
        </p:nvSpPr>
        <p:spPr/>
        <p:txBody>
          <a:bodyPr/>
          <a:lstStyle/>
          <a:p>
            <a:r>
              <a:rPr lang="en-US" dirty="0" smtClean="0">
                <a:solidFill>
                  <a:srgbClr val="FFFF00"/>
                </a:solidFill>
              </a:rPr>
              <a:t>James 1:1-18</a:t>
            </a:r>
            <a:endParaRPr lang="en-US" dirty="0">
              <a:solidFill>
                <a:srgbClr val="FFFF00"/>
              </a:solidFill>
            </a:endParaRPr>
          </a:p>
        </p:txBody>
      </p:sp>
    </p:spTree>
    <p:extLst>
      <p:ext uri="{BB962C8B-B14F-4D97-AF65-F5344CB8AC3E}">
        <p14:creationId xmlns:p14="http://schemas.microsoft.com/office/powerpoint/2010/main" val="1012492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James 1:1-18	</a:t>
            </a:r>
            <a:r>
              <a:rPr lang="en-US" dirty="0" smtClean="0"/>
              <a:t>Introduction</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489569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James 1:1-18	</a:t>
            </a:r>
            <a:r>
              <a:rPr lang="en-US" dirty="0" smtClean="0"/>
              <a:t>Introduction</a:t>
            </a:r>
            <a:endParaRPr lang="en-US" dirty="0"/>
          </a:p>
        </p:txBody>
      </p:sp>
      <p:sp>
        <p:nvSpPr>
          <p:cNvPr id="3" name="Content Placeholder 2"/>
          <p:cNvSpPr>
            <a:spLocks noGrp="1"/>
          </p:cNvSpPr>
          <p:nvPr>
            <p:ph idx="1"/>
          </p:nvPr>
        </p:nvSpPr>
        <p:spPr/>
        <p:txBody>
          <a:bodyPr/>
          <a:lstStyle/>
          <a:p>
            <a:r>
              <a:rPr lang="en-US" dirty="0" smtClean="0"/>
              <a:t>Each of us experiences trials and temptations.</a:t>
            </a:r>
          </a:p>
          <a:p>
            <a:r>
              <a:rPr lang="en-US" dirty="0" smtClean="0"/>
              <a:t>They are a normal part of life.</a:t>
            </a:r>
          </a:p>
          <a:p>
            <a:r>
              <a:rPr lang="en-US" dirty="0" smtClean="0"/>
              <a:t>Still, it is vital that we understand how to deal with them properly.</a:t>
            </a:r>
          </a:p>
          <a:p>
            <a:r>
              <a:rPr lang="en-US" dirty="0" smtClean="0"/>
              <a:t>As we begin his letter, James will help us with that today.</a:t>
            </a:r>
          </a:p>
          <a:p>
            <a:endParaRPr lang="en-US" dirty="0"/>
          </a:p>
        </p:txBody>
      </p:sp>
    </p:spTree>
    <p:extLst>
      <p:ext uri="{BB962C8B-B14F-4D97-AF65-F5344CB8AC3E}">
        <p14:creationId xmlns:p14="http://schemas.microsoft.com/office/powerpoint/2010/main" val="3094074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1:1-18</a:t>
            </a:r>
            <a:r>
              <a:rPr lang="en-US" dirty="0" smtClean="0">
                <a:solidFill>
                  <a:srgbClr val="FFFF00"/>
                </a:solidFill>
              </a:rPr>
              <a:t>	</a:t>
            </a:r>
            <a:r>
              <a:rPr lang="en-US" dirty="0" smtClean="0">
                <a:solidFill>
                  <a:srgbClr val="FF6600"/>
                </a:solidFill>
              </a:rPr>
              <a:t>Outline</a:t>
            </a:r>
            <a:endParaRPr lang="en-US" dirty="0">
              <a:solidFill>
                <a:srgbClr val="FF6600"/>
              </a:solidFill>
            </a:endParaRPr>
          </a:p>
        </p:txBody>
      </p:sp>
      <p:sp>
        <p:nvSpPr>
          <p:cNvPr id="3" name="Content Placeholder 2"/>
          <p:cNvSpPr>
            <a:spLocks noGrp="1"/>
          </p:cNvSpPr>
          <p:nvPr>
            <p:ph idx="1"/>
          </p:nvPr>
        </p:nvSpPr>
        <p:spPr/>
        <p:txBody>
          <a:bodyPr/>
          <a:lstStyle/>
          <a:p>
            <a:pPr marL="571500" indent="-571500">
              <a:buFont typeface="+mj-lt"/>
              <a:buAutoNum type="romanUcPeriod"/>
            </a:pPr>
            <a:r>
              <a:rPr lang="en-US" dirty="0" smtClean="0"/>
              <a:t>Greetings from James.	</a:t>
            </a:r>
            <a:r>
              <a:rPr lang="en-US" dirty="0" smtClean="0">
                <a:solidFill>
                  <a:srgbClr val="FFFF00"/>
                </a:solidFill>
              </a:rPr>
              <a:t>1:1</a:t>
            </a:r>
          </a:p>
          <a:p>
            <a:pPr marL="571500" indent="-571500">
              <a:buFont typeface="+mj-lt"/>
              <a:buAutoNum type="romanUcPeriod"/>
            </a:pPr>
            <a:r>
              <a:rPr lang="en-US" dirty="0" smtClean="0"/>
              <a:t>Rejoice in your trials.	</a:t>
            </a:r>
            <a:r>
              <a:rPr lang="en-US" dirty="0" smtClean="0">
                <a:solidFill>
                  <a:srgbClr val="FFFF00"/>
                </a:solidFill>
              </a:rPr>
              <a:t>1:2-4</a:t>
            </a:r>
          </a:p>
          <a:p>
            <a:pPr marL="571500" indent="-571500">
              <a:buFont typeface="+mj-lt"/>
              <a:buAutoNum type="romanUcPeriod"/>
            </a:pPr>
            <a:r>
              <a:rPr lang="en-US" dirty="0" smtClean="0"/>
              <a:t>Ask God for wisdom.	</a:t>
            </a:r>
            <a:r>
              <a:rPr lang="en-US" dirty="0" smtClean="0">
                <a:solidFill>
                  <a:srgbClr val="FFFF00"/>
                </a:solidFill>
              </a:rPr>
              <a:t>1:5-8</a:t>
            </a:r>
          </a:p>
          <a:p>
            <a:pPr marL="571500" indent="-571500">
              <a:buFont typeface="+mj-lt"/>
              <a:buAutoNum type="romanUcPeriod"/>
            </a:pPr>
            <a:r>
              <a:rPr lang="en-US" dirty="0" smtClean="0"/>
              <a:t>Know your position.	</a:t>
            </a:r>
            <a:r>
              <a:rPr lang="en-US" dirty="0" smtClean="0">
                <a:solidFill>
                  <a:srgbClr val="FFFF00"/>
                </a:solidFill>
              </a:rPr>
              <a:t>1:9-11</a:t>
            </a:r>
          </a:p>
          <a:p>
            <a:pPr marL="571500" indent="-571500">
              <a:buFont typeface="+mj-lt"/>
              <a:buAutoNum type="romanUcPeriod"/>
            </a:pPr>
            <a:r>
              <a:rPr lang="en-US" dirty="0" smtClean="0"/>
              <a:t>Don’t blame God.		</a:t>
            </a:r>
            <a:r>
              <a:rPr lang="en-US" dirty="0" smtClean="0">
                <a:solidFill>
                  <a:srgbClr val="FFFF00"/>
                </a:solidFill>
              </a:rPr>
              <a:t>1:12-18</a:t>
            </a:r>
            <a:endParaRPr lang="en-US" dirty="0">
              <a:solidFill>
                <a:srgbClr val="FFFF00"/>
              </a:solidFill>
            </a:endParaRPr>
          </a:p>
        </p:txBody>
      </p:sp>
    </p:spTree>
    <p:extLst>
      <p:ext uri="{BB962C8B-B14F-4D97-AF65-F5344CB8AC3E}">
        <p14:creationId xmlns:p14="http://schemas.microsoft.com/office/powerpoint/2010/main" val="1952504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1"/>
            <a:ext cx="7772400" cy="3124200"/>
          </a:xfrm>
        </p:spPr>
        <p:txBody>
          <a:bodyPr>
            <a:normAutofit/>
          </a:bodyPr>
          <a:lstStyle/>
          <a:p>
            <a:r>
              <a:rPr lang="en-US" dirty="0" smtClean="0">
                <a:solidFill>
                  <a:srgbClr val="00B0F0"/>
                </a:solidFill>
              </a:rPr>
              <a:t>Face your trials with confident trust in God, who will use them to bring you to full maturity in your faith.</a:t>
            </a:r>
            <a:endParaRPr lang="en-US" dirty="0">
              <a:solidFill>
                <a:srgbClr val="00B0F0"/>
              </a:solidFill>
            </a:endParaRPr>
          </a:p>
        </p:txBody>
      </p:sp>
    </p:spTree>
    <p:extLst>
      <p:ext uri="{BB962C8B-B14F-4D97-AF65-F5344CB8AC3E}">
        <p14:creationId xmlns:p14="http://schemas.microsoft.com/office/powerpoint/2010/main" val="55068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Greetings from James.	</a:t>
            </a:r>
            <a:r>
              <a:rPr lang="en-US" dirty="0">
                <a:solidFill>
                  <a:srgbClr val="FFFF00"/>
                </a:solidFill>
              </a:rPr>
              <a:t>1:1</a:t>
            </a:r>
          </a:p>
        </p:txBody>
      </p:sp>
      <p:sp>
        <p:nvSpPr>
          <p:cNvPr id="3" name="Content Placeholder 2"/>
          <p:cNvSpPr>
            <a:spLocks noGrp="1"/>
          </p:cNvSpPr>
          <p:nvPr>
            <p:ph idx="1"/>
          </p:nvPr>
        </p:nvSpPr>
        <p:spPr/>
        <p:txBody>
          <a:bodyPr/>
          <a:lstStyle/>
          <a:p>
            <a:pPr marL="571500" indent="-571500">
              <a:buFont typeface="+mj-lt"/>
              <a:buAutoNum type="romanUcPeriod"/>
            </a:pPr>
            <a:endParaRPr lang="en-US" dirty="0">
              <a:solidFill>
                <a:srgbClr val="FFFF00"/>
              </a:solidFill>
            </a:endParaRPr>
          </a:p>
        </p:txBody>
      </p:sp>
    </p:spTree>
    <p:extLst>
      <p:ext uri="{BB962C8B-B14F-4D97-AF65-F5344CB8AC3E}">
        <p14:creationId xmlns:p14="http://schemas.microsoft.com/office/powerpoint/2010/main" val="148375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Greetings from James.	</a:t>
            </a:r>
            <a:r>
              <a:rPr lang="en-US" dirty="0">
                <a:solidFill>
                  <a:srgbClr val="FFFF00"/>
                </a:solidFill>
              </a:rPr>
              <a:t>1:1</a:t>
            </a:r>
          </a:p>
        </p:txBody>
      </p:sp>
      <p:sp>
        <p:nvSpPr>
          <p:cNvPr id="3" name="Content Placeholder 2"/>
          <p:cNvSpPr>
            <a:spLocks noGrp="1"/>
          </p:cNvSpPr>
          <p:nvPr>
            <p:ph idx="1"/>
          </p:nvPr>
        </p:nvSpPr>
        <p:spPr/>
        <p:txBody>
          <a:bodyPr>
            <a:normAutofit lnSpcReduction="10000"/>
          </a:bodyPr>
          <a:lstStyle/>
          <a:p>
            <a:pPr fontAlgn="ctr"/>
            <a:r>
              <a:rPr lang="en-US" dirty="0" smtClean="0">
                <a:solidFill>
                  <a:srgbClr val="00B0F0"/>
                </a:solidFill>
              </a:rPr>
              <a:t>James</a:t>
            </a:r>
            <a:r>
              <a:rPr lang="en-US" dirty="0" smtClean="0"/>
              <a:t> is the brother (really “half-brother”) of the Lord.  His parents were Mary and Joseph.</a:t>
            </a:r>
          </a:p>
          <a:p>
            <a:pPr fontAlgn="ctr"/>
            <a:r>
              <a:rPr lang="en-US" dirty="0" smtClean="0"/>
              <a:t>He is writing to Jewish Christians in the </a:t>
            </a:r>
            <a:r>
              <a:rPr lang="en-US" dirty="0" smtClean="0">
                <a:solidFill>
                  <a:srgbClr val="00FF00"/>
                </a:solidFill>
              </a:rPr>
              <a:t>“diaspora,” </a:t>
            </a:r>
            <a:r>
              <a:rPr lang="en-US" dirty="0" smtClean="0"/>
              <a:t>that is, scattered outside the immediate vicinity of Jerusalem or Palestine.</a:t>
            </a:r>
          </a:p>
          <a:p>
            <a:pPr fontAlgn="ctr"/>
            <a:r>
              <a:rPr lang="en-US" dirty="0" smtClean="0">
                <a:solidFill>
                  <a:srgbClr val="00B0F0"/>
                </a:solidFill>
              </a:rPr>
              <a:t>Greetings</a:t>
            </a:r>
            <a:r>
              <a:rPr lang="en-US" dirty="0" smtClean="0"/>
              <a:t> is literally something like </a:t>
            </a:r>
            <a:r>
              <a:rPr lang="en-US" dirty="0" smtClean="0">
                <a:solidFill>
                  <a:srgbClr val="00FF00"/>
                </a:solidFill>
              </a:rPr>
              <a:t>“rejoice,” </a:t>
            </a:r>
            <a:r>
              <a:rPr lang="en-US" dirty="0" smtClean="0"/>
              <a:t>but it serves as an actual greeting.  </a:t>
            </a:r>
          </a:p>
          <a:p>
            <a:pPr fontAlgn="ctr"/>
            <a:r>
              <a:rPr lang="en-US" dirty="0" smtClean="0"/>
              <a:t>James uses the word as a starting point to his next section.</a:t>
            </a:r>
            <a:endParaRPr lang="en-US" dirty="0"/>
          </a:p>
          <a:p>
            <a:pPr marL="571500" indent="-571500">
              <a:buFont typeface="+mj-lt"/>
              <a:buAutoNum type="romanUcPeriod"/>
            </a:pPr>
            <a:endParaRPr lang="en-US" dirty="0">
              <a:solidFill>
                <a:srgbClr val="FFFF00"/>
              </a:solidFill>
            </a:endParaRPr>
          </a:p>
        </p:txBody>
      </p:sp>
    </p:spTree>
    <p:extLst>
      <p:ext uri="{BB962C8B-B14F-4D97-AF65-F5344CB8AC3E}">
        <p14:creationId xmlns:p14="http://schemas.microsoft.com/office/powerpoint/2010/main" val="3463163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1"/>
            <a:ext cx="7772400" cy="3124200"/>
          </a:xfrm>
        </p:spPr>
        <p:txBody>
          <a:bodyPr>
            <a:normAutofit/>
          </a:bodyPr>
          <a:lstStyle/>
          <a:p>
            <a:r>
              <a:rPr lang="en-US" dirty="0" smtClean="0">
                <a:solidFill>
                  <a:srgbClr val="00B0F0"/>
                </a:solidFill>
              </a:rPr>
              <a:t>Face your trials with confident trust in God, who will use them to bring you to full maturity in your faith.</a:t>
            </a:r>
            <a:endParaRPr lang="en-US" dirty="0">
              <a:solidFill>
                <a:srgbClr val="00B0F0"/>
              </a:solidFill>
            </a:endParaRPr>
          </a:p>
        </p:txBody>
      </p:sp>
    </p:spTree>
    <p:extLst>
      <p:ext uri="{BB962C8B-B14F-4D97-AF65-F5344CB8AC3E}">
        <p14:creationId xmlns:p14="http://schemas.microsoft.com/office/powerpoint/2010/main" val="57606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Rejoice in your trials.	</a:t>
            </a:r>
            <a:r>
              <a:rPr lang="en-US" dirty="0">
                <a:solidFill>
                  <a:srgbClr val="FFFF00"/>
                </a:solidFill>
              </a:rPr>
              <a:t>1:2-4</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430831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Rejoice in your trials.	</a:t>
            </a:r>
            <a:r>
              <a:rPr lang="en-US" dirty="0">
                <a:solidFill>
                  <a:srgbClr val="FFFF00"/>
                </a:solidFill>
              </a:rPr>
              <a:t>1:2-4</a:t>
            </a:r>
          </a:p>
        </p:txBody>
      </p:sp>
      <p:sp>
        <p:nvSpPr>
          <p:cNvPr id="3" name="Content Placeholder 2"/>
          <p:cNvSpPr>
            <a:spLocks noGrp="1"/>
          </p:cNvSpPr>
          <p:nvPr>
            <p:ph idx="1"/>
          </p:nvPr>
        </p:nvSpPr>
        <p:spPr/>
        <p:txBody>
          <a:bodyPr>
            <a:normAutofit/>
          </a:bodyPr>
          <a:lstStyle/>
          <a:p>
            <a:r>
              <a:rPr lang="en-US" dirty="0" smtClean="0">
                <a:solidFill>
                  <a:srgbClr val="FFFF00"/>
                </a:solidFill>
              </a:rPr>
              <a:t>1:2 </a:t>
            </a:r>
            <a:r>
              <a:rPr lang="en-US" dirty="0" smtClean="0"/>
              <a:t>   </a:t>
            </a:r>
            <a:r>
              <a:rPr lang="en-US" dirty="0" smtClean="0">
                <a:solidFill>
                  <a:srgbClr val="00B0F0"/>
                </a:solidFill>
              </a:rPr>
              <a:t>count it</a:t>
            </a:r>
            <a:r>
              <a:rPr lang="en-US" dirty="0" smtClean="0"/>
              <a:t>	or </a:t>
            </a:r>
            <a:r>
              <a:rPr lang="en-US" dirty="0" smtClean="0">
                <a:solidFill>
                  <a:srgbClr val="00B0F0"/>
                </a:solidFill>
              </a:rPr>
              <a:t>“consider”</a:t>
            </a:r>
            <a:r>
              <a:rPr lang="en-US" dirty="0" smtClean="0"/>
              <a:t>	</a:t>
            </a:r>
          </a:p>
          <a:p>
            <a:r>
              <a:rPr lang="en-US" dirty="0">
                <a:solidFill>
                  <a:srgbClr val="00B0F0"/>
                </a:solidFill>
              </a:rPr>
              <a:t>All joy </a:t>
            </a:r>
            <a:r>
              <a:rPr lang="en-US" dirty="0"/>
              <a:t>= “</a:t>
            </a:r>
            <a:r>
              <a:rPr lang="en-US" dirty="0" smtClean="0"/>
              <a:t>pure, complete or total” joy.  </a:t>
            </a:r>
            <a:endParaRPr lang="en-US" dirty="0"/>
          </a:p>
          <a:p>
            <a:r>
              <a:rPr lang="en-US" dirty="0" smtClean="0"/>
              <a:t>James is not telling us how we should feel; he is telling us how we should think.</a:t>
            </a:r>
          </a:p>
          <a:p>
            <a:r>
              <a:rPr lang="en-US" dirty="0" smtClean="0">
                <a:solidFill>
                  <a:srgbClr val="00FF00"/>
                </a:solidFill>
              </a:rPr>
              <a:t>Feelings</a:t>
            </a:r>
            <a:r>
              <a:rPr lang="en-US" dirty="0" smtClean="0"/>
              <a:t> are largely unintentional.</a:t>
            </a:r>
          </a:p>
          <a:p>
            <a:r>
              <a:rPr lang="en-US" dirty="0" smtClean="0">
                <a:solidFill>
                  <a:srgbClr val="00FF00"/>
                </a:solidFill>
              </a:rPr>
              <a:t>Thoughts</a:t>
            </a:r>
            <a:r>
              <a:rPr lang="en-US" dirty="0" smtClean="0"/>
              <a:t> involve a </a:t>
            </a:r>
            <a:r>
              <a:rPr lang="en-US" dirty="0" smtClean="0"/>
              <a:t>great </a:t>
            </a:r>
            <a:r>
              <a:rPr lang="en-US" dirty="0" smtClean="0"/>
              <a:t>degree of choice</a:t>
            </a:r>
            <a:r>
              <a:rPr lang="en-US" dirty="0" smtClean="0"/>
              <a:t>.</a:t>
            </a:r>
          </a:p>
          <a:p>
            <a:r>
              <a:rPr lang="en-US" dirty="0" smtClean="0"/>
              <a:t>Learn to think correctly about your troubles.</a:t>
            </a:r>
            <a:endParaRPr lang="en-US" dirty="0" smtClean="0"/>
          </a:p>
          <a:p>
            <a:endParaRPr lang="en-US" dirty="0" smtClean="0"/>
          </a:p>
        </p:txBody>
      </p:sp>
    </p:spTree>
    <p:extLst>
      <p:ext uri="{BB962C8B-B14F-4D97-AF65-F5344CB8AC3E}">
        <p14:creationId xmlns:p14="http://schemas.microsoft.com/office/powerpoint/2010/main" val="4107779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Rejoice in your trials.	</a:t>
            </a:r>
            <a:r>
              <a:rPr lang="en-US" dirty="0">
                <a:solidFill>
                  <a:srgbClr val="FFFF00"/>
                </a:solidFill>
              </a:rPr>
              <a:t>1:2-4</a:t>
            </a: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1:2 </a:t>
            </a:r>
            <a:r>
              <a:rPr lang="en-US" dirty="0" smtClean="0"/>
              <a:t>   </a:t>
            </a:r>
            <a:r>
              <a:rPr lang="en-US" dirty="0">
                <a:solidFill>
                  <a:srgbClr val="00B0F0"/>
                </a:solidFill>
              </a:rPr>
              <a:t>Fall into</a:t>
            </a:r>
            <a:r>
              <a:rPr lang="en-US" dirty="0"/>
              <a:t>	We don’t have to go out looking for </a:t>
            </a:r>
            <a:r>
              <a:rPr lang="en-US" dirty="0" smtClean="0"/>
              <a:t>problems.  </a:t>
            </a:r>
            <a:r>
              <a:rPr lang="en-US" dirty="0"/>
              <a:t>We fall into them soon enough.</a:t>
            </a:r>
          </a:p>
          <a:p>
            <a:r>
              <a:rPr lang="en-US" dirty="0">
                <a:solidFill>
                  <a:srgbClr val="00B0F0"/>
                </a:solidFill>
              </a:rPr>
              <a:t>Trials </a:t>
            </a:r>
            <a:r>
              <a:rPr lang="en-US" dirty="0"/>
              <a:t>can be </a:t>
            </a:r>
            <a:r>
              <a:rPr lang="en-US" dirty="0" smtClean="0"/>
              <a:t>outward forms </a:t>
            </a:r>
            <a:r>
              <a:rPr lang="en-US" dirty="0"/>
              <a:t>of testing or </a:t>
            </a:r>
            <a:r>
              <a:rPr lang="en-US" dirty="0" smtClean="0"/>
              <a:t>inner temptations </a:t>
            </a:r>
            <a:r>
              <a:rPr lang="en-US" dirty="0"/>
              <a:t>to sin.  </a:t>
            </a:r>
            <a:r>
              <a:rPr lang="en-US" dirty="0" smtClean="0"/>
              <a:t>Here they are outward.</a:t>
            </a:r>
          </a:p>
          <a:p>
            <a:r>
              <a:rPr lang="en-US" dirty="0" smtClean="0"/>
              <a:t>James </a:t>
            </a:r>
            <a:r>
              <a:rPr lang="en-US" dirty="0"/>
              <a:t>uses the word both ways in this section</a:t>
            </a:r>
            <a:r>
              <a:rPr lang="en-US" dirty="0" smtClean="0"/>
              <a:t>.</a:t>
            </a:r>
          </a:p>
          <a:p>
            <a:r>
              <a:rPr lang="en-US" dirty="0" smtClean="0">
                <a:solidFill>
                  <a:srgbClr val="FFFF00"/>
                </a:solidFill>
              </a:rPr>
              <a:t>1:3-4</a:t>
            </a:r>
            <a:r>
              <a:rPr lang="en-US" dirty="0" smtClean="0"/>
              <a:t>	God uses trials to test our faith and bring us, slowly but surely, to greater maturity if we respond properly, by trusting God as we submit to them.</a:t>
            </a:r>
          </a:p>
          <a:p>
            <a:endParaRPr lang="en-US" dirty="0"/>
          </a:p>
        </p:txBody>
      </p:sp>
    </p:spTree>
    <p:extLst>
      <p:ext uri="{BB962C8B-B14F-4D97-AF65-F5344CB8AC3E}">
        <p14:creationId xmlns:p14="http://schemas.microsoft.com/office/powerpoint/2010/main" val="1941395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Rejoice in your trials.	</a:t>
            </a:r>
            <a:r>
              <a:rPr lang="en-US" dirty="0">
                <a:solidFill>
                  <a:srgbClr val="FFFF00"/>
                </a:solidFill>
              </a:rPr>
              <a:t>1:2-4</a:t>
            </a:r>
          </a:p>
        </p:txBody>
      </p:sp>
      <p:sp>
        <p:nvSpPr>
          <p:cNvPr id="3" name="Content Placeholder 2"/>
          <p:cNvSpPr>
            <a:spLocks noGrp="1"/>
          </p:cNvSpPr>
          <p:nvPr>
            <p:ph idx="1"/>
          </p:nvPr>
        </p:nvSpPr>
        <p:spPr/>
        <p:txBody>
          <a:bodyPr>
            <a:normAutofit/>
          </a:bodyPr>
          <a:lstStyle/>
          <a:p>
            <a:r>
              <a:rPr lang="en-US" dirty="0" smtClean="0"/>
              <a:t>Our faith does not shelter us from adversity.</a:t>
            </a:r>
          </a:p>
          <a:p>
            <a:r>
              <a:rPr lang="en-US" dirty="0" smtClean="0"/>
              <a:t>It may even be the cause of it.</a:t>
            </a:r>
          </a:p>
          <a:p>
            <a:r>
              <a:rPr lang="en-US" dirty="0" smtClean="0"/>
              <a:t>Our trials will be </a:t>
            </a:r>
            <a:r>
              <a:rPr lang="en-US" dirty="0" smtClean="0">
                <a:solidFill>
                  <a:srgbClr val="00B0F0"/>
                </a:solidFill>
              </a:rPr>
              <a:t>“various,” </a:t>
            </a:r>
            <a:r>
              <a:rPr lang="en-US" dirty="0" smtClean="0"/>
              <a:t>meaning that come in multiple colors – we might add multiple shapes and sizes as well.</a:t>
            </a:r>
          </a:p>
          <a:p>
            <a:r>
              <a:rPr lang="en-US" dirty="0" smtClean="0"/>
              <a:t>(Expect all kinds of trouble.)</a:t>
            </a:r>
          </a:p>
          <a:p>
            <a:r>
              <a:rPr lang="en-US" dirty="0" smtClean="0"/>
              <a:t>The </a:t>
            </a:r>
            <a:r>
              <a:rPr lang="en-US" dirty="0" smtClean="0"/>
              <a:t>key issue </a:t>
            </a:r>
            <a:r>
              <a:rPr lang="en-US" dirty="0" smtClean="0"/>
              <a:t>is how we respond.</a:t>
            </a:r>
          </a:p>
          <a:p>
            <a:endParaRPr lang="en-US" dirty="0"/>
          </a:p>
        </p:txBody>
      </p:sp>
    </p:spTree>
    <p:extLst>
      <p:ext uri="{BB962C8B-B14F-4D97-AF65-F5344CB8AC3E}">
        <p14:creationId xmlns:p14="http://schemas.microsoft.com/office/powerpoint/2010/main" val="4280733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Rejoice in your trials.	</a:t>
            </a:r>
            <a:r>
              <a:rPr lang="en-US" dirty="0">
                <a:solidFill>
                  <a:srgbClr val="FFFF00"/>
                </a:solidFill>
              </a:rPr>
              <a:t>1:2-4</a:t>
            </a:r>
          </a:p>
        </p:txBody>
      </p:sp>
      <p:sp>
        <p:nvSpPr>
          <p:cNvPr id="3" name="Content Placeholder 2"/>
          <p:cNvSpPr>
            <a:spLocks noGrp="1"/>
          </p:cNvSpPr>
          <p:nvPr>
            <p:ph idx="1"/>
          </p:nvPr>
        </p:nvSpPr>
        <p:spPr/>
        <p:txBody>
          <a:bodyPr>
            <a:normAutofit lnSpcReduction="10000"/>
          </a:bodyPr>
          <a:lstStyle/>
          <a:p>
            <a:r>
              <a:rPr lang="en-US" dirty="0" smtClean="0"/>
              <a:t>Problems are not inherently joyful.  James is not looking for a false display of pleasure or happiness in the midst of trouble.  </a:t>
            </a:r>
          </a:p>
          <a:p>
            <a:r>
              <a:rPr lang="en-US" dirty="0" smtClean="0"/>
              <a:t>We should, however, view trials as an essential part of God’s plan for us.</a:t>
            </a:r>
          </a:p>
          <a:p>
            <a:r>
              <a:rPr lang="en-US" dirty="0" smtClean="0"/>
              <a:t>They play an important role in our growth when we face them with determination.</a:t>
            </a:r>
          </a:p>
          <a:p>
            <a:r>
              <a:rPr lang="en-US" dirty="0" smtClean="0"/>
              <a:t>Therefore, we should choose to view them positively and with appropriate gratitude.</a:t>
            </a:r>
            <a:endParaRPr lang="en-US" dirty="0"/>
          </a:p>
        </p:txBody>
      </p:sp>
    </p:spTree>
    <p:extLst>
      <p:ext uri="{BB962C8B-B14F-4D97-AF65-F5344CB8AC3E}">
        <p14:creationId xmlns:p14="http://schemas.microsoft.com/office/powerpoint/2010/main" val="27115880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Rejoice in your trials.	</a:t>
            </a:r>
            <a:r>
              <a:rPr lang="en-US" dirty="0">
                <a:solidFill>
                  <a:srgbClr val="FFFF00"/>
                </a:solidFill>
              </a:rPr>
              <a:t>1:2-4</a:t>
            </a:r>
          </a:p>
        </p:txBody>
      </p:sp>
      <p:sp>
        <p:nvSpPr>
          <p:cNvPr id="3" name="Content Placeholder 2"/>
          <p:cNvSpPr>
            <a:spLocks noGrp="1"/>
          </p:cNvSpPr>
          <p:nvPr>
            <p:ph idx="1"/>
          </p:nvPr>
        </p:nvSpPr>
        <p:spPr/>
        <p:txBody>
          <a:bodyPr>
            <a:normAutofit/>
          </a:bodyPr>
          <a:lstStyle/>
          <a:p>
            <a:r>
              <a:rPr lang="en-US" dirty="0" smtClean="0">
                <a:solidFill>
                  <a:srgbClr val="FFFF00"/>
                </a:solidFill>
              </a:rPr>
              <a:t>1:2-4 </a:t>
            </a:r>
            <a:r>
              <a:rPr lang="en-US" dirty="0" smtClean="0"/>
              <a:t>   Compare James to these verses from Christ’s teachings in the Gospels.</a:t>
            </a:r>
          </a:p>
          <a:p>
            <a:r>
              <a:rPr lang="en-US" dirty="0" smtClean="0"/>
              <a:t>Regarding </a:t>
            </a:r>
            <a:r>
              <a:rPr lang="en-US" dirty="0" smtClean="0">
                <a:solidFill>
                  <a:srgbClr val="FFFF00"/>
                </a:solidFill>
              </a:rPr>
              <a:t>James 1:2</a:t>
            </a:r>
          </a:p>
          <a:p>
            <a:pPr lvl="1"/>
            <a:r>
              <a:rPr lang="en-US" dirty="0" smtClean="0">
                <a:solidFill>
                  <a:srgbClr val="FFFF00"/>
                </a:solidFill>
              </a:rPr>
              <a:t>Matthew 5:11-12</a:t>
            </a:r>
          </a:p>
          <a:p>
            <a:pPr lvl="1"/>
            <a:r>
              <a:rPr lang="en-US" dirty="0" smtClean="0">
                <a:solidFill>
                  <a:srgbClr val="FFFF00"/>
                </a:solidFill>
              </a:rPr>
              <a:t>Luke 6:22-23</a:t>
            </a:r>
          </a:p>
          <a:p>
            <a:r>
              <a:rPr lang="en-US" dirty="0" smtClean="0"/>
              <a:t>Regarding </a:t>
            </a:r>
            <a:r>
              <a:rPr lang="en-US" dirty="0" smtClean="0">
                <a:solidFill>
                  <a:srgbClr val="FFFF00"/>
                </a:solidFill>
              </a:rPr>
              <a:t>James 1:4</a:t>
            </a:r>
            <a:endParaRPr lang="en-US" dirty="0">
              <a:solidFill>
                <a:srgbClr val="FFFF00"/>
              </a:solidFill>
            </a:endParaRPr>
          </a:p>
          <a:p>
            <a:pPr lvl="1"/>
            <a:r>
              <a:rPr lang="en-US" dirty="0" smtClean="0">
                <a:solidFill>
                  <a:srgbClr val="FFFF00"/>
                </a:solidFill>
              </a:rPr>
              <a:t>Matthew 5:48</a:t>
            </a:r>
          </a:p>
          <a:p>
            <a:endParaRPr lang="en-US" dirty="0">
              <a:solidFill>
                <a:srgbClr val="FFFF00"/>
              </a:solidFill>
            </a:endParaRPr>
          </a:p>
        </p:txBody>
      </p:sp>
    </p:spTree>
    <p:extLst>
      <p:ext uri="{BB962C8B-B14F-4D97-AF65-F5344CB8AC3E}">
        <p14:creationId xmlns:p14="http://schemas.microsoft.com/office/powerpoint/2010/main" val="23912450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1"/>
            <a:ext cx="7772400" cy="3124200"/>
          </a:xfrm>
        </p:spPr>
        <p:txBody>
          <a:bodyPr>
            <a:normAutofit/>
          </a:bodyPr>
          <a:lstStyle/>
          <a:p>
            <a:r>
              <a:rPr lang="en-US" dirty="0" smtClean="0">
                <a:solidFill>
                  <a:srgbClr val="00B0F0"/>
                </a:solidFill>
              </a:rPr>
              <a:t>Face your trials with confident trust in God, who will use them to bring you to full maturity in your faith.</a:t>
            </a:r>
            <a:endParaRPr lang="en-US" dirty="0">
              <a:solidFill>
                <a:srgbClr val="00B0F0"/>
              </a:solidFill>
            </a:endParaRPr>
          </a:p>
        </p:txBody>
      </p:sp>
    </p:spTree>
    <p:extLst>
      <p:ext uri="{BB962C8B-B14F-4D97-AF65-F5344CB8AC3E}">
        <p14:creationId xmlns:p14="http://schemas.microsoft.com/office/powerpoint/2010/main" val="576060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Ask God for wisdom.	</a:t>
            </a:r>
            <a:r>
              <a:rPr lang="en-US" dirty="0">
                <a:solidFill>
                  <a:srgbClr val="FFFF00"/>
                </a:solidFill>
              </a:rPr>
              <a:t>1:5-8</a:t>
            </a:r>
          </a:p>
        </p:txBody>
      </p:sp>
      <p:sp>
        <p:nvSpPr>
          <p:cNvPr id="3" name="Content Placeholder 2"/>
          <p:cNvSpPr>
            <a:spLocks noGrp="1"/>
          </p:cNvSpPr>
          <p:nvPr>
            <p:ph idx="1"/>
          </p:nvPr>
        </p:nvSpPr>
        <p:spPr/>
        <p:txBody>
          <a:bodyPr/>
          <a:lstStyle/>
          <a:p>
            <a:pPr marL="571500" indent="-571500">
              <a:buFont typeface="+mj-lt"/>
              <a:buAutoNum type="romanUcPeriod"/>
            </a:pPr>
            <a:endParaRPr lang="en-US" dirty="0">
              <a:solidFill>
                <a:srgbClr val="FFFF00"/>
              </a:solidFill>
            </a:endParaRPr>
          </a:p>
        </p:txBody>
      </p:sp>
    </p:spTree>
    <p:extLst>
      <p:ext uri="{BB962C8B-B14F-4D97-AF65-F5344CB8AC3E}">
        <p14:creationId xmlns:p14="http://schemas.microsoft.com/office/powerpoint/2010/main" val="28821591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Ask God for wisdom.	</a:t>
            </a:r>
            <a:r>
              <a:rPr lang="en-US" dirty="0">
                <a:solidFill>
                  <a:srgbClr val="FFFF00"/>
                </a:solidFill>
              </a:rPr>
              <a:t>1:5-8</a:t>
            </a: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1:5</a:t>
            </a:r>
            <a:r>
              <a:rPr lang="en-US" dirty="0" smtClean="0"/>
              <a:t>     </a:t>
            </a:r>
            <a:r>
              <a:rPr lang="en-US" dirty="0" smtClean="0">
                <a:solidFill>
                  <a:srgbClr val="00B0F0"/>
                </a:solidFill>
              </a:rPr>
              <a:t>Wisdom</a:t>
            </a:r>
            <a:r>
              <a:rPr lang="en-US" dirty="0" smtClean="0"/>
              <a:t> is the ability to act biblically, revealing that we really understand what life is about from God’s perspective.</a:t>
            </a:r>
          </a:p>
          <a:p>
            <a:r>
              <a:rPr lang="en-US" dirty="0" smtClean="0"/>
              <a:t>God is generous in His giving of wisdom.</a:t>
            </a:r>
          </a:p>
          <a:p>
            <a:r>
              <a:rPr lang="en-US" dirty="0" smtClean="0"/>
              <a:t>He will not condemn you for not having it.</a:t>
            </a:r>
          </a:p>
          <a:p>
            <a:r>
              <a:rPr lang="en-US" dirty="0" smtClean="0"/>
              <a:t>He will happily answer your prayer and give you more of it.</a:t>
            </a:r>
          </a:p>
          <a:p>
            <a:r>
              <a:rPr lang="en-US" dirty="0" smtClean="0"/>
              <a:t>He liberally gives us whatever we need to please Him.  Wisdom is one of those things.</a:t>
            </a:r>
            <a:endParaRPr lang="en-US" dirty="0"/>
          </a:p>
        </p:txBody>
      </p:sp>
    </p:spTree>
    <p:extLst>
      <p:ext uri="{BB962C8B-B14F-4D97-AF65-F5344CB8AC3E}">
        <p14:creationId xmlns:p14="http://schemas.microsoft.com/office/powerpoint/2010/main" val="27924229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Ask God for wisdom.	</a:t>
            </a:r>
            <a:r>
              <a:rPr lang="en-US" dirty="0">
                <a:solidFill>
                  <a:srgbClr val="FFFF00"/>
                </a:solidFill>
              </a:rPr>
              <a:t>1:5-8</a:t>
            </a:r>
          </a:p>
        </p:txBody>
      </p:sp>
      <p:sp>
        <p:nvSpPr>
          <p:cNvPr id="3" name="Content Placeholder 2"/>
          <p:cNvSpPr>
            <a:spLocks noGrp="1"/>
          </p:cNvSpPr>
          <p:nvPr>
            <p:ph idx="1"/>
          </p:nvPr>
        </p:nvSpPr>
        <p:spPr/>
        <p:txBody>
          <a:bodyPr>
            <a:normAutofit/>
          </a:bodyPr>
          <a:lstStyle/>
          <a:p>
            <a:r>
              <a:rPr lang="en-US" dirty="0" smtClean="0">
                <a:solidFill>
                  <a:srgbClr val="FFFF00"/>
                </a:solidFill>
              </a:rPr>
              <a:t>1:6     </a:t>
            </a:r>
            <a:r>
              <a:rPr lang="en-US" dirty="0" smtClean="0">
                <a:solidFill>
                  <a:srgbClr val="00B0F0"/>
                </a:solidFill>
              </a:rPr>
              <a:t>Ask in faith</a:t>
            </a:r>
            <a:r>
              <a:rPr lang="en-US" dirty="0">
                <a:solidFill>
                  <a:srgbClr val="FFFF00"/>
                </a:solidFill>
              </a:rPr>
              <a:t>	</a:t>
            </a:r>
            <a:r>
              <a:rPr lang="en-US" dirty="0" smtClean="0"/>
              <a:t>When we pray we need to believe that God really answers prayer.</a:t>
            </a:r>
          </a:p>
          <a:p>
            <a:r>
              <a:rPr lang="en-US" dirty="0" smtClean="0"/>
              <a:t>Listen to the firmness of Jesus in </a:t>
            </a:r>
            <a:r>
              <a:rPr lang="en-US" dirty="0" smtClean="0">
                <a:solidFill>
                  <a:srgbClr val="FFFF00"/>
                </a:solidFill>
              </a:rPr>
              <a:t>Matthew 7:7</a:t>
            </a:r>
            <a:r>
              <a:rPr lang="en-US" dirty="0" smtClean="0"/>
              <a:t>.</a:t>
            </a:r>
          </a:p>
          <a:p>
            <a:r>
              <a:rPr lang="en-US" dirty="0" smtClean="0">
                <a:solidFill>
                  <a:srgbClr val="00B0F0"/>
                </a:solidFill>
              </a:rPr>
              <a:t>With no doubting</a:t>
            </a:r>
            <a:r>
              <a:rPr lang="en-US" dirty="0" smtClean="0"/>
              <a:t>	James pictures the doubter as a person as unstable as the surface of the sea, constantly moving with each new gust of wind.</a:t>
            </a:r>
          </a:p>
          <a:p>
            <a:r>
              <a:rPr lang="en-US" dirty="0" smtClean="0"/>
              <a:t>See </a:t>
            </a:r>
            <a:r>
              <a:rPr lang="en-US" dirty="0" smtClean="0">
                <a:solidFill>
                  <a:srgbClr val="FFFF00"/>
                </a:solidFill>
              </a:rPr>
              <a:t>Matthew 21:21</a:t>
            </a:r>
            <a:r>
              <a:rPr lang="en-US" dirty="0" smtClean="0"/>
              <a:t>.</a:t>
            </a:r>
          </a:p>
        </p:txBody>
      </p:sp>
    </p:spTree>
    <p:extLst>
      <p:ext uri="{BB962C8B-B14F-4D97-AF65-F5344CB8AC3E}">
        <p14:creationId xmlns:p14="http://schemas.microsoft.com/office/powerpoint/2010/main" val="15633584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Ask God for wisdom.	</a:t>
            </a:r>
            <a:r>
              <a:rPr lang="en-US" dirty="0">
                <a:solidFill>
                  <a:srgbClr val="FFFF00"/>
                </a:solidFill>
              </a:rPr>
              <a:t>1:5-8</a:t>
            </a:r>
          </a:p>
        </p:txBody>
      </p:sp>
      <p:sp>
        <p:nvSpPr>
          <p:cNvPr id="3" name="Content Placeholder 2"/>
          <p:cNvSpPr>
            <a:spLocks noGrp="1"/>
          </p:cNvSpPr>
          <p:nvPr>
            <p:ph idx="1"/>
          </p:nvPr>
        </p:nvSpPr>
        <p:spPr/>
        <p:txBody>
          <a:bodyPr>
            <a:normAutofit/>
          </a:bodyPr>
          <a:lstStyle/>
          <a:p>
            <a:r>
              <a:rPr lang="en-US" dirty="0" smtClean="0">
                <a:solidFill>
                  <a:srgbClr val="FFFF00"/>
                </a:solidFill>
              </a:rPr>
              <a:t>1:7 </a:t>
            </a:r>
            <a:r>
              <a:rPr lang="en-US" dirty="0" smtClean="0"/>
              <a:t>    That </a:t>
            </a:r>
            <a:r>
              <a:rPr lang="en-US" dirty="0"/>
              <a:t>kind of faith receives </a:t>
            </a:r>
            <a:r>
              <a:rPr lang="en-US" dirty="0" smtClean="0"/>
              <a:t>nothing, but here we need to distinguish between two types of doubt.</a:t>
            </a:r>
          </a:p>
          <a:p>
            <a:r>
              <a:rPr lang="en-US" dirty="0" smtClean="0"/>
              <a:t>One type of doubt is merely a weakness of faith.</a:t>
            </a:r>
          </a:p>
          <a:p>
            <a:r>
              <a:rPr lang="en-US" dirty="0" smtClean="0"/>
              <a:t>The other type of doubt actually questions the character of God or whether it makes any sense to pray in the first place.  </a:t>
            </a:r>
            <a:endParaRPr lang="en-US" dirty="0"/>
          </a:p>
        </p:txBody>
      </p:sp>
    </p:spTree>
    <p:extLst>
      <p:ext uri="{BB962C8B-B14F-4D97-AF65-F5344CB8AC3E}">
        <p14:creationId xmlns:p14="http://schemas.microsoft.com/office/powerpoint/2010/main" val="4678141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Ask God for wisdom.	</a:t>
            </a:r>
            <a:r>
              <a:rPr lang="en-US" dirty="0">
                <a:solidFill>
                  <a:srgbClr val="FFFF00"/>
                </a:solidFill>
              </a:rPr>
              <a:t>1:5-8</a:t>
            </a:r>
          </a:p>
        </p:txBody>
      </p:sp>
      <p:sp>
        <p:nvSpPr>
          <p:cNvPr id="3" name="Content Placeholder 2"/>
          <p:cNvSpPr>
            <a:spLocks noGrp="1"/>
          </p:cNvSpPr>
          <p:nvPr>
            <p:ph idx="1"/>
          </p:nvPr>
        </p:nvSpPr>
        <p:spPr/>
        <p:txBody>
          <a:bodyPr>
            <a:normAutofit/>
          </a:bodyPr>
          <a:lstStyle/>
          <a:p>
            <a:r>
              <a:rPr lang="en-US" dirty="0" smtClean="0"/>
              <a:t>One illustration of a weakness of faith is found in </a:t>
            </a:r>
            <a:r>
              <a:rPr lang="en-US" dirty="0" smtClean="0">
                <a:solidFill>
                  <a:srgbClr val="FFFF00"/>
                </a:solidFill>
              </a:rPr>
              <a:t>Mark 9</a:t>
            </a:r>
            <a:r>
              <a:rPr lang="en-US" dirty="0" smtClean="0"/>
              <a:t>, where the father of a boy afflicted by a demon asks Jesus for help.</a:t>
            </a:r>
          </a:p>
          <a:p>
            <a:r>
              <a:rPr lang="en-US" dirty="0" smtClean="0"/>
              <a:t>He also gives us one of the most precise, realistic expressions of faith in all of the Bible, in </a:t>
            </a:r>
            <a:r>
              <a:rPr lang="en-US" dirty="0" smtClean="0">
                <a:solidFill>
                  <a:srgbClr val="FFFF00"/>
                </a:solidFill>
              </a:rPr>
              <a:t>Mark 9:24</a:t>
            </a:r>
            <a:r>
              <a:rPr lang="en-US" dirty="0" smtClean="0"/>
              <a:t>.</a:t>
            </a:r>
          </a:p>
          <a:p>
            <a:r>
              <a:rPr lang="en-US" dirty="0" smtClean="0"/>
              <a:t>The result was that Jesus cast out the demon just as the father desired.</a:t>
            </a:r>
            <a:endParaRPr lang="en-US" dirty="0"/>
          </a:p>
        </p:txBody>
      </p:sp>
    </p:spTree>
    <p:extLst>
      <p:ext uri="{BB962C8B-B14F-4D97-AF65-F5344CB8AC3E}">
        <p14:creationId xmlns:p14="http://schemas.microsoft.com/office/powerpoint/2010/main" val="1597979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Ask God for wisdom.	</a:t>
            </a:r>
            <a:r>
              <a:rPr lang="en-US" dirty="0">
                <a:solidFill>
                  <a:srgbClr val="FFFF00"/>
                </a:solidFill>
              </a:rPr>
              <a:t>1:5-8</a:t>
            </a:r>
          </a:p>
        </p:txBody>
      </p:sp>
      <p:sp>
        <p:nvSpPr>
          <p:cNvPr id="3" name="Content Placeholder 2"/>
          <p:cNvSpPr>
            <a:spLocks noGrp="1"/>
          </p:cNvSpPr>
          <p:nvPr>
            <p:ph idx="1"/>
          </p:nvPr>
        </p:nvSpPr>
        <p:spPr/>
        <p:txBody>
          <a:bodyPr>
            <a:normAutofit/>
          </a:bodyPr>
          <a:lstStyle/>
          <a:p>
            <a:r>
              <a:rPr lang="en-US" dirty="0" smtClean="0"/>
              <a:t>The other type of doubt – the questioning of God’s character </a:t>
            </a:r>
            <a:r>
              <a:rPr lang="en-US" dirty="0" smtClean="0"/>
              <a:t>– is seen </a:t>
            </a:r>
            <a:r>
              <a:rPr lang="en-US" dirty="0" smtClean="0"/>
              <a:t>in the faith of the Israelites in the OT, who worshiped both God and their favorite idols at the same time.</a:t>
            </a:r>
          </a:p>
          <a:p>
            <a:r>
              <a:rPr lang="en-US" dirty="0" smtClean="0"/>
              <a:t>We see it today </a:t>
            </a:r>
            <a:r>
              <a:rPr lang="en-US" dirty="0" smtClean="0"/>
              <a:t>in, say, politicians </a:t>
            </a:r>
            <a:r>
              <a:rPr lang="en-US" dirty="0" smtClean="0"/>
              <a:t>who </a:t>
            </a:r>
            <a:r>
              <a:rPr lang="en-US" dirty="0" smtClean="0"/>
              <a:t>believe </a:t>
            </a:r>
            <a:r>
              <a:rPr lang="en-US" dirty="0" smtClean="0"/>
              <a:t>in God at election time or during a crisis.</a:t>
            </a:r>
          </a:p>
          <a:p>
            <a:r>
              <a:rPr lang="en-US" dirty="0" smtClean="0"/>
              <a:t>Or in the multitudes of people who pray at church, but never at home or with any depth.</a:t>
            </a:r>
            <a:endParaRPr lang="en-US" dirty="0"/>
          </a:p>
        </p:txBody>
      </p:sp>
    </p:spTree>
    <p:extLst>
      <p:ext uri="{BB962C8B-B14F-4D97-AF65-F5344CB8AC3E}">
        <p14:creationId xmlns:p14="http://schemas.microsoft.com/office/powerpoint/2010/main" val="22905410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Ask God for wisdom.	</a:t>
            </a:r>
            <a:r>
              <a:rPr lang="en-US" dirty="0">
                <a:solidFill>
                  <a:srgbClr val="FFFF00"/>
                </a:solidFill>
              </a:rPr>
              <a:t>1:5-8</a:t>
            </a: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1:8</a:t>
            </a:r>
            <a:r>
              <a:rPr lang="en-US" dirty="0" smtClean="0"/>
              <a:t>     </a:t>
            </a:r>
            <a:r>
              <a:rPr lang="en-US" dirty="0" smtClean="0">
                <a:solidFill>
                  <a:srgbClr val="00B0F0"/>
                </a:solidFill>
              </a:rPr>
              <a:t>double-minded</a:t>
            </a:r>
            <a:r>
              <a:rPr lang="en-US" dirty="0" smtClean="0"/>
              <a:t>	“double-souled” literally, “</a:t>
            </a:r>
            <a:r>
              <a:rPr lang="en-US" dirty="0" smtClean="0"/>
              <a:t>di-psychos” is </a:t>
            </a:r>
            <a:r>
              <a:rPr lang="en-US" dirty="0" smtClean="0"/>
              <a:t>a word James coined.</a:t>
            </a:r>
          </a:p>
          <a:p>
            <a:r>
              <a:rPr lang="en-US" dirty="0" smtClean="0"/>
              <a:t>He uses it again in </a:t>
            </a:r>
            <a:r>
              <a:rPr lang="en-US" dirty="0" smtClean="0">
                <a:solidFill>
                  <a:srgbClr val="FFFF00"/>
                </a:solidFill>
              </a:rPr>
              <a:t>4:8</a:t>
            </a:r>
            <a:r>
              <a:rPr lang="en-US" dirty="0" smtClean="0"/>
              <a:t>.</a:t>
            </a:r>
          </a:p>
          <a:p>
            <a:r>
              <a:rPr lang="en-US" dirty="0" smtClean="0"/>
              <a:t>The meaning is obvious.  This person clearly does not love God with all of their heart, mind, soul or strength.</a:t>
            </a:r>
          </a:p>
          <a:p>
            <a:r>
              <a:rPr lang="en-US" dirty="0" smtClean="0"/>
              <a:t>They keep one leg on each side of the fence.</a:t>
            </a:r>
          </a:p>
          <a:p>
            <a:r>
              <a:rPr lang="en-US" dirty="0" smtClean="0"/>
              <a:t>Their faith is consistently inconsistent, which is otherwise known as “unfaithfulness.”</a:t>
            </a:r>
          </a:p>
          <a:p>
            <a:endParaRPr lang="en-US" dirty="0" smtClean="0"/>
          </a:p>
        </p:txBody>
      </p:sp>
    </p:spTree>
    <p:extLst>
      <p:ext uri="{BB962C8B-B14F-4D97-AF65-F5344CB8AC3E}">
        <p14:creationId xmlns:p14="http://schemas.microsoft.com/office/powerpoint/2010/main" val="2830886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1"/>
            <a:ext cx="7772400" cy="3124200"/>
          </a:xfrm>
        </p:spPr>
        <p:txBody>
          <a:bodyPr>
            <a:normAutofit/>
          </a:bodyPr>
          <a:lstStyle/>
          <a:p>
            <a:r>
              <a:rPr lang="en-US" dirty="0" smtClean="0">
                <a:solidFill>
                  <a:srgbClr val="00B0F0"/>
                </a:solidFill>
              </a:rPr>
              <a:t>Face your trials with confident trust in God, who will use them to bring you to full maturity in your faith.</a:t>
            </a:r>
            <a:endParaRPr lang="en-US" dirty="0">
              <a:solidFill>
                <a:srgbClr val="00B0F0"/>
              </a:solidFill>
            </a:endParaRPr>
          </a:p>
        </p:txBody>
      </p:sp>
    </p:spTree>
    <p:extLst>
      <p:ext uri="{BB962C8B-B14F-4D97-AF65-F5344CB8AC3E}">
        <p14:creationId xmlns:p14="http://schemas.microsoft.com/office/powerpoint/2010/main" val="576060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Know your </a:t>
            </a:r>
            <a:r>
              <a:rPr lang="en-US" dirty="0" smtClean="0"/>
              <a:t>position.		</a:t>
            </a:r>
            <a:r>
              <a:rPr lang="en-US" dirty="0" smtClean="0">
                <a:solidFill>
                  <a:srgbClr val="FFFF00"/>
                </a:solidFill>
              </a:rPr>
              <a:t>1:9-11</a:t>
            </a:r>
            <a:endParaRPr lang="en-US" dirty="0">
              <a:solidFill>
                <a:srgbClr val="FFFF00"/>
              </a:solidFill>
            </a:endParaRPr>
          </a:p>
        </p:txBody>
      </p:sp>
      <p:sp>
        <p:nvSpPr>
          <p:cNvPr id="3" name="Content Placeholder 2"/>
          <p:cNvSpPr>
            <a:spLocks noGrp="1"/>
          </p:cNvSpPr>
          <p:nvPr>
            <p:ph idx="1"/>
          </p:nvPr>
        </p:nvSpPr>
        <p:spPr/>
        <p:txBody>
          <a:bodyPr/>
          <a:lstStyle/>
          <a:p>
            <a:pPr marL="571500" indent="-571500">
              <a:buFont typeface="+mj-lt"/>
              <a:buAutoNum type="romanUcPeriod"/>
            </a:pPr>
            <a:endParaRPr lang="en-US" dirty="0" smtClean="0">
              <a:solidFill>
                <a:srgbClr val="FFFF00"/>
              </a:solidFill>
            </a:endParaRPr>
          </a:p>
        </p:txBody>
      </p:sp>
    </p:spTree>
    <p:extLst>
      <p:ext uri="{BB962C8B-B14F-4D97-AF65-F5344CB8AC3E}">
        <p14:creationId xmlns:p14="http://schemas.microsoft.com/office/powerpoint/2010/main" val="30923739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Know your </a:t>
            </a:r>
            <a:r>
              <a:rPr lang="en-US" dirty="0" smtClean="0"/>
              <a:t>position.		</a:t>
            </a:r>
            <a:r>
              <a:rPr lang="en-US" dirty="0" smtClean="0">
                <a:solidFill>
                  <a:srgbClr val="FFFF00"/>
                </a:solidFill>
              </a:rPr>
              <a:t>1:9-11</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1:9</a:t>
            </a:r>
            <a:r>
              <a:rPr lang="en-US" dirty="0" smtClean="0"/>
              <a:t>     The </a:t>
            </a:r>
            <a:r>
              <a:rPr lang="en-US" dirty="0" smtClean="0">
                <a:solidFill>
                  <a:srgbClr val="00B0F0"/>
                </a:solidFill>
              </a:rPr>
              <a:t>lowly brother </a:t>
            </a:r>
            <a:r>
              <a:rPr lang="en-US" dirty="0" smtClean="0"/>
              <a:t>is the one of humble circumstances.  He is contrasted with the rich of </a:t>
            </a:r>
            <a:r>
              <a:rPr lang="en-US" dirty="0" smtClean="0">
                <a:solidFill>
                  <a:srgbClr val="FFFF00"/>
                </a:solidFill>
              </a:rPr>
              <a:t>1:10</a:t>
            </a:r>
            <a:r>
              <a:rPr lang="en-US" dirty="0" smtClean="0"/>
              <a:t>.</a:t>
            </a:r>
          </a:p>
          <a:p>
            <a:r>
              <a:rPr lang="en-US" dirty="0" smtClean="0">
                <a:solidFill>
                  <a:srgbClr val="00B0F0"/>
                </a:solidFill>
              </a:rPr>
              <a:t>Boasting</a:t>
            </a:r>
            <a:r>
              <a:rPr lang="en-US" dirty="0" smtClean="0"/>
              <a:t> is often seen as negative in the Scriptures, but there is also the OT concept of “boasting in the Lord.”</a:t>
            </a:r>
          </a:p>
          <a:p>
            <a:r>
              <a:rPr lang="en-US" dirty="0" smtClean="0"/>
              <a:t>That is the kind of thing James implies here.</a:t>
            </a:r>
          </a:p>
          <a:p>
            <a:r>
              <a:rPr lang="en-US" dirty="0" smtClean="0"/>
              <a:t>The humble brother can look forward to his future state and rightly give glory to God.</a:t>
            </a:r>
          </a:p>
        </p:txBody>
      </p:sp>
    </p:spTree>
    <p:extLst>
      <p:ext uri="{BB962C8B-B14F-4D97-AF65-F5344CB8AC3E}">
        <p14:creationId xmlns:p14="http://schemas.microsoft.com/office/powerpoint/2010/main" val="15179109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Know your </a:t>
            </a:r>
            <a:r>
              <a:rPr lang="en-US" dirty="0" smtClean="0"/>
              <a:t>position.		</a:t>
            </a:r>
            <a:r>
              <a:rPr lang="en-US" dirty="0" smtClean="0">
                <a:solidFill>
                  <a:srgbClr val="FFFF00"/>
                </a:solidFill>
              </a:rPr>
              <a:t>1:9-11</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1:10-11</a:t>
            </a:r>
            <a:r>
              <a:rPr lang="en-US" dirty="0" smtClean="0"/>
              <a:t>     The rich also have something to glory or “boast” in, but it is not their riches, as some might be tempted to believe.</a:t>
            </a:r>
          </a:p>
          <a:p>
            <a:r>
              <a:rPr lang="en-US" dirty="0" smtClean="0"/>
              <a:t>They are to glory in their </a:t>
            </a:r>
            <a:r>
              <a:rPr lang="en-US" dirty="0" smtClean="0">
                <a:solidFill>
                  <a:srgbClr val="00B0F0"/>
                </a:solidFill>
              </a:rPr>
              <a:t>“humiliation.”</a:t>
            </a:r>
          </a:p>
          <a:p>
            <a:r>
              <a:rPr lang="en-US" dirty="0" smtClean="0"/>
              <a:t>If a rich person recognizes their utter dependence upon Christ, then this is a real reason to glory or boast.</a:t>
            </a:r>
          </a:p>
          <a:p>
            <a:r>
              <a:rPr lang="en-US" dirty="0" smtClean="0"/>
              <a:t>He or she has found the secret of true riches.</a:t>
            </a:r>
          </a:p>
          <a:p>
            <a:endParaRPr lang="en-US" dirty="0" smtClean="0"/>
          </a:p>
        </p:txBody>
      </p:sp>
    </p:spTree>
    <p:extLst>
      <p:ext uri="{BB962C8B-B14F-4D97-AF65-F5344CB8AC3E}">
        <p14:creationId xmlns:p14="http://schemas.microsoft.com/office/powerpoint/2010/main" val="10222599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Know your </a:t>
            </a:r>
            <a:r>
              <a:rPr lang="en-US" dirty="0" smtClean="0"/>
              <a:t>position.		</a:t>
            </a:r>
            <a:r>
              <a:rPr lang="en-US" dirty="0" smtClean="0">
                <a:solidFill>
                  <a:srgbClr val="FFFF00"/>
                </a:solidFill>
              </a:rPr>
              <a:t>1:9-11</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Compare what James says with the teaching of Jesus in </a:t>
            </a:r>
            <a:r>
              <a:rPr lang="en-US" dirty="0" smtClean="0">
                <a:solidFill>
                  <a:srgbClr val="FFFF00"/>
                </a:solidFill>
              </a:rPr>
              <a:t>Matthew 23:11-12</a:t>
            </a:r>
            <a:r>
              <a:rPr lang="en-US" dirty="0" smtClean="0"/>
              <a:t>.</a:t>
            </a:r>
          </a:p>
          <a:p>
            <a:r>
              <a:rPr lang="en-US" dirty="0" smtClean="0"/>
              <a:t>The final judgment will </a:t>
            </a:r>
            <a:r>
              <a:rPr lang="en-US" dirty="0" smtClean="0"/>
              <a:t>bring some </a:t>
            </a:r>
            <a:r>
              <a:rPr lang="en-US" dirty="0" smtClean="0"/>
              <a:t>reversals.</a:t>
            </a:r>
          </a:p>
          <a:p>
            <a:r>
              <a:rPr lang="en-US" dirty="0" smtClean="0"/>
              <a:t>The rich, powerful and famous of this world may not amount to much in God’s sight.</a:t>
            </a:r>
          </a:p>
          <a:p>
            <a:r>
              <a:rPr lang="en-US" dirty="0" smtClean="0"/>
              <a:t>God’s most faithful servants, likewise, may be the poor, humble and </a:t>
            </a:r>
            <a:r>
              <a:rPr lang="en-US" dirty="0" smtClean="0"/>
              <a:t>unseen people </a:t>
            </a:r>
            <a:r>
              <a:rPr lang="en-US" dirty="0" smtClean="0"/>
              <a:t>of today. </a:t>
            </a:r>
          </a:p>
          <a:p>
            <a:endParaRPr lang="en-US" dirty="0" smtClean="0"/>
          </a:p>
        </p:txBody>
      </p:sp>
    </p:spTree>
    <p:extLst>
      <p:ext uri="{BB962C8B-B14F-4D97-AF65-F5344CB8AC3E}">
        <p14:creationId xmlns:p14="http://schemas.microsoft.com/office/powerpoint/2010/main" val="5480050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Know your </a:t>
            </a:r>
            <a:r>
              <a:rPr lang="en-US" dirty="0" smtClean="0"/>
              <a:t>position.		</a:t>
            </a:r>
            <a:r>
              <a:rPr lang="en-US" dirty="0" smtClean="0">
                <a:solidFill>
                  <a:srgbClr val="FFFF00"/>
                </a:solidFill>
              </a:rPr>
              <a:t>1:9-11</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The contrast between wealth </a:t>
            </a:r>
            <a:r>
              <a:rPr lang="en-US" dirty="0" smtClean="0"/>
              <a:t>and poverty is a major theme in this letter from James.</a:t>
            </a:r>
          </a:p>
          <a:p>
            <a:r>
              <a:rPr lang="en-US" dirty="0" smtClean="0"/>
              <a:t>You may remember the bumper sticker slogan:</a:t>
            </a:r>
          </a:p>
          <a:p>
            <a:pPr marL="0" indent="0" algn="ctr">
              <a:buNone/>
            </a:pPr>
            <a:r>
              <a:rPr lang="en-US" dirty="0" smtClean="0">
                <a:solidFill>
                  <a:srgbClr val="FFC000"/>
                </a:solidFill>
              </a:rPr>
              <a:t>“He who dies with the most </a:t>
            </a:r>
            <a:r>
              <a:rPr lang="en-US" dirty="0" smtClean="0">
                <a:solidFill>
                  <a:srgbClr val="FFC000"/>
                </a:solidFill>
              </a:rPr>
              <a:t>toys wins</a:t>
            </a:r>
            <a:r>
              <a:rPr lang="en-US" dirty="0" smtClean="0">
                <a:solidFill>
                  <a:srgbClr val="FFC000"/>
                </a:solidFill>
              </a:rPr>
              <a:t>.”</a:t>
            </a:r>
          </a:p>
          <a:p>
            <a:r>
              <a:rPr lang="en-US" dirty="0" smtClean="0"/>
              <a:t>James might word that differently:</a:t>
            </a:r>
          </a:p>
          <a:p>
            <a:pPr marL="0" indent="0" algn="ctr">
              <a:buNone/>
            </a:pPr>
            <a:r>
              <a:rPr lang="en-US" dirty="0" smtClean="0">
                <a:solidFill>
                  <a:srgbClr val="FFC000"/>
                </a:solidFill>
              </a:rPr>
              <a:t>“He who dies with the most toys still dies, so he better get ready now while he still can.”</a:t>
            </a:r>
          </a:p>
        </p:txBody>
      </p:sp>
    </p:spTree>
    <p:extLst>
      <p:ext uri="{BB962C8B-B14F-4D97-AF65-F5344CB8AC3E}">
        <p14:creationId xmlns:p14="http://schemas.microsoft.com/office/powerpoint/2010/main" val="28452742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1"/>
            <a:ext cx="7772400" cy="3124200"/>
          </a:xfrm>
        </p:spPr>
        <p:txBody>
          <a:bodyPr>
            <a:normAutofit/>
          </a:bodyPr>
          <a:lstStyle/>
          <a:p>
            <a:r>
              <a:rPr lang="en-US" dirty="0" smtClean="0">
                <a:solidFill>
                  <a:srgbClr val="00B0F0"/>
                </a:solidFill>
              </a:rPr>
              <a:t>Face your trials with confident trust in God, who will use them to bring you to full maturity in your faith.</a:t>
            </a:r>
            <a:endParaRPr lang="en-US" dirty="0">
              <a:solidFill>
                <a:srgbClr val="00B0F0"/>
              </a:solidFill>
            </a:endParaRPr>
          </a:p>
        </p:txBody>
      </p:sp>
    </p:spTree>
    <p:extLst>
      <p:ext uri="{BB962C8B-B14F-4D97-AF65-F5344CB8AC3E}">
        <p14:creationId xmlns:p14="http://schemas.microsoft.com/office/powerpoint/2010/main" val="576060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Don’t blame God.	</a:t>
            </a:r>
            <a:r>
              <a:rPr lang="en-US" dirty="0" smtClean="0">
                <a:solidFill>
                  <a:srgbClr val="FFFF00"/>
                </a:solidFill>
              </a:rPr>
              <a:t>1:12-18</a:t>
            </a:r>
            <a:endParaRPr lang="en-US" dirty="0">
              <a:solidFill>
                <a:srgbClr val="FFFF00"/>
              </a:solidFill>
            </a:endParaRPr>
          </a:p>
        </p:txBody>
      </p:sp>
      <p:sp>
        <p:nvSpPr>
          <p:cNvPr id="3" name="Content Placeholder 2"/>
          <p:cNvSpPr>
            <a:spLocks noGrp="1"/>
          </p:cNvSpPr>
          <p:nvPr>
            <p:ph idx="1"/>
          </p:nvPr>
        </p:nvSpPr>
        <p:spPr/>
        <p:txBody>
          <a:bodyPr/>
          <a:lstStyle/>
          <a:p>
            <a:pPr marL="571500" indent="-571500">
              <a:buFont typeface="+mj-lt"/>
              <a:buAutoNum type="romanUcPeriod"/>
            </a:pPr>
            <a:endParaRPr lang="en-US" dirty="0" smtClean="0">
              <a:solidFill>
                <a:srgbClr val="FFFF00"/>
              </a:solidFill>
            </a:endParaRPr>
          </a:p>
        </p:txBody>
      </p:sp>
    </p:spTree>
    <p:extLst>
      <p:ext uri="{BB962C8B-B14F-4D97-AF65-F5344CB8AC3E}">
        <p14:creationId xmlns:p14="http://schemas.microsoft.com/office/powerpoint/2010/main" val="23646525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Don’t blame God.	</a:t>
            </a:r>
            <a:r>
              <a:rPr lang="en-US" dirty="0" smtClean="0">
                <a:solidFill>
                  <a:srgbClr val="FFFF00"/>
                </a:solidFill>
              </a:rPr>
              <a:t>1:12-18</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1:12</a:t>
            </a:r>
            <a:r>
              <a:rPr lang="en-US" dirty="0" smtClean="0"/>
              <a:t>	This section starts with a beatitude, that form so prominent in Christ’s own teaching, but also found in the Psalms, Proverbs and elsewhere.</a:t>
            </a:r>
          </a:p>
          <a:p>
            <a:r>
              <a:rPr lang="en-US" dirty="0" smtClean="0"/>
              <a:t>The blessing is not just for the one who comes under fire, but for the one who faithfully endures the test.</a:t>
            </a:r>
          </a:p>
          <a:p>
            <a:r>
              <a:rPr lang="en-US" dirty="0" smtClean="0"/>
              <a:t>This victorious Christian is rewarded with the crown of life.</a:t>
            </a:r>
          </a:p>
        </p:txBody>
      </p:sp>
    </p:spTree>
    <p:extLst>
      <p:ext uri="{BB962C8B-B14F-4D97-AF65-F5344CB8AC3E}">
        <p14:creationId xmlns:p14="http://schemas.microsoft.com/office/powerpoint/2010/main" val="13657655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Don’t blame God.	</a:t>
            </a:r>
            <a:r>
              <a:rPr lang="en-US" dirty="0" smtClean="0">
                <a:solidFill>
                  <a:srgbClr val="FFFF00"/>
                </a:solidFill>
              </a:rPr>
              <a:t>1:12-18</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1:12</a:t>
            </a:r>
            <a:r>
              <a:rPr lang="en-US" dirty="0" smtClean="0"/>
              <a:t>	James equates “the man who  endures temptation” with “those who love Him.”</a:t>
            </a:r>
          </a:p>
          <a:p>
            <a:r>
              <a:rPr lang="en-US" dirty="0" smtClean="0"/>
              <a:t>This brings up a serious issue:</a:t>
            </a:r>
          </a:p>
          <a:p>
            <a:r>
              <a:rPr lang="en-US" dirty="0" smtClean="0"/>
              <a:t>If we really love God, it will so impact our lives that we will faithfully endure in various struggles out of total devotion to Him.</a:t>
            </a:r>
          </a:p>
        </p:txBody>
      </p:sp>
    </p:spTree>
    <p:extLst>
      <p:ext uri="{BB962C8B-B14F-4D97-AF65-F5344CB8AC3E}">
        <p14:creationId xmlns:p14="http://schemas.microsoft.com/office/powerpoint/2010/main" val="33901363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Don’t blame God.	</a:t>
            </a:r>
            <a:r>
              <a:rPr lang="en-US" dirty="0" smtClean="0">
                <a:solidFill>
                  <a:srgbClr val="FFFF00"/>
                </a:solidFill>
              </a:rPr>
              <a:t>1:12-18</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1:12</a:t>
            </a:r>
            <a:r>
              <a:rPr lang="en-US" dirty="0" smtClean="0"/>
              <a:t>	</a:t>
            </a:r>
            <a:r>
              <a:rPr lang="en-US" dirty="0"/>
              <a:t>And if we don’t – in other words, if our faith just utterly flounders – then </a:t>
            </a:r>
            <a:r>
              <a:rPr lang="en-US" dirty="0" smtClean="0"/>
              <a:t>can we really be called Christians </a:t>
            </a:r>
            <a:r>
              <a:rPr lang="en-US" dirty="0"/>
              <a:t>at all?  </a:t>
            </a:r>
            <a:endParaRPr lang="en-US" dirty="0" smtClean="0"/>
          </a:p>
          <a:p>
            <a:r>
              <a:rPr lang="en-US" dirty="0" smtClean="0"/>
              <a:t>In the final analysis that’s an issue between each person and God, but the answer is “Maybe </a:t>
            </a:r>
            <a:r>
              <a:rPr lang="en-US" dirty="0"/>
              <a:t>not</a:t>
            </a:r>
            <a:r>
              <a:rPr lang="en-US" dirty="0" smtClean="0"/>
              <a:t>.”</a:t>
            </a:r>
          </a:p>
          <a:p>
            <a:r>
              <a:rPr lang="en-US" dirty="0" smtClean="0"/>
              <a:t>Eternal life is given to those who withstand the test – or at least that’s how we can know </a:t>
            </a:r>
            <a:r>
              <a:rPr lang="en-US" dirty="0" smtClean="0"/>
              <a:t>eternal life</a:t>
            </a:r>
            <a:r>
              <a:rPr lang="en-US" dirty="0" smtClean="0"/>
              <a:t> </a:t>
            </a:r>
            <a:r>
              <a:rPr lang="en-US" dirty="0" smtClean="0"/>
              <a:t>when we see it.</a:t>
            </a:r>
            <a:endParaRPr lang="en-US" dirty="0"/>
          </a:p>
          <a:p>
            <a:endParaRPr lang="en-US" dirty="0"/>
          </a:p>
        </p:txBody>
      </p:sp>
    </p:spTree>
    <p:extLst>
      <p:ext uri="{BB962C8B-B14F-4D97-AF65-F5344CB8AC3E}">
        <p14:creationId xmlns:p14="http://schemas.microsoft.com/office/powerpoint/2010/main" val="8088083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Don’t blame God.	</a:t>
            </a:r>
            <a:r>
              <a:rPr lang="en-US" dirty="0" smtClean="0">
                <a:solidFill>
                  <a:srgbClr val="FFFF00"/>
                </a:solidFill>
              </a:rPr>
              <a:t>1:12-18</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1:13</a:t>
            </a:r>
            <a:r>
              <a:rPr lang="en-US" dirty="0" smtClean="0"/>
              <a:t>	When it comes to </a:t>
            </a:r>
            <a:r>
              <a:rPr lang="en-US" dirty="0" smtClean="0">
                <a:solidFill>
                  <a:srgbClr val="00B0F0"/>
                </a:solidFill>
              </a:rPr>
              <a:t>temptation</a:t>
            </a:r>
            <a:r>
              <a:rPr lang="en-US" dirty="0" smtClean="0"/>
              <a:t>, that form of testing that rises up from within, please always remember that God is not the problem.  We are.</a:t>
            </a:r>
          </a:p>
          <a:p>
            <a:r>
              <a:rPr lang="en-US" dirty="0" smtClean="0"/>
              <a:t>God and temptation have nothing in common.</a:t>
            </a:r>
          </a:p>
          <a:p>
            <a:r>
              <a:rPr lang="en-US" dirty="0" smtClean="0"/>
              <a:t>Temptation, in the sense of enticement toward evil, is something which arises from within us.</a:t>
            </a:r>
          </a:p>
        </p:txBody>
      </p:sp>
    </p:spTree>
    <p:extLst>
      <p:ext uri="{BB962C8B-B14F-4D97-AF65-F5344CB8AC3E}">
        <p14:creationId xmlns:p14="http://schemas.microsoft.com/office/powerpoint/2010/main" val="8499542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Don’t blame God.	</a:t>
            </a:r>
            <a:r>
              <a:rPr lang="en-US" dirty="0" smtClean="0">
                <a:solidFill>
                  <a:srgbClr val="FFFF00"/>
                </a:solidFill>
              </a:rPr>
              <a:t>1:12-18</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1:13</a:t>
            </a:r>
            <a:r>
              <a:rPr lang="en-US" dirty="0" smtClean="0"/>
              <a:t>	Temptation, in this sense, is </a:t>
            </a:r>
            <a:r>
              <a:rPr lang="en-US" dirty="0"/>
              <a:t>a result of the fall and is evidence that we, by nature, are no longer in harmony with God</a:t>
            </a:r>
            <a:r>
              <a:rPr lang="en-US" dirty="0" smtClean="0"/>
              <a:t>.</a:t>
            </a:r>
          </a:p>
          <a:p>
            <a:r>
              <a:rPr lang="en-US" dirty="0" smtClean="0"/>
              <a:t>In such times we should turn trustingly to God and ask for His help.</a:t>
            </a:r>
          </a:p>
          <a:p>
            <a:r>
              <a:rPr lang="en-US" dirty="0" smtClean="0"/>
              <a:t>God’s help is available to us so that we can resist temptation, but since He and evil are at odds with one another, we dare not blame God when temptation comes our way.</a:t>
            </a:r>
            <a:endParaRPr lang="en-US" dirty="0"/>
          </a:p>
          <a:p>
            <a:endParaRPr lang="en-US" dirty="0"/>
          </a:p>
        </p:txBody>
      </p:sp>
    </p:spTree>
    <p:extLst>
      <p:ext uri="{BB962C8B-B14F-4D97-AF65-F5344CB8AC3E}">
        <p14:creationId xmlns:p14="http://schemas.microsoft.com/office/powerpoint/2010/main" val="14411225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Don’t blame God.	</a:t>
            </a:r>
            <a:r>
              <a:rPr lang="en-US" dirty="0" smtClean="0">
                <a:solidFill>
                  <a:srgbClr val="FFFF00"/>
                </a:solidFill>
              </a:rPr>
              <a:t>1:12-18</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1:14-15</a:t>
            </a:r>
            <a:r>
              <a:rPr lang="en-US" dirty="0"/>
              <a:t>	</a:t>
            </a:r>
            <a:r>
              <a:rPr lang="en-US" dirty="0" smtClean="0"/>
              <a:t>Here is the process by which temptation turns into sin, which then leads to death.</a:t>
            </a:r>
          </a:p>
          <a:p>
            <a:r>
              <a:rPr lang="en-US" dirty="0"/>
              <a:t>T</a:t>
            </a:r>
            <a:r>
              <a:rPr lang="en-US" dirty="0" smtClean="0"/>
              <a:t>his is purely a human problem, not something that originates with God at all.</a:t>
            </a:r>
          </a:p>
          <a:p>
            <a:r>
              <a:rPr lang="en-US" dirty="0" smtClean="0"/>
              <a:t>It </a:t>
            </a:r>
            <a:r>
              <a:rPr lang="en-US" dirty="0" smtClean="0"/>
              <a:t>is a form of rebellion </a:t>
            </a:r>
            <a:r>
              <a:rPr lang="en-US" dirty="0" smtClean="0"/>
              <a:t>against Him.</a:t>
            </a:r>
          </a:p>
          <a:p>
            <a:r>
              <a:rPr lang="en-US" dirty="0" smtClean="0"/>
              <a:t>James envisions three generations:  Desire is the father of sin, which is the father of death.</a:t>
            </a:r>
          </a:p>
          <a:p>
            <a:endParaRPr lang="en-US" dirty="0" smtClean="0"/>
          </a:p>
          <a:p>
            <a:endParaRPr lang="en-US" dirty="0"/>
          </a:p>
        </p:txBody>
      </p:sp>
    </p:spTree>
    <p:extLst>
      <p:ext uri="{BB962C8B-B14F-4D97-AF65-F5344CB8AC3E}">
        <p14:creationId xmlns:p14="http://schemas.microsoft.com/office/powerpoint/2010/main" val="35889716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Don’t blame God.	</a:t>
            </a:r>
            <a:r>
              <a:rPr lang="en-US" dirty="0" smtClean="0">
                <a:solidFill>
                  <a:srgbClr val="FFFF00"/>
                </a:solidFill>
              </a:rPr>
              <a:t>1:12-18</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1:14-15</a:t>
            </a:r>
            <a:r>
              <a:rPr lang="en-US" dirty="0"/>
              <a:t>	Blaming God </a:t>
            </a:r>
            <a:r>
              <a:rPr lang="en-US" dirty="0" smtClean="0"/>
              <a:t>or others for </a:t>
            </a:r>
            <a:r>
              <a:rPr lang="en-US" dirty="0"/>
              <a:t>our own sin, however, is as old as the Garden of Eden</a:t>
            </a:r>
            <a:r>
              <a:rPr lang="en-US" dirty="0" smtClean="0"/>
              <a:t>.</a:t>
            </a:r>
          </a:p>
          <a:p>
            <a:r>
              <a:rPr lang="en-US" dirty="0" smtClean="0"/>
              <a:t>Adam </a:t>
            </a:r>
            <a:r>
              <a:rPr lang="en-US" dirty="0" smtClean="0"/>
              <a:t>told the Lord his </a:t>
            </a:r>
            <a:r>
              <a:rPr lang="en-US" dirty="0" smtClean="0"/>
              <a:t>sin was caused by “the woman You gave me.”</a:t>
            </a:r>
          </a:p>
          <a:p>
            <a:r>
              <a:rPr lang="en-US" dirty="0" smtClean="0"/>
              <a:t>And while the world, the flesh and the devil indeed work together in a very complex relationship, the core of the blame for our sin rests solely with ourselves.</a:t>
            </a:r>
          </a:p>
          <a:p>
            <a:r>
              <a:rPr lang="en-US" dirty="0" smtClean="0"/>
              <a:t>God remains separate, holy and blameless.</a:t>
            </a:r>
          </a:p>
          <a:p>
            <a:endParaRPr lang="en-US" dirty="0" smtClean="0"/>
          </a:p>
          <a:p>
            <a:endParaRPr lang="en-US" dirty="0" smtClean="0"/>
          </a:p>
        </p:txBody>
      </p:sp>
    </p:spTree>
    <p:extLst>
      <p:ext uri="{BB962C8B-B14F-4D97-AF65-F5344CB8AC3E}">
        <p14:creationId xmlns:p14="http://schemas.microsoft.com/office/powerpoint/2010/main" val="12380705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Don’t blame God.	</a:t>
            </a:r>
            <a:r>
              <a:rPr lang="en-US" dirty="0" smtClean="0">
                <a:solidFill>
                  <a:srgbClr val="FFFF00"/>
                </a:solidFill>
              </a:rPr>
              <a:t>1:12-18</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1:16</a:t>
            </a:r>
            <a:r>
              <a:rPr lang="en-US" dirty="0" smtClean="0"/>
              <a:t>	James now issues a stern but loving warning to all of us.</a:t>
            </a:r>
          </a:p>
          <a:p>
            <a:r>
              <a:rPr lang="en-US" dirty="0" smtClean="0"/>
              <a:t>We need to be careful because we can easily be deceived.  </a:t>
            </a:r>
          </a:p>
          <a:p>
            <a:r>
              <a:rPr lang="en-US" dirty="0" smtClean="0"/>
              <a:t>This might also be translated, </a:t>
            </a:r>
            <a:r>
              <a:rPr lang="en-US" dirty="0" smtClean="0">
                <a:solidFill>
                  <a:srgbClr val="00B0F0"/>
                </a:solidFill>
              </a:rPr>
              <a:t>“Do not deceive yourselves …”</a:t>
            </a:r>
          </a:p>
          <a:p>
            <a:r>
              <a:rPr lang="en-US" dirty="0" smtClean="0"/>
              <a:t>This tendency toward deception does in fact come from within.  </a:t>
            </a:r>
          </a:p>
          <a:p>
            <a:pPr lvl="1"/>
            <a:r>
              <a:rPr lang="en-US" dirty="0" smtClean="0"/>
              <a:t>See </a:t>
            </a:r>
            <a:r>
              <a:rPr lang="en-US" dirty="0" smtClean="0">
                <a:solidFill>
                  <a:srgbClr val="FFFF00"/>
                </a:solidFill>
              </a:rPr>
              <a:t>Jeremiah 17:9</a:t>
            </a:r>
          </a:p>
          <a:p>
            <a:endParaRPr lang="en-US" dirty="0" smtClean="0"/>
          </a:p>
        </p:txBody>
      </p:sp>
    </p:spTree>
    <p:extLst>
      <p:ext uri="{BB962C8B-B14F-4D97-AF65-F5344CB8AC3E}">
        <p14:creationId xmlns:p14="http://schemas.microsoft.com/office/powerpoint/2010/main" val="9851043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Don’t blame God.	</a:t>
            </a:r>
            <a:r>
              <a:rPr lang="en-US" dirty="0" smtClean="0">
                <a:solidFill>
                  <a:srgbClr val="FFFF00"/>
                </a:solidFill>
              </a:rPr>
              <a:t>1:12-18</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1:17</a:t>
            </a:r>
            <a:r>
              <a:rPr lang="en-US" dirty="0" smtClean="0"/>
              <a:t>	Deception would involve believing something other than this about God.</a:t>
            </a:r>
          </a:p>
          <a:p>
            <a:r>
              <a:rPr lang="en-US" dirty="0" smtClean="0"/>
              <a:t>God gives us every good and perfect gift.</a:t>
            </a:r>
          </a:p>
          <a:p>
            <a:r>
              <a:rPr lang="en-US" dirty="0" smtClean="0"/>
              <a:t>This is all He gives us and, because He is unchanging, He never gives us anything else.</a:t>
            </a:r>
          </a:p>
          <a:p>
            <a:r>
              <a:rPr lang="en-US" dirty="0" smtClean="0"/>
              <a:t>Self-deception, temptation and sin are a result of our own tendency toward wickedness.</a:t>
            </a:r>
          </a:p>
          <a:p>
            <a:r>
              <a:rPr lang="en-US" dirty="0" smtClean="0"/>
              <a:t>God, by contrast, deserves the credit for everything that is perfectly good.</a:t>
            </a:r>
          </a:p>
          <a:p>
            <a:endParaRPr lang="en-US" dirty="0" smtClean="0"/>
          </a:p>
        </p:txBody>
      </p:sp>
    </p:spTree>
    <p:extLst>
      <p:ext uri="{BB962C8B-B14F-4D97-AF65-F5344CB8AC3E}">
        <p14:creationId xmlns:p14="http://schemas.microsoft.com/office/powerpoint/2010/main" val="25884491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Don’t blame God.	</a:t>
            </a:r>
            <a:r>
              <a:rPr lang="en-US" dirty="0" smtClean="0">
                <a:solidFill>
                  <a:srgbClr val="FFFF00"/>
                </a:solidFill>
              </a:rPr>
              <a:t>1:12-18</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1:18</a:t>
            </a:r>
            <a:r>
              <a:rPr lang="en-US" dirty="0" smtClean="0"/>
              <a:t>	God “gave us birth” of His own will by means of His word.</a:t>
            </a:r>
          </a:p>
          <a:p>
            <a:r>
              <a:rPr lang="en-US" dirty="0" smtClean="0"/>
              <a:t>When we receive Christ through believing the gospel message, we are born again to a new, eternal life in Christ.</a:t>
            </a:r>
          </a:p>
          <a:p>
            <a:r>
              <a:rPr lang="en-US" dirty="0" smtClean="0"/>
              <a:t>This is the exact opposite of what happens in the cycle of sin.</a:t>
            </a:r>
          </a:p>
          <a:p>
            <a:endParaRPr lang="en-US" dirty="0" smtClean="0"/>
          </a:p>
        </p:txBody>
      </p:sp>
    </p:spTree>
    <p:extLst>
      <p:ext uri="{BB962C8B-B14F-4D97-AF65-F5344CB8AC3E}">
        <p14:creationId xmlns:p14="http://schemas.microsoft.com/office/powerpoint/2010/main" val="27804444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a:t>Don’t blame God.	</a:t>
            </a:r>
            <a:r>
              <a:rPr lang="en-US" dirty="0" smtClean="0">
                <a:solidFill>
                  <a:srgbClr val="FFFF00"/>
                </a:solidFill>
              </a:rPr>
              <a:t>1:12-18</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1:18</a:t>
            </a:r>
            <a:r>
              <a:rPr lang="en-US" dirty="0" smtClean="0"/>
              <a:t>	</a:t>
            </a:r>
            <a:r>
              <a:rPr lang="en-US" dirty="0"/>
              <a:t>Sin brings forth death.  God’s word brings forth life.</a:t>
            </a:r>
          </a:p>
          <a:p>
            <a:pPr lvl="1"/>
            <a:r>
              <a:rPr lang="en-US" dirty="0"/>
              <a:t>See </a:t>
            </a:r>
            <a:r>
              <a:rPr lang="en-US" dirty="0">
                <a:solidFill>
                  <a:srgbClr val="FFFF00"/>
                </a:solidFill>
              </a:rPr>
              <a:t>1 Peter </a:t>
            </a:r>
            <a:r>
              <a:rPr lang="en-US" dirty="0" smtClean="0">
                <a:solidFill>
                  <a:srgbClr val="FFFF00"/>
                </a:solidFill>
              </a:rPr>
              <a:t>1:22-23</a:t>
            </a:r>
            <a:r>
              <a:rPr lang="en-US" dirty="0" smtClean="0"/>
              <a:t>.</a:t>
            </a:r>
            <a:endParaRPr lang="en-US" dirty="0"/>
          </a:p>
        </p:txBody>
      </p:sp>
    </p:spTree>
    <p:extLst>
      <p:ext uri="{BB962C8B-B14F-4D97-AF65-F5344CB8AC3E}">
        <p14:creationId xmlns:p14="http://schemas.microsoft.com/office/powerpoint/2010/main" val="8992007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1"/>
            <a:ext cx="7772400" cy="3124200"/>
          </a:xfrm>
        </p:spPr>
        <p:txBody>
          <a:bodyPr>
            <a:normAutofit/>
          </a:bodyPr>
          <a:lstStyle/>
          <a:p>
            <a:r>
              <a:rPr lang="en-US" dirty="0" smtClean="0">
                <a:solidFill>
                  <a:srgbClr val="00B0F0"/>
                </a:solidFill>
              </a:rPr>
              <a:t>Face your trials with confident trust in God, who will use them to bring you to full maturity in your faith.</a:t>
            </a:r>
            <a:endParaRPr lang="en-US" dirty="0">
              <a:solidFill>
                <a:srgbClr val="00B0F0"/>
              </a:solidFill>
            </a:endParaRPr>
          </a:p>
        </p:txBody>
      </p:sp>
    </p:spTree>
    <p:extLst>
      <p:ext uri="{BB962C8B-B14F-4D97-AF65-F5344CB8AC3E}">
        <p14:creationId xmlns:p14="http://schemas.microsoft.com/office/powerpoint/2010/main" val="576060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smtClean="0">
                <a:solidFill>
                  <a:srgbClr val="FF6600"/>
                </a:solidFill>
              </a:rPr>
              <a:t>Trials and Temptations.</a:t>
            </a:r>
            <a:endParaRPr lang="en-US" dirty="0">
              <a:solidFill>
                <a:srgbClr val="FF6600"/>
              </a:solidFill>
            </a:endParaRPr>
          </a:p>
        </p:txBody>
      </p:sp>
      <p:sp>
        <p:nvSpPr>
          <p:cNvPr id="3" name="Content Placeholder 2"/>
          <p:cNvSpPr>
            <a:spLocks noGrp="1"/>
          </p:cNvSpPr>
          <p:nvPr>
            <p:ph idx="1"/>
          </p:nvPr>
        </p:nvSpPr>
        <p:spPr/>
        <p:txBody>
          <a:bodyPr>
            <a:normAutofit/>
          </a:bodyPr>
          <a:lstStyle/>
          <a:p>
            <a:endParaRPr lang="en-US" dirty="0" smtClean="0"/>
          </a:p>
        </p:txBody>
      </p:sp>
    </p:spTree>
    <p:extLst>
      <p:ext uri="{BB962C8B-B14F-4D97-AF65-F5344CB8AC3E}">
        <p14:creationId xmlns:p14="http://schemas.microsoft.com/office/powerpoint/2010/main" val="24861113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smtClean="0">
                <a:solidFill>
                  <a:srgbClr val="FF6600"/>
                </a:solidFill>
              </a:rPr>
              <a:t>Trials and Temptations.</a:t>
            </a:r>
            <a:endParaRPr lang="en-US" dirty="0">
              <a:solidFill>
                <a:srgbClr val="FF6600"/>
              </a:solidFill>
            </a:endParaRPr>
          </a:p>
        </p:txBody>
      </p:sp>
      <p:sp>
        <p:nvSpPr>
          <p:cNvPr id="3" name="Content Placeholder 2"/>
          <p:cNvSpPr>
            <a:spLocks noGrp="1"/>
          </p:cNvSpPr>
          <p:nvPr>
            <p:ph idx="1"/>
          </p:nvPr>
        </p:nvSpPr>
        <p:spPr/>
        <p:txBody>
          <a:bodyPr>
            <a:normAutofit/>
          </a:bodyPr>
          <a:lstStyle/>
          <a:p>
            <a:r>
              <a:rPr lang="en-US" dirty="0" smtClean="0"/>
              <a:t>James makes a distinction between </a:t>
            </a:r>
            <a:r>
              <a:rPr lang="en-US" dirty="0" smtClean="0">
                <a:solidFill>
                  <a:srgbClr val="00B0F0"/>
                </a:solidFill>
              </a:rPr>
              <a:t>trials</a:t>
            </a:r>
            <a:r>
              <a:rPr lang="en-US" dirty="0" smtClean="0"/>
              <a:t> and </a:t>
            </a:r>
            <a:r>
              <a:rPr lang="en-US" dirty="0" smtClean="0">
                <a:solidFill>
                  <a:srgbClr val="00B0F0"/>
                </a:solidFill>
              </a:rPr>
              <a:t>temptations</a:t>
            </a:r>
            <a:r>
              <a:rPr lang="en-US" dirty="0" smtClean="0"/>
              <a:t> (which are the same word in the original Greek).</a:t>
            </a:r>
          </a:p>
          <a:p>
            <a:r>
              <a:rPr lang="en-US" dirty="0" smtClean="0"/>
              <a:t>The first type we are to “count all joy,” because we know God has a plan in them.</a:t>
            </a:r>
          </a:p>
          <a:p>
            <a:r>
              <a:rPr lang="en-US" dirty="0" smtClean="0"/>
              <a:t>The second type is a tempting toward evil that arises from within ourselves.</a:t>
            </a:r>
          </a:p>
        </p:txBody>
      </p:sp>
    </p:spTree>
    <p:extLst>
      <p:ext uri="{BB962C8B-B14F-4D97-AF65-F5344CB8AC3E}">
        <p14:creationId xmlns:p14="http://schemas.microsoft.com/office/powerpoint/2010/main" val="25619201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smtClean="0">
                <a:solidFill>
                  <a:srgbClr val="FF6600"/>
                </a:solidFill>
              </a:rPr>
              <a:t>Trials and Temptations.</a:t>
            </a:r>
            <a:endParaRPr lang="en-US" dirty="0">
              <a:solidFill>
                <a:srgbClr val="FF6600"/>
              </a:solidFill>
            </a:endParaRPr>
          </a:p>
        </p:txBody>
      </p:sp>
      <p:sp>
        <p:nvSpPr>
          <p:cNvPr id="3" name="Content Placeholder 2"/>
          <p:cNvSpPr>
            <a:spLocks noGrp="1"/>
          </p:cNvSpPr>
          <p:nvPr>
            <p:ph idx="1"/>
          </p:nvPr>
        </p:nvSpPr>
        <p:spPr/>
        <p:txBody>
          <a:bodyPr>
            <a:normAutofit lnSpcReduction="10000"/>
          </a:bodyPr>
          <a:lstStyle/>
          <a:p>
            <a:r>
              <a:rPr lang="en-US" dirty="0" smtClean="0"/>
              <a:t>For example, we may find ourselves in the midst of a financial struggle.</a:t>
            </a:r>
          </a:p>
          <a:p>
            <a:r>
              <a:rPr lang="en-US" dirty="0" smtClean="0"/>
              <a:t>This is a trial that God intends to use to mature us and strengthen our character.</a:t>
            </a:r>
          </a:p>
          <a:p>
            <a:r>
              <a:rPr lang="en-US" dirty="0" smtClean="0"/>
              <a:t>Yet, in the midst of this God-ordained trial, we are tempted to behave unethically to obtain money in a dishonest way.</a:t>
            </a:r>
          </a:p>
          <a:p>
            <a:r>
              <a:rPr lang="en-US" dirty="0" smtClean="0"/>
              <a:t>This is a temptation that arises from within ourselves.  God did not cause it.</a:t>
            </a:r>
          </a:p>
        </p:txBody>
      </p:sp>
    </p:spTree>
    <p:extLst>
      <p:ext uri="{BB962C8B-B14F-4D97-AF65-F5344CB8AC3E}">
        <p14:creationId xmlns:p14="http://schemas.microsoft.com/office/powerpoint/2010/main" val="32456922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0" indent="-571500"/>
            <a:r>
              <a:rPr lang="en-US" dirty="0" smtClean="0">
                <a:solidFill>
                  <a:srgbClr val="FF6600"/>
                </a:solidFill>
              </a:rPr>
              <a:t>Trials and Temptations.</a:t>
            </a:r>
            <a:endParaRPr lang="en-US" dirty="0">
              <a:solidFill>
                <a:srgbClr val="FF6600"/>
              </a:solidFill>
            </a:endParaRPr>
          </a:p>
        </p:txBody>
      </p:sp>
      <p:sp>
        <p:nvSpPr>
          <p:cNvPr id="3" name="Content Placeholder 2"/>
          <p:cNvSpPr>
            <a:spLocks noGrp="1"/>
          </p:cNvSpPr>
          <p:nvPr>
            <p:ph idx="1"/>
          </p:nvPr>
        </p:nvSpPr>
        <p:spPr/>
        <p:txBody>
          <a:bodyPr>
            <a:normAutofit/>
          </a:bodyPr>
          <a:lstStyle/>
          <a:p>
            <a:r>
              <a:rPr lang="en-US" dirty="0" smtClean="0"/>
              <a:t>If we rely upon God’s help to resist temptation, and take the “way of escape” promised in </a:t>
            </a:r>
            <a:r>
              <a:rPr lang="en-US" dirty="0" smtClean="0">
                <a:solidFill>
                  <a:srgbClr val="FFFF00"/>
                </a:solidFill>
              </a:rPr>
              <a:t>1 Corinthians 10:13</a:t>
            </a:r>
            <a:r>
              <a:rPr lang="en-US" dirty="0" smtClean="0"/>
              <a:t>, then this </a:t>
            </a:r>
            <a:r>
              <a:rPr lang="en-US" dirty="0" smtClean="0"/>
              <a:t>God-ordained </a:t>
            </a:r>
            <a:r>
              <a:rPr lang="en-US" dirty="0" smtClean="0"/>
              <a:t>trial will help us to grow.</a:t>
            </a:r>
          </a:p>
          <a:p>
            <a:r>
              <a:rPr lang="en-US" dirty="0" smtClean="0"/>
              <a:t>We </a:t>
            </a:r>
            <a:r>
              <a:rPr lang="en-US" dirty="0" smtClean="0"/>
              <a:t>become persevering</a:t>
            </a:r>
            <a:r>
              <a:rPr lang="en-US" dirty="0" smtClean="0"/>
              <a:t>, steadfast believers.</a:t>
            </a:r>
          </a:p>
          <a:p>
            <a:r>
              <a:rPr lang="en-US" dirty="0" smtClean="0"/>
              <a:t>Alternatively, if we give in to the desire to do something unethical, we will sin and have only ourselves to blame.</a:t>
            </a:r>
          </a:p>
          <a:p>
            <a:endParaRPr lang="en-US" dirty="0" smtClean="0"/>
          </a:p>
        </p:txBody>
      </p:sp>
    </p:spTree>
    <p:extLst>
      <p:ext uri="{BB962C8B-B14F-4D97-AF65-F5344CB8AC3E}">
        <p14:creationId xmlns:p14="http://schemas.microsoft.com/office/powerpoint/2010/main" val="31369603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1"/>
            <a:ext cx="7772400" cy="3124200"/>
          </a:xfrm>
        </p:spPr>
        <p:txBody>
          <a:bodyPr>
            <a:normAutofit/>
          </a:bodyPr>
          <a:lstStyle/>
          <a:p>
            <a:r>
              <a:rPr lang="en-US" dirty="0" smtClean="0">
                <a:solidFill>
                  <a:srgbClr val="00B0F0"/>
                </a:solidFill>
              </a:rPr>
              <a:t>Face your trials with confident trust in God, who will use them to bring you to full maturity in your faith.</a:t>
            </a:r>
            <a:endParaRPr lang="en-US" dirty="0">
              <a:solidFill>
                <a:srgbClr val="00B0F0"/>
              </a:solidFill>
            </a:endParaRPr>
          </a:p>
        </p:txBody>
      </p:sp>
    </p:spTree>
    <p:extLst>
      <p:ext uri="{BB962C8B-B14F-4D97-AF65-F5344CB8AC3E}">
        <p14:creationId xmlns:p14="http://schemas.microsoft.com/office/powerpoint/2010/main" val="576060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1:1-18</a:t>
            </a:r>
            <a:r>
              <a:rPr lang="en-US" dirty="0" smtClean="0">
                <a:solidFill>
                  <a:srgbClr val="FFFF00"/>
                </a:solidFill>
              </a:rPr>
              <a:t>	</a:t>
            </a:r>
            <a:r>
              <a:rPr lang="en-US" dirty="0" smtClean="0">
                <a:solidFill>
                  <a:srgbClr val="00FF00"/>
                </a:solidFill>
              </a:rPr>
              <a:t>Conclusions</a:t>
            </a:r>
            <a:endParaRPr lang="en-US" dirty="0">
              <a:solidFill>
                <a:srgbClr val="00FF00"/>
              </a:solidFill>
            </a:endParaRPr>
          </a:p>
        </p:txBody>
      </p:sp>
      <p:sp>
        <p:nvSpPr>
          <p:cNvPr id="3" name="Content Placeholder 2"/>
          <p:cNvSpPr>
            <a:spLocks noGrp="1"/>
          </p:cNvSpPr>
          <p:nvPr>
            <p:ph idx="1"/>
          </p:nvPr>
        </p:nvSpPr>
        <p:spPr/>
        <p:txBody>
          <a:bodyPr/>
          <a:lstStyle/>
          <a:p>
            <a:endParaRPr lang="en-US" dirty="0">
              <a:solidFill>
                <a:srgbClr val="FFFF00"/>
              </a:solidFill>
            </a:endParaRPr>
          </a:p>
        </p:txBody>
      </p:sp>
    </p:spTree>
    <p:extLst>
      <p:ext uri="{BB962C8B-B14F-4D97-AF65-F5344CB8AC3E}">
        <p14:creationId xmlns:p14="http://schemas.microsoft.com/office/powerpoint/2010/main" val="23866209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1:1-18</a:t>
            </a:r>
            <a:r>
              <a:rPr lang="en-US" dirty="0" smtClean="0">
                <a:solidFill>
                  <a:srgbClr val="FFFF00"/>
                </a:solidFill>
              </a:rPr>
              <a:t>	</a:t>
            </a:r>
            <a:r>
              <a:rPr lang="en-US" dirty="0" smtClean="0">
                <a:solidFill>
                  <a:srgbClr val="00FF00"/>
                </a:solidFill>
              </a:rPr>
              <a:t>Conclusions</a:t>
            </a:r>
            <a:endParaRPr lang="en-US" dirty="0">
              <a:solidFill>
                <a:srgbClr val="00FF00"/>
              </a:solidFill>
            </a:endParaRPr>
          </a:p>
        </p:txBody>
      </p:sp>
      <p:sp>
        <p:nvSpPr>
          <p:cNvPr id="3" name="Content Placeholder 2"/>
          <p:cNvSpPr>
            <a:spLocks noGrp="1"/>
          </p:cNvSpPr>
          <p:nvPr>
            <p:ph idx="1"/>
          </p:nvPr>
        </p:nvSpPr>
        <p:spPr/>
        <p:txBody>
          <a:bodyPr>
            <a:normAutofit lnSpcReduction="10000"/>
          </a:bodyPr>
          <a:lstStyle/>
          <a:p>
            <a:r>
              <a:rPr lang="en-US" dirty="0" smtClean="0"/>
              <a:t>Trials and troubles have enormous positive potential within them.</a:t>
            </a:r>
          </a:p>
          <a:p>
            <a:r>
              <a:rPr lang="en-US" dirty="0" smtClean="0"/>
              <a:t>If we let them, they can be used by God to bring us to greater maturity in our faith.</a:t>
            </a:r>
          </a:p>
          <a:p>
            <a:r>
              <a:rPr lang="en-US" dirty="0" smtClean="0"/>
              <a:t>This means we have to submit to them and not doubt God’s character in allowing trials and troubles to come our way.</a:t>
            </a:r>
          </a:p>
          <a:p>
            <a:r>
              <a:rPr lang="en-US" dirty="0" smtClean="0"/>
              <a:t>We need not put on a fake “happy face,” but we do need to “count it all joy.”</a:t>
            </a:r>
            <a:endParaRPr lang="en-US" dirty="0"/>
          </a:p>
        </p:txBody>
      </p:sp>
    </p:spTree>
    <p:extLst>
      <p:ext uri="{BB962C8B-B14F-4D97-AF65-F5344CB8AC3E}">
        <p14:creationId xmlns:p14="http://schemas.microsoft.com/office/powerpoint/2010/main" val="3200436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James 1:1-18</a:t>
            </a:r>
            <a:r>
              <a:rPr lang="en-US" dirty="0">
                <a:solidFill>
                  <a:srgbClr val="FFFF00"/>
                </a:solidFill>
              </a:rPr>
              <a:t>	</a:t>
            </a:r>
            <a:r>
              <a:rPr lang="en-US" dirty="0">
                <a:solidFill>
                  <a:srgbClr val="00FF00"/>
                </a:solidFill>
              </a:rPr>
              <a:t>Conclusions</a:t>
            </a:r>
          </a:p>
        </p:txBody>
      </p:sp>
      <p:sp>
        <p:nvSpPr>
          <p:cNvPr id="3" name="Content Placeholder 2"/>
          <p:cNvSpPr>
            <a:spLocks noGrp="1"/>
          </p:cNvSpPr>
          <p:nvPr>
            <p:ph idx="1"/>
          </p:nvPr>
        </p:nvSpPr>
        <p:spPr/>
        <p:txBody>
          <a:bodyPr>
            <a:normAutofit/>
          </a:bodyPr>
          <a:lstStyle/>
          <a:p>
            <a:r>
              <a:rPr lang="en-US" dirty="0" smtClean="0"/>
              <a:t>We must confidently ask God for wisdom in all those many times that we really need it.</a:t>
            </a:r>
          </a:p>
          <a:p>
            <a:r>
              <a:rPr lang="en-US" dirty="0" smtClean="0"/>
              <a:t>How do we live uprightly in the midst of a corrupt and immoral world?</a:t>
            </a:r>
          </a:p>
          <a:p>
            <a:r>
              <a:rPr lang="en-US" dirty="0" smtClean="0"/>
              <a:t>By wisely staying unshakably loyal to the God who is unfailingly committed to us.</a:t>
            </a:r>
          </a:p>
        </p:txBody>
      </p:sp>
    </p:spTree>
    <p:extLst>
      <p:ext uri="{BB962C8B-B14F-4D97-AF65-F5344CB8AC3E}">
        <p14:creationId xmlns:p14="http://schemas.microsoft.com/office/powerpoint/2010/main" val="7337831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James 1:1-18</a:t>
            </a:r>
            <a:r>
              <a:rPr lang="en-US" dirty="0">
                <a:solidFill>
                  <a:srgbClr val="FFFF00"/>
                </a:solidFill>
              </a:rPr>
              <a:t>	</a:t>
            </a:r>
            <a:r>
              <a:rPr lang="en-US" dirty="0">
                <a:solidFill>
                  <a:srgbClr val="00FF00"/>
                </a:solidFill>
              </a:rPr>
              <a:t>Conclusions</a:t>
            </a:r>
          </a:p>
        </p:txBody>
      </p:sp>
      <p:sp>
        <p:nvSpPr>
          <p:cNvPr id="3" name="Content Placeholder 2"/>
          <p:cNvSpPr>
            <a:spLocks noGrp="1"/>
          </p:cNvSpPr>
          <p:nvPr>
            <p:ph idx="1"/>
          </p:nvPr>
        </p:nvSpPr>
        <p:spPr/>
        <p:txBody>
          <a:bodyPr>
            <a:normAutofit/>
          </a:bodyPr>
          <a:lstStyle/>
          <a:p>
            <a:r>
              <a:rPr lang="en-US" dirty="0"/>
              <a:t>While he sometimes intentionally lets us learn through trial and error, we know that he will give us insight to discern His will at all those times that we genuinely need it.</a:t>
            </a:r>
          </a:p>
        </p:txBody>
      </p:sp>
    </p:spTree>
    <p:extLst>
      <p:ext uri="{BB962C8B-B14F-4D97-AF65-F5344CB8AC3E}">
        <p14:creationId xmlns:p14="http://schemas.microsoft.com/office/powerpoint/2010/main" val="38880830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James 1:1-18</a:t>
            </a:r>
            <a:r>
              <a:rPr lang="en-US" dirty="0">
                <a:solidFill>
                  <a:srgbClr val="FFFF00"/>
                </a:solidFill>
              </a:rPr>
              <a:t>	</a:t>
            </a:r>
            <a:r>
              <a:rPr lang="en-US" dirty="0">
                <a:solidFill>
                  <a:srgbClr val="00FF00"/>
                </a:solidFill>
              </a:rPr>
              <a:t>Conclusions</a:t>
            </a:r>
          </a:p>
        </p:txBody>
      </p:sp>
      <p:sp>
        <p:nvSpPr>
          <p:cNvPr id="3" name="Content Placeholder 2"/>
          <p:cNvSpPr>
            <a:spLocks noGrp="1"/>
          </p:cNvSpPr>
          <p:nvPr>
            <p:ph idx="1"/>
          </p:nvPr>
        </p:nvSpPr>
        <p:spPr/>
        <p:txBody>
          <a:bodyPr>
            <a:normAutofit fontScale="92500" lnSpcReduction="10000"/>
          </a:bodyPr>
          <a:lstStyle/>
          <a:p>
            <a:r>
              <a:rPr lang="en-US" dirty="0" smtClean="0"/>
              <a:t>Moving on to money:  The Lord certainly encourages us to work hard and expects us to do our best to earn an honest living, but He is also realistic in that.</a:t>
            </a:r>
          </a:p>
          <a:p>
            <a:r>
              <a:rPr lang="en-US" dirty="0" smtClean="0"/>
              <a:t>Despite our best efforts we may have trouble making ends meet.</a:t>
            </a:r>
          </a:p>
          <a:p>
            <a:r>
              <a:rPr lang="en-US" dirty="0" smtClean="0"/>
              <a:t>And though we may do our best to fight it, economic injustice will always be a part of this world’s makeup.  </a:t>
            </a:r>
            <a:r>
              <a:rPr lang="en-US" dirty="0" smtClean="0">
                <a:solidFill>
                  <a:srgbClr val="FF6600"/>
                </a:solidFill>
              </a:rPr>
              <a:t>“You have the poor with you always.”</a:t>
            </a:r>
            <a:r>
              <a:rPr lang="en-US" dirty="0" smtClean="0"/>
              <a:t> </a:t>
            </a:r>
            <a:r>
              <a:rPr lang="en-US" dirty="0" smtClean="0">
                <a:solidFill>
                  <a:srgbClr val="FFFF00"/>
                </a:solidFill>
              </a:rPr>
              <a:t>(Matt. 26:11)</a:t>
            </a:r>
            <a:endParaRPr lang="en-US" dirty="0">
              <a:solidFill>
                <a:srgbClr val="FFFF00"/>
              </a:solidFill>
            </a:endParaRPr>
          </a:p>
        </p:txBody>
      </p:sp>
    </p:spTree>
    <p:extLst>
      <p:ext uri="{BB962C8B-B14F-4D97-AF65-F5344CB8AC3E}">
        <p14:creationId xmlns:p14="http://schemas.microsoft.com/office/powerpoint/2010/main" val="3332107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James 1:1-18</a:t>
            </a:r>
            <a:r>
              <a:rPr lang="en-US" dirty="0">
                <a:solidFill>
                  <a:srgbClr val="FFFF00"/>
                </a:solidFill>
              </a:rPr>
              <a:t>	</a:t>
            </a:r>
            <a:r>
              <a:rPr lang="en-US" dirty="0">
                <a:solidFill>
                  <a:srgbClr val="00FF00"/>
                </a:solidFill>
              </a:rPr>
              <a:t>Conclusions</a:t>
            </a:r>
          </a:p>
        </p:txBody>
      </p:sp>
      <p:sp>
        <p:nvSpPr>
          <p:cNvPr id="3" name="Content Placeholder 2"/>
          <p:cNvSpPr>
            <a:spLocks noGrp="1"/>
          </p:cNvSpPr>
          <p:nvPr>
            <p:ph idx="1"/>
          </p:nvPr>
        </p:nvSpPr>
        <p:spPr/>
        <p:txBody>
          <a:bodyPr>
            <a:normAutofit/>
          </a:bodyPr>
          <a:lstStyle/>
          <a:p>
            <a:r>
              <a:rPr lang="en-US" dirty="0" smtClean="0"/>
              <a:t>Part of a mature Christian mindset includes a biblical view of money.</a:t>
            </a:r>
          </a:p>
          <a:p>
            <a:r>
              <a:rPr lang="en-US" dirty="0" smtClean="0"/>
              <a:t>Categories of rich and poor are non-essentials in God’s sight and </a:t>
            </a:r>
            <a:r>
              <a:rPr lang="en-US" dirty="0" smtClean="0"/>
              <a:t>as believers both need humility.  </a:t>
            </a:r>
            <a:endParaRPr lang="en-US" dirty="0" smtClean="0"/>
          </a:p>
          <a:p>
            <a:r>
              <a:rPr lang="en-US" dirty="0" smtClean="0"/>
              <a:t>“You can’t take it with you.” may be a tired old cliché, but it happens to also be true.</a:t>
            </a:r>
          </a:p>
          <a:p>
            <a:r>
              <a:rPr lang="en-US" dirty="0" smtClean="0"/>
              <a:t>Put God first and use your resources wisely.</a:t>
            </a:r>
            <a:endParaRPr lang="en-US" dirty="0"/>
          </a:p>
          <a:p>
            <a:endParaRPr lang="en-US" dirty="0"/>
          </a:p>
        </p:txBody>
      </p:sp>
    </p:spTree>
    <p:extLst>
      <p:ext uri="{BB962C8B-B14F-4D97-AF65-F5344CB8AC3E}">
        <p14:creationId xmlns:p14="http://schemas.microsoft.com/office/powerpoint/2010/main" val="4699143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James 1:1-18</a:t>
            </a:r>
            <a:r>
              <a:rPr lang="en-US" dirty="0">
                <a:solidFill>
                  <a:srgbClr val="FFFF00"/>
                </a:solidFill>
              </a:rPr>
              <a:t>	</a:t>
            </a:r>
            <a:r>
              <a:rPr lang="en-US" dirty="0">
                <a:solidFill>
                  <a:srgbClr val="00FF00"/>
                </a:solidFill>
              </a:rPr>
              <a:t>Conclusions</a:t>
            </a:r>
          </a:p>
        </p:txBody>
      </p:sp>
      <p:sp>
        <p:nvSpPr>
          <p:cNvPr id="3" name="Content Placeholder 2"/>
          <p:cNvSpPr>
            <a:spLocks noGrp="1"/>
          </p:cNvSpPr>
          <p:nvPr>
            <p:ph idx="1"/>
          </p:nvPr>
        </p:nvSpPr>
        <p:spPr/>
        <p:txBody>
          <a:bodyPr>
            <a:normAutofit/>
          </a:bodyPr>
          <a:lstStyle/>
          <a:p>
            <a:r>
              <a:rPr lang="en-US" dirty="0" smtClean="0"/>
              <a:t>Always remember that God is responsible for what is good, not for what is evil.</a:t>
            </a:r>
          </a:p>
          <a:p>
            <a:r>
              <a:rPr lang="en-US" dirty="0" smtClean="0"/>
              <a:t>He will never tempt you to sin.</a:t>
            </a:r>
          </a:p>
          <a:p>
            <a:r>
              <a:rPr lang="en-US" dirty="0" smtClean="0"/>
              <a:t>Sin and death come as a result of the desires that reside in our own rebellious hearts.</a:t>
            </a:r>
          </a:p>
          <a:p>
            <a:r>
              <a:rPr lang="en-US" dirty="0" smtClean="0"/>
              <a:t>These were not part of God’s initial creation, but entered it when God’s free creatures began to rebel.</a:t>
            </a:r>
            <a:endParaRPr lang="en-US" dirty="0"/>
          </a:p>
        </p:txBody>
      </p:sp>
    </p:spTree>
    <p:extLst>
      <p:ext uri="{BB962C8B-B14F-4D97-AF65-F5344CB8AC3E}">
        <p14:creationId xmlns:p14="http://schemas.microsoft.com/office/powerpoint/2010/main" val="2580962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James 1:1-18</a:t>
            </a:r>
            <a:r>
              <a:rPr lang="en-US" dirty="0">
                <a:solidFill>
                  <a:srgbClr val="FFFF00"/>
                </a:solidFill>
              </a:rPr>
              <a:t>	</a:t>
            </a:r>
            <a:r>
              <a:rPr lang="en-US" dirty="0">
                <a:solidFill>
                  <a:srgbClr val="00FF00"/>
                </a:solidFill>
              </a:rPr>
              <a:t>Conclusions</a:t>
            </a:r>
          </a:p>
        </p:txBody>
      </p:sp>
      <p:sp>
        <p:nvSpPr>
          <p:cNvPr id="3" name="Content Placeholder 2"/>
          <p:cNvSpPr>
            <a:spLocks noGrp="1"/>
          </p:cNvSpPr>
          <p:nvPr>
            <p:ph idx="1"/>
          </p:nvPr>
        </p:nvSpPr>
        <p:spPr/>
        <p:txBody>
          <a:bodyPr>
            <a:normAutofit/>
          </a:bodyPr>
          <a:lstStyle/>
          <a:p>
            <a:r>
              <a:rPr lang="en-US" dirty="0" smtClean="0"/>
              <a:t>Consequently, any time we blame God for our own temptations or sin, we are accusing Him falsely.</a:t>
            </a:r>
          </a:p>
          <a:p>
            <a:r>
              <a:rPr lang="en-US" dirty="0" smtClean="0"/>
              <a:t>Remember that He wants to help you resist evil and will provide the “way of escape” when you encounter temptation.</a:t>
            </a:r>
            <a:endParaRPr lang="en-US" dirty="0"/>
          </a:p>
        </p:txBody>
      </p:sp>
    </p:spTree>
    <p:extLst>
      <p:ext uri="{BB962C8B-B14F-4D97-AF65-F5344CB8AC3E}">
        <p14:creationId xmlns:p14="http://schemas.microsoft.com/office/powerpoint/2010/main" val="27291804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James 1:1-18</a:t>
            </a:r>
            <a:r>
              <a:rPr lang="en-US" dirty="0">
                <a:solidFill>
                  <a:srgbClr val="FFFF00"/>
                </a:solidFill>
              </a:rPr>
              <a:t>	</a:t>
            </a:r>
            <a:r>
              <a:rPr lang="en-US" dirty="0">
                <a:solidFill>
                  <a:srgbClr val="00FF00"/>
                </a:solidFill>
              </a:rPr>
              <a:t>Conclusions</a:t>
            </a:r>
            <a:endParaRPr lang="en-US" dirty="0"/>
          </a:p>
        </p:txBody>
      </p:sp>
      <p:sp>
        <p:nvSpPr>
          <p:cNvPr id="3" name="Content Placeholder 2"/>
          <p:cNvSpPr>
            <a:spLocks noGrp="1"/>
          </p:cNvSpPr>
          <p:nvPr>
            <p:ph idx="1"/>
          </p:nvPr>
        </p:nvSpPr>
        <p:spPr/>
        <p:txBody>
          <a:bodyPr>
            <a:normAutofit fontScale="92500" lnSpcReduction="10000"/>
          </a:bodyPr>
          <a:lstStyle/>
          <a:p>
            <a:r>
              <a:rPr lang="en-US" i="1" dirty="0" smtClean="0">
                <a:solidFill>
                  <a:srgbClr val="00FF00"/>
                </a:solidFill>
              </a:rPr>
              <a:t>“Christians </a:t>
            </a:r>
            <a:r>
              <a:rPr lang="en-US" i="1" dirty="0">
                <a:solidFill>
                  <a:srgbClr val="00FF00"/>
                </a:solidFill>
              </a:rPr>
              <a:t>are a special people, but not a protected species. Indeed, there is a sense in which they ought to expect even more than their share of the buffetings of life. This is because patient endurance of all sorts of tribulations is, in fact, God’s appointed way forward for his people to the maturity (1:4) and crown (1:12) he wills for them</a:t>
            </a:r>
            <a:r>
              <a:rPr lang="en-US" i="1" dirty="0" smtClean="0">
                <a:solidFill>
                  <a:srgbClr val="00FF00"/>
                </a:solidFill>
              </a:rPr>
              <a:t>.”</a:t>
            </a:r>
          </a:p>
          <a:p>
            <a:pPr lvl="1" algn="r"/>
            <a:r>
              <a:rPr lang="en-US" i="1" dirty="0">
                <a:solidFill>
                  <a:srgbClr val="00FF00"/>
                </a:solidFill>
              </a:rPr>
              <a:t>J. </a:t>
            </a:r>
            <a:r>
              <a:rPr lang="en-US" i="1" dirty="0" smtClean="0">
                <a:solidFill>
                  <a:srgbClr val="00FF00"/>
                </a:solidFill>
              </a:rPr>
              <a:t>A. </a:t>
            </a:r>
            <a:r>
              <a:rPr lang="en-US" i="1" dirty="0" err="1" smtClean="0">
                <a:solidFill>
                  <a:srgbClr val="00FF00"/>
                </a:solidFill>
              </a:rPr>
              <a:t>Motyer</a:t>
            </a:r>
            <a:r>
              <a:rPr lang="en-US" i="1" dirty="0">
                <a:solidFill>
                  <a:srgbClr val="00FF00"/>
                </a:solidFill>
              </a:rPr>
              <a:t>, </a:t>
            </a:r>
            <a:r>
              <a:rPr lang="en-US" dirty="0" smtClean="0">
                <a:solidFill>
                  <a:srgbClr val="00FF00"/>
                </a:solidFill>
              </a:rPr>
              <a:t>The </a:t>
            </a:r>
            <a:r>
              <a:rPr lang="en-US" dirty="0">
                <a:solidFill>
                  <a:srgbClr val="00FF00"/>
                </a:solidFill>
              </a:rPr>
              <a:t>Message of </a:t>
            </a:r>
            <a:r>
              <a:rPr lang="en-US" dirty="0" smtClean="0">
                <a:solidFill>
                  <a:srgbClr val="00FF00"/>
                </a:solidFill>
              </a:rPr>
              <a:t>James: </a:t>
            </a:r>
          </a:p>
          <a:p>
            <a:pPr marL="457200" lvl="1" indent="0" algn="r">
              <a:buNone/>
            </a:pPr>
            <a:r>
              <a:rPr lang="en-US" dirty="0" smtClean="0">
                <a:solidFill>
                  <a:srgbClr val="00FF00"/>
                </a:solidFill>
              </a:rPr>
              <a:t>The </a:t>
            </a:r>
            <a:r>
              <a:rPr lang="en-US" dirty="0">
                <a:solidFill>
                  <a:srgbClr val="00FF00"/>
                </a:solidFill>
              </a:rPr>
              <a:t>Tests of Faith. </a:t>
            </a:r>
            <a:endParaRPr lang="en-US" dirty="0">
              <a:solidFill>
                <a:srgbClr val="00FF00"/>
              </a:solidFill>
              <a:effectLst/>
            </a:endParaRPr>
          </a:p>
        </p:txBody>
      </p:sp>
    </p:spTree>
    <p:extLst>
      <p:ext uri="{BB962C8B-B14F-4D97-AF65-F5344CB8AC3E}">
        <p14:creationId xmlns:p14="http://schemas.microsoft.com/office/powerpoint/2010/main" val="7984350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James 1:1-18</a:t>
            </a:r>
            <a:r>
              <a:rPr lang="en-US" dirty="0">
                <a:solidFill>
                  <a:srgbClr val="FFFF00"/>
                </a:solidFill>
              </a:rPr>
              <a:t>	</a:t>
            </a:r>
            <a:r>
              <a:rPr lang="en-US" dirty="0">
                <a:solidFill>
                  <a:srgbClr val="00FF00"/>
                </a:solidFill>
              </a:rPr>
              <a:t>Conclusions</a:t>
            </a:r>
            <a:endParaRPr lang="en-US" dirty="0"/>
          </a:p>
        </p:txBody>
      </p:sp>
      <p:sp>
        <p:nvSpPr>
          <p:cNvPr id="3" name="Content Placeholder 2"/>
          <p:cNvSpPr>
            <a:spLocks noGrp="1"/>
          </p:cNvSpPr>
          <p:nvPr>
            <p:ph idx="1"/>
          </p:nvPr>
        </p:nvSpPr>
        <p:spPr/>
        <p:txBody>
          <a:bodyPr>
            <a:normAutofit fontScale="92500" lnSpcReduction="10000"/>
          </a:bodyPr>
          <a:lstStyle/>
          <a:p>
            <a:r>
              <a:rPr lang="en-US" i="1" dirty="0" smtClean="0">
                <a:solidFill>
                  <a:srgbClr val="00FF00"/>
                </a:solidFill>
              </a:rPr>
              <a:t>“When </a:t>
            </a:r>
            <a:r>
              <a:rPr lang="en-US" i="1" dirty="0">
                <a:solidFill>
                  <a:srgbClr val="00FF00"/>
                </a:solidFill>
              </a:rPr>
              <a:t>believers respond to </a:t>
            </a:r>
            <a:r>
              <a:rPr lang="en-US" i="1" dirty="0" smtClean="0">
                <a:solidFill>
                  <a:srgbClr val="00FF00"/>
                </a:solidFill>
              </a:rPr>
              <a:t>… </a:t>
            </a:r>
            <a:r>
              <a:rPr lang="en-US" i="1" dirty="0">
                <a:solidFill>
                  <a:srgbClr val="00FF00"/>
                </a:solidFill>
              </a:rPr>
              <a:t>trials with joy, faith, and endurance, their Christian experience is no longer just intellectual or theoretical. They develop proven faith (v. 3), full and complete character (v. 4), and the kind of practical obedience James called for throughout his epistle. The corollary to this is that a faith that is not tested by adversity will always remain shallow and incomplete</a:t>
            </a:r>
            <a:r>
              <a:rPr lang="en-US" i="1" dirty="0" smtClean="0">
                <a:solidFill>
                  <a:srgbClr val="00FF00"/>
                </a:solidFill>
              </a:rPr>
              <a:t>.”</a:t>
            </a:r>
            <a:endParaRPr lang="en-US" i="1" dirty="0">
              <a:solidFill>
                <a:srgbClr val="00FF00"/>
              </a:solidFill>
            </a:endParaRPr>
          </a:p>
          <a:p>
            <a:pPr lvl="1" algn="r"/>
            <a:r>
              <a:rPr lang="en-US" i="1" dirty="0">
                <a:solidFill>
                  <a:srgbClr val="00FF00"/>
                </a:solidFill>
              </a:rPr>
              <a:t>Roy </a:t>
            </a:r>
            <a:r>
              <a:rPr lang="en-US" i="1" dirty="0" err="1">
                <a:solidFill>
                  <a:srgbClr val="00FF00"/>
                </a:solidFill>
              </a:rPr>
              <a:t>Zuck</a:t>
            </a:r>
            <a:r>
              <a:rPr lang="en-US" i="1" dirty="0">
                <a:solidFill>
                  <a:srgbClr val="00FF00"/>
                </a:solidFill>
              </a:rPr>
              <a:t>, </a:t>
            </a:r>
            <a:r>
              <a:rPr lang="en-US" dirty="0">
                <a:solidFill>
                  <a:srgbClr val="00FF00"/>
                </a:solidFill>
              </a:rPr>
              <a:t>A Biblical Theology of the New Testament</a:t>
            </a:r>
          </a:p>
        </p:txBody>
      </p:sp>
    </p:spTree>
    <p:extLst>
      <p:ext uri="{BB962C8B-B14F-4D97-AF65-F5344CB8AC3E}">
        <p14:creationId xmlns:p14="http://schemas.microsoft.com/office/powerpoint/2010/main" val="6443337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1"/>
            <a:ext cx="7772400" cy="3124200"/>
          </a:xfrm>
        </p:spPr>
        <p:txBody>
          <a:bodyPr>
            <a:normAutofit/>
          </a:bodyPr>
          <a:lstStyle/>
          <a:p>
            <a:r>
              <a:rPr lang="en-US" dirty="0" smtClean="0">
                <a:solidFill>
                  <a:srgbClr val="00B0F0"/>
                </a:solidFill>
              </a:rPr>
              <a:t>Face your trials with confident trust in God, who will use them to bring you to full maturity in your faith.</a:t>
            </a:r>
            <a:endParaRPr lang="en-US" dirty="0">
              <a:solidFill>
                <a:srgbClr val="00B0F0"/>
              </a:solidFill>
            </a:endParaRPr>
          </a:p>
        </p:txBody>
      </p:sp>
    </p:spTree>
    <p:extLst>
      <p:ext uri="{BB962C8B-B14F-4D97-AF65-F5344CB8AC3E}">
        <p14:creationId xmlns:p14="http://schemas.microsoft.com/office/powerpoint/2010/main" val="41204175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3724</TotalTime>
  <Words>2040</Words>
  <Application>Microsoft Office PowerPoint</Application>
  <PresentationFormat>On-screen Show (4:3)</PresentationFormat>
  <Paragraphs>269</Paragraphs>
  <Slides>58</Slides>
  <Notes>58</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Office Theme</vt:lpstr>
      <vt:lpstr>Count It All Joy</vt:lpstr>
      <vt:lpstr>James 1:1-18 Introduction</vt:lpstr>
      <vt:lpstr>James 1:1-18 Introduction</vt:lpstr>
      <vt:lpstr>James 1:1-18 Outline</vt:lpstr>
      <vt:lpstr>Face your trials with confident trust in God, who will use them to bring you to full maturity in your faith.</vt:lpstr>
      <vt:lpstr>Greetings from James. 1:1</vt:lpstr>
      <vt:lpstr>Greetings from James. 1:1</vt:lpstr>
      <vt:lpstr>Face your trials with confident trust in God, who will use them to bring you to full maturity in your faith.</vt:lpstr>
      <vt:lpstr>Rejoice in your trials. 1:2-4</vt:lpstr>
      <vt:lpstr>Rejoice in your trials. 1:2-4</vt:lpstr>
      <vt:lpstr>Rejoice in your trials. 1:2-4</vt:lpstr>
      <vt:lpstr>Rejoice in your trials. 1:2-4</vt:lpstr>
      <vt:lpstr>Rejoice in your trials. 1:2-4</vt:lpstr>
      <vt:lpstr>Rejoice in your trials. 1:2-4</vt:lpstr>
      <vt:lpstr>Face your trials with confident trust in God, who will use them to bring you to full maturity in your faith.</vt:lpstr>
      <vt:lpstr>Ask God for wisdom. 1:5-8</vt:lpstr>
      <vt:lpstr>Ask God for wisdom. 1:5-8</vt:lpstr>
      <vt:lpstr>Ask God for wisdom. 1:5-8</vt:lpstr>
      <vt:lpstr>Ask God for wisdom. 1:5-8</vt:lpstr>
      <vt:lpstr>Ask God for wisdom. 1:5-8</vt:lpstr>
      <vt:lpstr>Ask God for wisdom. 1:5-8</vt:lpstr>
      <vt:lpstr>Ask God for wisdom. 1:5-8</vt:lpstr>
      <vt:lpstr>Face your trials with confident trust in God, who will use them to bring you to full maturity in your faith.</vt:lpstr>
      <vt:lpstr>Know your position.  1:9-11</vt:lpstr>
      <vt:lpstr>Know your position.  1:9-11</vt:lpstr>
      <vt:lpstr>Know your position.  1:9-11</vt:lpstr>
      <vt:lpstr>Know your position.  1:9-11</vt:lpstr>
      <vt:lpstr>Know your position.  1:9-11</vt:lpstr>
      <vt:lpstr>Face your trials with confident trust in God, who will use them to bring you to full maturity in your faith.</vt:lpstr>
      <vt:lpstr>Don’t blame God. 1:12-18</vt:lpstr>
      <vt:lpstr>Don’t blame God. 1:12-18</vt:lpstr>
      <vt:lpstr>Don’t blame God. 1:12-18</vt:lpstr>
      <vt:lpstr>Don’t blame God. 1:12-18</vt:lpstr>
      <vt:lpstr>Don’t blame God. 1:12-18</vt:lpstr>
      <vt:lpstr>Don’t blame God. 1:12-18</vt:lpstr>
      <vt:lpstr>Don’t blame God. 1:12-18</vt:lpstr>
      <vt:lpstr>Don’t blame God. 1:12-18</vt:lpstr>
      <vt:lpstr>Don’t blame God. 1:12-18</vt:lpstr>
      <vt:lpstr>Don’t blame God. 1:12-18</vt:lpstr>
      <vt:lpstr>Don’t blame God. 1:12-18</vt:lpstr>
      <vt:lpstr>Don’t blame God. 1:12-18</vt:lpstr>
      <vt:lpstr>Face your trials with confident trust in God, who will use them to bring you to full maturity in your faith.</vt:lpstr>
      <vt:lpstr>Trials and Temptations.</vt:lpstr>
      <vt:lpstr>Trials and Temptations.</vt:lpstr>
      <vt:lpstr>Trials and Temptations.</vt:lpstr>
      <vt:lpstr>Trials and Temptations.</vt:lpstr>
      <vt:lpstr>Face your trials with confident trust in God, who will use them to bring you to full maturity in your faith.</vt:lpstr>
      <vt:lpstr>James 1:1-18 Conclusions</vt:lpstr>
      <vt:lpstr>James 1:1-18 Conclusions</vt:lpstr>
      <vt:lpstr>James 1:1-18 Conclusions</vt:lpstr>
      <vt:lpstr>James 1:1-18 Conclusions</vt:lpstr>
      <vt:lpstr>James 1:1-18 Conclusions</vt:lpstr>
      <vt:lpstr>James 1:1-18 Conclusions</vt:lpstr>
      <vt:lpstr>James 1:1-18 Conclusions</vt:lpstr>
      <vt:lpstr>James 1:1-18 Conclusions</vt:lpstr>
      <vt:lpstr>James 1:1-18 Conclusions</vt:lpstr>
      <vt:lpstr>James 1:1-18 Conclusions</vt:lpstr>
      <vt:lpstr>Face your trials with confident trust in God, who will use them to bring you to full maturity in your faith.</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 Themes in James</dc:title>
  <dc:creator>Dave</dc:creator>
  <cp:lastModifiedBy>David Kosobucki</cp:lastModifiedBy>
  <cp:revision>49</cp:revision>
  <dcterms:created xsi:type="dcterms:W3CDTF">2006-08-16T00:00:00Z</dcterms:created>
  <dcterms:modified xsi:type="dcterms:W3CDTF">2012-07-15T13:42:18Z</dcterms:modified>
</cp:coreProperties>
</file>