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257" r:id="rId3"/>
    <p:sldId id="269" r:id="rId4"/>
    <p:sldId id="267" r:id="rId5"/>
    <p:sldId id="274" r:id="rId6"/>
    <p:sldId id="275" r:id="rId7"/>
    <p:sldId id="258" r:id="rId8"/>
    <p:sldId id="271" r:id="rId9"/>
    <p:sldId id="260" r:id="rId10"/>
    <p:sldId id="270" r:id="rId11"/>
    <p:sldId id="278" r:id="rId12"/>
    <p:sldId id="279" r:id="rId13"/>
    <p:sldId id="280" r:id="rId14"/>
    <p:sldId id="281" r:id="rId15"/>
    <p:sldId id="282" r:id="rId16"/>
    <p:sldId id="283" r:id="rId17"/>
    <p:sldId id="284" r:id="rId18"/>
    <p:sldId id="285" r:id="rId19"/>
    <p:sldId id="264" r:id="rId20"/>
    <p:sldId id="313" r:id="rId21"/>
    <p:sldId id="272" r:id="rId22"/>
    <p:sldId id="288" r:id="rId23"/>
    <p:sldId id="289" r:id="rId24"/>
    <p:sldId id="290" r:id="rId25"/>
    <p:sldId id="291" r:id="rId26"/>
    <p:sldId id="292" r:id="rId27"/>
    <p:sldId id="293" r:id="rId28"/>
    <p:sldId id="294" r:id="rId29"/>
    <p:sldId id="295" r:id="rId30"/>
    <p:sldId id="287" r:id="rId31"/>
    <p:sldId id="296" r:id="rId32"/>
    <p:sldId id="266" r:id="rId33"/>
    <p:sldId id="297" r:id="rId34"/>
    <p:sldId id="262" r:id="rId35"/>
    <p:sldId id="299" r:id="rId36"/>
    <p:sldId id="298" r:id="rId37"/>
    <p:sldId id="300" r:id="rId38"/>
    <p:sldId id="301" r:id="rId39"/>
    <p:sldId id="302" r:id="rId40"/>
    <p:sldId id="312" r:id="rId41"/>
    <p:sldId id="303" r:id="rId42"/>
    <p:sldId id="273" r:id="rId43"/>
    <p:sldId id="304" r:id="rId44"/>
    <p:sldId id="305" r:id="rId45"/>
    <p:sldId id="306" r:id="rId46"/>
    <p:sldId id="307" r:id="rId47"/>
    <p:sldId id="259" r:id="rId48"/>
    <p:sldId id="308" r:id="rId49"/>
    <p:sldId id="315" r:id="rId50"/>
    <p:sldId id="309" r:id="rId51"/>
    <p:sldId id="310" r:id="rId52"/>
    <p:sldId id="311" r:id="rId53"/>
    <p:sldId id="316" r:id="rId54"/>
    <p:sldId id="314" r:id="rId55"/>
    <p:sldId id="317" r:id="rId56"/>
    <p:sldId id="318" r:id="rId57"/>
    <p:sldId id="319"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10" autoAdjust="0"/>
  </p:normalViewPr>
  <p:slideViewPr>
    <p:cSldViewPr>
      <p:cViewPr varScale="1">
        <p:scale>
          <a:sx n="84" d="100"/>
          <a:sy n="84" d="100"/>
        </p:scale>
        <p:origin x="-1068" y="-90"/>
      </p:cViewPr>
      <p:guideLst>
        <p:guide orient="horz" pos="2160"/>
        <p:guide pos="2880"/>
      </p:guideLst>
    </p:cSldViewPr>
  </p:slideViewPr>
  <p:outlineViewPr>
    <p:cViewPr>
      <p:scale>
        <a:sx n="33" d="100"/>
        <a:sy n="33" d="100"/>
      </p:scale>
      <p:origin x="0" y="3271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FB561F-848A-4140-B694-2E6D30CF2337}" type="datetimeFigureOut">
              <a:rPr lang="en-US" smtClean="0"/>
              <a:t>7/1/2012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B09B87-5655-4080-84FF-E294432629BE}" type="slidenum">
              <a:rPr lang="en-US" smtClean="0"/>
              <a:t>‹#›</a:t>
            </a:fld>
            <a:endParaRPr lang="en-US"/>
          </a:p>
        </p:txBody>
      </p:sp>
    </p:spTree>
    <p:extLst>
      <p:ext uri="{BB962C8B-B14F-4D97-AF65-F5344CB8AC3E}">
        <p14:creationId xmlns:p14="http://schemas.microsoft.com/office/powerpoint/2010/main" val="2453424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1</a:t>
            </a:fld>
            <a:endParaRPr lang="en-US"/>
          </a:p>
        </p:txBody>
      </p:sp>
    </p:spTree>
    <p:extLst>
      <p:ext uri="{BB962C8B-B14F-4D97-AF65-F5344CB8AC3E}">
        <p14:creationId xmlns:p14="http://schemas.microsoft.com/office/powerpoint/2010/main" val="823823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2</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3</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4</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5</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6</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7</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8</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9</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10</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11</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12</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13</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14</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15</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16</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17</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18</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19</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20</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21</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22</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23</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24</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25</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26</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27</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28</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29</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30</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31</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32</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33</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34</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35</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36</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37</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38</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39</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40</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41</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42</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43</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44</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45</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46</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47</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48</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49</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50</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51</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52</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53</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54</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55</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56</a:t>
            </a:fld>
            <a:endParaRPr lang="en-US"/>
          </a:p>
        </p:txBody>
      </p:sp>
    </p:spTree>
    <p:extLst>
      <p:ext uri="{BB962C8B-B14F-4D97-AF65-F5344CB8AC3E}">
        <p14:creationId xmlns:p14="http://schemas.microsoft.com/office/powerpoint/2010/main" val="28616472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B09B87-5655-4080-84FF-E294432629BE}" type="slidenum">
              <a:rPr lang="en-US" smtClean="0"/>
              <a:t>57</a:t>
            </a:fld>
            <a:endParaRPr lang="en-US"/>
          </a:p>
        </p:txBody>
      </p:sp>
    </p:spTree>
    <p:extLst>
      <p:ext uri="{BB962C8B-B14F-4D97-AF65-F5344CB8AC3E}">
        <p14:creationId xmlns:p14="http://schemas.microsoft.com/office/powerpoint/2010/main" val="2861647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6600"/>
                </a:solidFill>
              </a:rPr>
              <a:t>Well Pleasing in His Sight through Jesus Christ</a:t>
            </a:r>
            <a:endParaRPr lang="en-US" dirty="0">
              <a:solidFill>
                <a:srgbClr val="FF6600"/>
              </a:solidFill>
            </a:endParaRPr>
          </a:p>
        </p:txBody>
      </p:sp>
      <p:sp>
        <p:nvSpPr>
          <p:cNvPr id="3" name="Subtitle 2"/>
          <p:cNvSpPr>
            <a:spLocks noGrp="1"/>
          </p:cNvSpPr>
          <p:nvPr>
            <p:ph type="subTitle" idx="1"/>
          </p:nvPr>
        </p:nvSpPr>
        <p:spPr/>
        <p:txBody>
          <a:bodyPr/>
          <a:lstStyle/>
          <a:p>
            <a:r>
              <a:rPr lang="en-US" dirty="0" smtClean="0">
                <a:solidFill>
                  <a:srgbClr val="FFFF00"/>
                </a:solidFill>
              </a:rPr>
              <a:t>Hebrews 13</a:t>
            </a:r>
            <a:endParaRPr lang="en-US" dirty="0">
              <a:solidFill>
                <a:srgbClr val="FFFF00"/>
              </a:solidFill>
            </a:endParaRPr>
          </a:p>
        </p:txBody>
      </p:sp>
    </p:spTree>
    <p:extLst>
      <p:ext uri="{BB962C8B-B14F-4D97-AF65-F5344CB8AC3E}">
        <p14:creationId xmlns:p14="http://schemas.microsoft.com/office/powerpoint/2010/main" val="29317181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13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dirty="0">
              <a:solidFill>
                <a:srgbClr val="FFFF00"/>
              </a:solidFill>
            </a:endParaRPr>
          </a:p>
        </p:txBody>
      </p:sp>
    </p:spTree>
    <p:extLst>
      <p:ext uri="{BB962C8B-B14F-4D97-AF65-F5344CB8AC3E}">
        <p14:creationId xmlns:p14="http://schemas.microsoft.com/office/powerpoint/2010/main" val="29292365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13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dirty="0" smtClean="0"/>
              <a:t>We come today to the end of a first-century sermon</a:t>
            </a:r>
            <a:r>
              <a:rPr lang="en-US" dirty="0"/>
              <a:t> </a:t>
            </a:r>
            <a:r>
              <a:rPr lang="en-US" dirty="0" smtClean="0"/>
              <a:t>written by an author trained in </a:t>
            </a:r>
            <a:r>
              <a:rPr lang="en-US" dirty="0"/>
              <a:t>Jewish rabbinical </a:t>
            </a:r>
            <a:r>
              <a:rPr lang="en-US" dirty="0" smtClean="0"/>
              <a:t>tradition.</a:t>
            </a:r>
          </a:p>
          <a:p>
            <a:r>
              <a:rPr lang="en-US" dirty="0" smtClean="0"/>
              <a:t>He wrote this to a congregation of Jewish Christian believers, probably residing in Rome.</a:t>
            </a:r>
          </a:p>
          <a:p>
            <a:r>
              <a:rPr lang="en-US" dirty="0" smtClean="0"/>
              <a:t>He has encouraged them to remain faithful to Jesus no matter what.</a:t>
            </a:r>
          </a:p>
          <a:p>
            <a:r>
              <a:rPr lang="en-US" dirty="0" smtClean="0"/>
              <a:t>He wants their lives to be consistent with their faith in Christ.</a:t>
            </a:r>
          </a:p>
          <a:p>
            <a:endParaRPr lang="en-US" dirty="0">
              <a:solidFill>
                <a:srgbClr val="FFFF00"/>
              </a:solidFill>
            </a:endParaRPr>
          </a:p>
        </p:txBody>
      </p:sp>
    </p:spTree>
    <p:extLst>
      <p:ext uri="{BB962C8B-B14F-4D97-AF65-F5344CB8AC3E}">
        <p14:creationId xmlns:p14="http://schemas.microsoft.com/office/powerpoint/2010/main" val="21382155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13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a:t>And he wants </a:t>
            </a:r>
            <a:r>
              <a:rPr lang="en-US" dirty="0" smtClean="0"/>
              <a:t>them </a:t>
            </a:r>
            <a:r>
              <a:rPr lang="en-US" dirty="0"/>
              <a:t>to understand that knowing and following Jesus is far and away better than any religious tradition </a:t>
            </a:r>
            <a:r>
              <a:rPr lang="en-US" dirty="0" smtClean="0"/>
              <a:t>they </a:t>
            </a:r>
            <a:r>
              <a:rPr lang="en-US" dirty="0"/>
              <a:t>can ever find anywhere else</a:t>
            </a:r>
            <a:r>
              <a:rPr lang="en-US" dirty="0" smtClean="0"/>
              <a:t>.</a:t>
            </a:r>
          </a:p>
          <a:p>
            <a:r>
              <a:rPr lang="en-US" dirty="0" smtClean="0"/>
              <a:t>Jesus is the total fulfillment of the Judaism they were raised to believe and practice.</a:t>
            </a:r>
          </a:p>
          <a:p>
            <a:endParaRPr lang="en-US" dirty="0" smtClean="0"/>
          </a:p>
          <a:p>
            <a:endParaRPr lang="en-US" dirty="0"/>
          </a:p>
        </p:txBody>
      </p:sp>
    </p:spTree>
    <p:extLst>
      <p:ext uri="{BB962C8B-B14F-4D97-AF65-F5344CB8AC3E}">
        <p14:creationId xmlns:p14="http://schemas.microsoft.com/office/powerpoint/2010/main" val="33391614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13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dirty="0" smtClean="0"/>
              <a:t>Only Jesus </a:t>
            </a:r>
            <a:r>
              <a:rPr lang="en-US" dirty="0"/>
              <a:t>Christ has </a:t>
            </a:r>
            <a:r>
              <a:rPr lang="en-US" dirty="0" smtClean="0"/>
              <a:t>died to redeem us, setting us free from </a:t>
            </a:r>
            <a:r>
              <a:rPr lang="en-US" dirty="0"/>
              <a:t>sin and death</a:t>
            </a:r>
            <a:r>
              <a:rPr lang="en-US" dirty="0" smtClean="0"/>
              <a:t>.</a:t>
            </a:r>
          </a:p>
          <a:p>
            <a:r>
              <a:rPr lang="en-US" dirty="0" smtClean="0"/>
              <a:t>He is the only Mediator between God and the human race.</a:t>
            </a:r>
            <a:endParaRPr lang="en-US" dirty="0"/>
          </a:p>
          <a:p>
            <a:r>
              <a:rPr lang="en-US" dirty="0" smtClean="0"/>
              <a:t>And Jesus </a:t>
            </a:r>
            <a:r>
              <a:rPr lang="en-US" dirty="0"/>
              <a:t>Christ is unchanging.</a:t>
            </a:r>
          </a:p>
          <a:p>
            <a:r>
              <a:rPr lang="en-US" dirty="0" smtClean="0"/>
              <a:t>Further, Jesus Christ is eternal God and thoroughly deserves to be worshiped.  </a:t>
            </a:r>
          </a:p>
          <a:p>
            <a:r>
              <a:rPr lang="en-US" dirty="0" smtClean="0"/>
              <a:t>Jesus Christ will receive glory forever and ever whether we acknowledge His Lordship or not.</a:t>
            </a:r>
          </a:p>
          <a:p>
            <a:endParaRPr lang="en-US" dirty="0" smtClean="0"/>
          </a:p>
          <a:p>
            <a:endParaRPr lang="en-US" dirty="0"/>
          </a:p>
        </p:txBody>
      </p:sp>
    </p:spTree>
    <p:extLst>
      <p:ext uri="{BB962C8B-B14F-4D97-AF65-F5344CB8AC3E}">
        <p14:creationId xmlns:p14="http://schemas.microsoft.com/office/powerpoint/2010/main" val="22105406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13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Let’s read the concluding chapter of this letter – or sermon – to the Hebrews.</a:t>
            </a:r>
          </a:p>
          <a:p>
            <a:r>
              <a:rPr lang="en-US" dirty="0" smtClean="0"/>
              <a:t>And notice all the things our writer tells us to do – things that will make us </a:t>
            </a:r>
            <a:r>
              <a:rPr lang="en-US" dirty="0" smtClean="0">
                <a:solidFill>
                  <a:srgbClr val="FF6600"/>
                </a:solidFill>
              </a:rPr>
              <a:t>well pleasing in His sight through Jesus Christ</a:t>
            </a:r>
            <a:r>
              <a:rPr lang="en-US" dirty="0" smtClean="0"/>
              <a:t>.</a:t>
            </a:r>
          </a:p>
          <a:p>
            <a:r>
              <a:rPr lang="en-US" dirty="0" smtClean="0"/>
              <a:t>Read</a:t>
            </a:r>
            <a:r>
              <a:rPr lang="en-US" dirty="0" smtClean="0">
                <a:solidFill>
                  <a:srgbClr val="FFFF00"/>
                </a:solidFill>
              </a:rPr>
              <a:t> Hebrews 13.</a:t>
            </a:r>
          </a:p>
          <a:p>
            <a:endParaRPr lang="en-US" dirty="0" smtClean="0"/>
          </a:p>
          <a:p>
            <a:endParaRPr lang="en-US" dirty="0" smtClean="0"/>
          </a:p>
          <a:p>
            <a:endParaRPr lang="en-US" dirty="0"/>
          </a:p>
        </p:txBody>
      </p:sp>
    </p:spTree>
    <p:extLst>
      <p:ext uri="{BB962C8B-B14F-4D97-AF65-F5344CB8AC3E}">
        <p14:creationId xmlns:p14="http://schemas.microsoft.com/office/powerpoint/2010/main" val="4174168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Hebrews 13</a:t>
            </a:r>
            <a:r>
              <a:rPr lang="en-US" dirty="0" smtClean="0"/>
              <a:t>		Outline</a:t>
            </a:r>
            <a:endParaRPr lang="en-US" dirty="0"/>
          </a:p>
        </p:txBody>
      </p:sp>
      <p:sp>
        <p:nvSpPr>
          <p:cNvPr id="3" name="Content Placeholder 2"/>
          <p:cNvSpPr>
            <a:spLocks noGrp="1"/>
          </p:cNvSpPr>
          <p:nvPr>
            <p:ph idx="1"/>
          </p:nvPr>
        </p:nvSpPr>
        <p:spPr/>
        <p:txBody>
          <a:bodyPr/>
          <a:lstStyle/>
          <a:p>
            <a:pPr marL="571500" indent="-571500">
              <a:buFont typeface="+mj-lt"/>
              <a:buAutoNum type="romanUcPeriod"/>
            </a:pPr>
            <a:endParaRPr lang="en-US" dirty="0">
              <a:solidFill>
                <a:srgbClr val="FFFF00"/>
              </a:solidFill>
            </a:endParaRPr>
          </a:p>
        </p:txBody>
      </p:sp>
    </p:spTree>
    <p:extLst>
      <p:ext uri="{BB962C8B-B14F-4D97-AF65-F5344CB8AC3E}">
        <p14:creationId xmlns:p14="http://schemas.microsoft.com/office/powerpoint/2010/main" val="10817154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Hebrews 13</a:t>
            </a:r>
            <a:r>
              <a:rPr lang="en-US" dirty="0" smtClean="0"/>
              <a:t>		Outline</a:t>
            </a:r>
            <a:endParaRPr lang="en-US" dirty="0"/>
          </a:p>
        </p:txBody>
      </p:sp>
      <p:sp>
        <p:nvSpPr>
          <p:cNvPr id="3" name="Content Placeholder 2"/>
          <p:cNvSpPr>
            <a:spLocks noGrp="1"/>
          </p:cNvSpPr>
          <p:nvPr>
            <p:ph idx="1"/>
          </p:nvPr>
        </p:nvSpPr>
        <p:spPr/>
        <p:txBody>
          <a:bodyPr/>
          <a:lstStyle/>
          <a:p>
            <a:pPr marL="571500" indent="-571500">
              <a:buFont typeface="+mj-lt"/>
              <a:buAutoNum type="romanUcPeriod"/>
            </a:pPr>
            <a:r>
              <a:rPr lang="en-US" dirty="0" smtClean="0"/>
              <a:t>Marks of a God-Honoring Life		</a:t>
            </a:r>
            <a:r>
              <a:rPr lang="en-US" dirty="0" smtClean="0">
                <a:solidFill>
                  <a:srgbClr val="FFFF00"/>
                </a:solidFill>
              </a:rPr>
              <a:t>13:1-6</a:t>
            </a:r>
          </a:p>
          <a:p>
            <a:pPr marL="571500" indent="-571500">
              <a:buFont typeface="+mj-lt"/>
              <a:buAutoNum type="romanUcPeriod"/>
            </a:pPr>
            <a:r>
              <a:rPr lang="en-US" dirty="0"/>
              <a:t>Marks of a God-Honoring </a:t>
            </a:r>
            <a:r>
              <a:rPr lang="en-US" dirty="0" smtClean="0"/>
              <a:t>Church	</a:t>
            </a:r>
            <a:r>
              <a:rPr lang="en-US" dirty="0" smtClean="0">
                <a:solidFill>
                  <a:srgbClr val="FFFF00"/>
                </a:solidFill>
              </a:rPr>
              <a:t>13:7-17</a:t>
            </a:r>
          </a:p>
          <a:p>
            <a:pPr marL="571500" indent="-571500">
              <a:buFont typeface="+mj-lt"/>
              <a:buAutoNum type="romanUcPeriod"/>
            </a:pPr>
            <a:r>
              <a:rPr lang="en-US" dirty="0" smtClean="0"/>
              <a:t>Grace Be with You All			</a:t>
            </a:r>
            <a:r>
              <a:rPr lang="en-US" dirty="0" smtClean="0">
                <a:solidFill>
                  <a:srgbClr val="FFFF00"/>
                </a:solidFill>
              </a:rPr>
              <a:t>13:18-25</a:t>
            </a:r>
            <a:endParaRPr lang="en-US" dirty="0">
              <a:solidFill>
                <a:srgbClr val="FFFF00"/>
              </a:solidFill>
            </a:endParaRPr>
          </a:p>
        </p:txBody>
      </p:sp>
    </p:spTree>
    <p:extLst>
      <p:ext uri="{BB962C8B-B14F-4D97-AF65-F5344CB8AC3E}">
        <p14:creationId xmlns:p14="http://schemas.microsoft.com/office/powerpoint/2010/main" val="21203416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Marks of a God-Honoring </a:t>
            </a:r>
            <a:r>
              <a:rPr lang="en-US" dirty="0" smtClean="0"/>
              <a:t>Life	</a:t>
            </a:r>
            <a:r>
              <a:rPr lang="en-US" dirty="0" smtClean="0">
                <a:solidFill>
                  <a:srgbClr val="FFFF00"/>
                </a:solidFill>
              </a:rPr>
              <a:t>13:1-6</a:t>
            </a:r>
            <a:endParaRPr lang="en-US" dirty="0">
              <a:solidFill>
                <a:srgbClr val="FFFF00"/>
              </a:solidFill>
            </a:endParaRPr>
          </a:p>
        </p:txBody>
      </p:sp>
      <p:sp>
        <p:nvSpPr>
          <p:cNvPr id="3" name="Content Placeholder 2"/>
          <p:cNvSpPr>
            <a:spLocks noGrp="1"/>
          </p:cNvSpPr>
          <p:nvPr>
            <p:ph idx="1"/>
          </p:nvPr>
        </p:nvSpPr>
        <p:spPr/>
        <p:txBody>
          <a:bodyPr/>
          <a:lstStyle/>
          <a:p>
            <a:endParaRPr lang="en-US" dirty="0">
              <a:solidFill>
                <a:srgbClr val="FFFF00"/>
              </a:solidFill>
            </a:endParaRPr>
          </a:p>
        </p:txBody>
      </p:sp>
    </p:spTree>
    <p:extLst>
      <p:ext uri="{BB962C8B-B14F-4D97-AF65-F5344CB8AC3E}">
        <p14:creationId xmlns:p14="http://schemas.microsoft.com/office/powerpoint/2010/main" val="11317922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Marks of a God-Honoring </a:t>
            </a:r>
            <a:r>
              <a:rPr lang="en-US" dirty="0" smtClean="0"/>
              <a:t>Life	</a:t>
            </a:r>
            <a:r>
              <a:rPr lang="en-US" dirty="0" smtClean="0">
                <a:solidFill>
                  <a:srgbClr val="FFFF00"/>
                </a:solidFill>
              </a:rPr>
              <a:t>13:1-6</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13:1</a:t>
            </a:r>
            <a:r>
              <a:rPr lang="en-US" dirty="0" smtClean="0"/>
              <a:t>	</a:t>
            </a:r>
            <a:r>
              <a:rPr lang="en-US" dirty="0" smtClean="0">
                <a:solidFill>
                  <a:srgbClr val="00B0F0"/>
                </a:solidFill>
              </a:rPr>
              <a:t>Brotherly love </a:t>
            </a:r>
            <a:r>
              <a:rPr lang="en-US" dirty="0" smtClean="0"/>
              <a:t>is </a:t>
            </a:r>
            <a:r>
              <a:rPr lang="en-US" i="1" dirty="0" err="1" smtClean="0">
                <a:solidFill>
                  <a:srgbClr val="00FF00"/>
                </a:solidFill>
              </a:rPr>
              <a:t>philadelphia</a:t>
            </a:r>
            <a:r>
              <a:rPr lang="en-US" dirty="0" smtClean="0">
                <a:solidFill>
                  <a:srgbClr val="00FF00"/>
                </a:solidFill>
              </a:rPr>
              <a:t>, </a:t>
            </a:r>
            <a:r>
              <a:rPr lang="en-US" dirty="0" smtClean="0"/>
              <a:t>from which “the city of brotherly love” gets its name.</a:t>
            </a:r>
          </a:p>
          <a:p>
            <a:r>
              <a:rPr lang="en-US" dirty="0" smtClean="0"/>
              <a:t>Christians should enjoy a “family” or brotherly kind of loyalty and affection for one another.</a:t>
            </a:r>
          </a:p>
          <a:p>
            <a:r>
              <a:rPr lang="en-US" dirty="0" smtClean="0"/>
              <a:t>Sadly, some families are very dysfunctional and so are many ties among Christians.  </a:t>
            </a:r>
          </a:p>
          <a:p>
            <a:r>
              <a:rPr lang="en-US" dirty="0" smtClean="0"/>
              <a:t>This will not be true of us if we continue in </a:t>
            </a:r>
            <a:r>
              <a:rPr lang="en-US" dirty="0" smtClean="0">
                <a:solidFill>
                  <a:srgbClr val="00B0F0"/>
                </a:solidFill>
              </a:rPr>
              <a:t>brotherly love</a:t>
            </a:r>
            <a:r>
              <a:rPr lang="en-US" dirty="0" smtClean="0"/>
              <a:t>.</a:t>
            </a:r>
            <a:endParaRPr lang="en-US" dirty="0"/>
          </a:p>
        </p:txBody>
      </p:sp>
    </p:spTree>
    <p:extLst>
      <p:ext uri="{BB962C8B-B14F-4D97-AF65-F5344CB8AC3E}">
        <p14:creationId xmlns:p14="http://schemas.microsoft.com/office/powerpoint/2010/main" val="31258585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Marks of a God-Honoring </a:t>
            </a:r>
            <a:r>
              <a:rPr lang="en-US" dirty="0" smtClean="0"/>
              <a:t>Life	</a:t>
            </a:r>
            <a:r>
              <a:rPr lang="en-US" dirty="0" smtClean="0">
                <a:solidFill>
                  <a:srgbClr val="FFFF00"/>
                </a:solidFill>
              </a:rPr>
              <a:t>13:1-6</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13:2</a:t>
            </a:r>
            <a:r>
              <a:rPr lang="en-US" dirty="0" smtClean="0"/>
              <a:t>	Back in Genesis, both Abraham and Lot invited guests into their home who turned out to be literal angels sent by God.</a:t>
            </a:r>
          </a:p>
          <a:p>
            <a:r>
              <a:rPr lang="en-US" dirty="0" smtClean="0"/>
              <a:t>In the early church it was essential for Christians to allow </a:t>
            </a:r>
            <a:r>
              <a:rPr lang="en-US" dirty="0" err="1" smtClean="0"/>
              <a:t>travellers</a:t>
            </a:r>
            <a:r>
              <a:rPr lang="en-US" dirty="0" smtClean="0"/>
              <a:t>, sometimes missionaries or evangelists, to stay with them.</a:t>
            </a:r>
          </a:p>
          <a:p>
            <a:r>
              <a:rPr lang="en-US" dirty="0" smtClean="0"/>
              <a:t>So we are encouraged to </a:t>
            </a:r>
            <a:r>
              <a:rPr lang="en-US" dirty="0"/>
              <a:t>practice </a:t>
            </a:r>
            <a:r>
              <a:rPr lang="en-US" dirty="0" smtClean="0"/>
              <a:t>hospitality.</a:t>
            </a:r>
          </a:p>
          <a:p>
            <a:r>
              <a:rPr lang="en-US" dirty="0" smtClean="0"/>
              <a:t>The </a:t>
            </a:r>
            <a:r>
              <a:rPr lang="en-US" dirty="0"/>
              <a:t>word is literally </a:t>
            </a:r>
            <a:r>
              <a:rPr lang="en-US" dirty="0">
                <a:solidFill>
                  <a:srgbClr val="00B0F0"/>
                </a:solidFill>
              </a:rPr>
              <a:t>“the love for strangers”</a:t>
            </a:r>
            <a:r>
              <a:rPr lang="en-US" dirty="0"/>
              <a:t> or </a:t>
            </a:r>
            <a:r>
              <a:rPr lang="en-US" dirty="0">
                <a:solidFill>
                  <a:srgbClr val="00B0F0"/>
                </a:solidFill>
              </a:rPr>
              <a:t>“the love of foreigners</a:t>
            </a:r>
            <a:r>
              <a:rPr lang="en-US" dirty="0" smtClean="0">
                <a:solidFill>
                  <a:srgbClr val="00B0F0"/>
                </a:solidFill>
              </a:rPr>
              <a:t>”</a:t>
            </a:r>
            <a:r>
              <a:rPr lang="en-US" dirty="0" smtClean="0"/>
              <a:t>.</a:t>
            </a:r>
          </a:p>
        </p:txBody>
      </p:sp>
    </p:spTree>
    <p:extLst>
      <p:ext uri="{BB962C8B-B14F-4D97-AF65-F5344CB8AC3E}">
        <p14:creationId xmlns:p14="http://schemas.microsoft.com/office/powerpoint/2010/main" val="21199341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Marks of a God-Honoring </a:t>
            </a:r>
            <a:r>
              <a:rPr lang="en-US" dirty="0" smtClean="0"/>
              <a:t>Life	</a:t>
            </a:r>
            <a:r>
              <a:rPr lang="en-US" dirty="0" smtClean="0">
                <a:solidFill>
                  <a:srgbClr val="FFFF00"/>
                </a:solidFill>
              </a:rPr>
              <a:t>13:1-6</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13:3</a:t>
            </a:r>
            <a:r>
              <a:rPr lang="en-US" dirty="0"/>
              <a:t>	</a:t>
            </a:r>
            <a:r>
              <a:rPr lang="en-US" dirty="0" smtClean="0"/>
              <a:t>At the time of this writing, many Christians were beginning to suffer for their faith and many were in prison.</a:t>
            </a:r>
          </a:p>
          <a:p>
            <a:r>
              <a:rPr lang="en-US" dirty="0" smtClean="0"/>
              <a:t>This still  happens today, so it is important that we are mindful of those Christians who are persecuted for their faith.  </a:t>
            </a:r>
          </a:p>
          <a:p>
            <a:r>
              <a:rPr lang="en-US" dirty="0" smtClean="0"/>
              <a:t>We are to remember them as if we were imprisoned – as if chained – with them.</a:t>
            </a:r>
          </a:p>
        </p:txBody>
      </p:sp>
    </p:spTree>
    <p:extLst>
      <p:ext uri="{BB962C8B-B14F-4D97-AF65-F5344CB8AC3E}">
        <p14:creationId xmlns:p14="http://schemas.microsoft.com/office/powerpoint/2010/main" val="933794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Marks of a God-Honoring </a:t>
            </a:r>
            <a:r>
              <a:rPr lang="en-US" dirty="0" smtClean="0"/>
              <a:t>Life	</a:t>
            </a:r>
            <a:r>
              <a:rPr lang="en-US" dirty="0" smtClean="0">
                <a:solidFill>
                  <a:srgbClr val="FFFF00"/>
                </a:solidFill>
              </a:rPr>
              <a:t>13:1-6</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13:3</a:t>
            </a:r>
            <a:r>
              <a:rPr lang="en-US" dirty="0"/>
              <a:t>	</a:t>
            </a:r>
            <a:r>
              <a:rPr lang="en-US" dirty="0" smtClean="0">
                <a:solidFill>
                  <a:srgbClr val="00FF00"/>
                </a:solidFill>
              </a:rPr>
              <a:t>Personal illustration:  </a:t>
            </a:r>
          </a:p>
          <a:p>
            <a:endParaRPr lang="en-US" dirty="0" smtClean="0"/>
          </a:p>
        </p:txBody>
      </p:sp>
    </p:spTree>
    <p:extLst>
      <p:ext uri="{BB962C8B-B14F-4D97-AF65-F5344CB8AC3E}">
        <p14:creationId xmlns:p14="http://schemas.microsoft.com/office/powerpoint/2010/main" val="1071757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Marks of a God-Honoring </a:t>
            </a:r>
            <a:r>
              <a:rPr lang="en-US" dirty="0" smtClean="0"/>
              <a:t>Life	</a:t>
            </a:r>
            <a:r>
              <a:rPr lang="en-US" dirty="0" smtClean="0">
                <a:solidFill>
                  <a:srgbClr val="FFFF00"/>
                </a:solidFill>
              </a:rPr>
              <a:t>13:1-6</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13:3</a:t>
            </a:r>
            <a:r>
              <a:rPr lang="en-US" dirty="0"/>
              <a:t>	</a:t>
            </a:r>
            <a:r>
              <a:rPr lang="en-US" dirty="0" smtClean="0">
                <a:solidFill>
                  <a:srgbClr val="00FF00"/>
                </a:solidFill>
              </a:rPr>
              <a:t>Personal illustration:  </a:t>
            </a:r>
          </a:p>
          <a:p>
            <a:r>
              <a:rPr lang="en-US" dirty="0" smtClean="0"/>
              <a:t>Ginger &amp; I met because she was both hospitable and remembered Christian prisoners.</a:t>
            </a:r>
          </a:p>
          <a:p>
            <a:r>
              <a:rPr lang="en-US" dirty="0" smtClean="0"/>
              <a:t>I was serving in Eastern Europe with a ministry that encouraged letter writing to Christians imprisoned for their faith in the old USSR.</a:t>
            </a:r>
          </a:p>
          <a:p>
            <a:r>
              <a:rPr lang="en-US" dirty="0" smtClean="0"/>
              <a:t>Ginger got involved with this ministry and began writing letters.</a:t>
            </a:r>
          </a:p>
          <a:p>
            <a:endParaRPr lang="en-US" dirty="0" smtClean="0"/>
          </a:p>
        </p:txBody>
      </p:sp>
    </p:spTree>
    <p:extLst>
      <p:ext uri="{BB962C8B-B14F-4D97-AF65-F5344CB8AC3E}">
        <p14:creationId xmlns:p14="http://schemas.microsoft.com/office/powerpoint/2010/main" val="11183243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Marks of a God-Honoring </a:t>
            </a:r>
            <a:r>
              <a:rPr lang="en-US" dirty="0" smtClean="0"/>
              <a:t>Life	</a:t>
            </a:r>
            <a:r>
              <a:rPr lang="en-US" dirty="0" smtClean="0">
                <a:solidFill>
                  <a:srgbClr val="FFFF00"/>
                </a:solidFill>
              </a:rPr>
              <a:t>13:1-6</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13:3</a:t>
            </a:r>
            <a:r>
              <a:rPr lang="en-US" dirty="0"/>
              <a:t>	</a:t>
            </a:r>
            <a:r>
              <a:rPr lang="en-US" dirty="0" smtClean="0">
                <a:solidFill>
                  <a:srgbClr val="00FF00"/>
                </a:solidFill>
              </a:rPr>
              <a:t>Personal illustration:  </a:t>
            </a:r>
          </a:p>
          <a:p>
            <a:r>
              <a:rPr lang="en-US" dirty="0" smtClean="0"/>
              <a:t>Then when I came to Vermont one winter as doing work for this ministry, she arranged a meeting for me at her home.</a:t>
            </a:r>
          </a:p>
          <a:p>
            <a:r>
              <a:rPr lang="en-US" dirty="0" smtClean="0"/>
              <a:t>And when I came through the following winter she invited me back to a meeting again.</a:t>
            </a:r>
          </a:p>
          <a:p>
            <a:r>
              <a:rPr lang="en-US" dirty="0" smtClean="0"/>
              <a:t>Remembering prisoners, practicing hospitality, the rest is history.  Segue to </a:t>
            </a:r>
            <a:r>
              <a:rPr lang="en-US" dirty="0" smtClean="0">
                <a:solidFill>
                  <a:srgbClr val="FFFF00"/>
                </a:solidFill>
              </a:rPr>
              <a:t>13:4</a:t>
            </a:r>
            <a:r>
              <a:rPr lang="en-US" dirty="0" smtClean="0"/>
              <a:t>.</a:t>
            </a:r>
          </a:p>
          <a:p>
            <a:endParaRPr lang="en-US" dirty="0" smtClean="0"/>
          </a:p>
        </p:txBody>
      </p:sp>
    </p:spTree>
    <p:extLst>
      <p:ext uri="{BB962C8B-B14F-4D97-AF65-F5344CB8AC3E}">
        <p14:creationId xmlns:p14="http://schemas.microsoft.com/office/powerpoint/2010/main" val="21440962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Marks of a God-Honoring </a:t>
            </a:r>
            <a:r>
              <a:rPr lang="en-US" dirty="0" smtClean="0"/>
              <a:t>Life	</a:t>
            </a:r>
            <a:r>
              <a:rPr lang="en-US" dirty="0" smtClean="0">
                <a:solidFill>
                  <a:srgbClr val="FFFF00"/>
                </a:solidFill>
              </a:rPr>
              <a:t>13:1-6</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13:4</a:t>
            </a:r>
            <a:r>
              <a:rPr lang="en-US" dirty="0"/>
              <a:t>	</a:t>
            </a:r>
            <a:r>
              <a:rPr lang="en-US" dirty="0" smtClean="0"/>
              <a:t>Marriage is a good thing biblically.</a:t>
            </a:r>
          </a:p>
          <a:p>
            <a:r>
              <a:rPr lang="en-US" dirty="0" smtClean="0"/>
              <a:t>This includes the marriage bedroom.</a:t>
            </a:r>
          </a:p>
          <a:p>
            <a:r>
              <a:rPr lang="en-US" dirty="0" smtClean="0"/>
              <a:t>In the early days of the church, marriage was under attack from two directions.</a:t>
            </a:r>
          </a:p>
          <a:p>
            <a:r>
              <a:rPr lang="en-US" dirty="0" smtClean="0"/>
              <a:t>The first side deemed marital faithfulness to be unrealistic; sexual freedom was the norm.</a:t>
            </a:r>
          </a:p>
          <a:p>
            <a:r>
              <a:rPr lang="en-US" dirty="0" smtClean="0"/>
              <a:t>The other side deemed celibacy preferable to or holier than marriage.</a:t>
            </a:r>
          </a:p>
        </p:txBody>
      </p:sp>
    </p:spTree>
    <p:extLst>
      <p:ext uri="{BB962C8B-B14F-4D97-AF65-F5344CB8AC3E}">
        <p14:creationId xmlns:p14="http://schemas.microsoft.com/office/powerpoint/2010/main" val="10181955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Marks of a God-Honoring </a:t>
            </a:r>
            <a:r>
              <a:rPr lang="en-US" dirty="0" smtClean="0"/>
              <a:t>Life	</a:t>
            </a:r>
            <a:r>
              <a:rPr lang="en-US" dirty="0" smtClean="0">
                <a:solidFill>
                  <a:srgbClr val="FFFF00"/>
                </a:solidFill>
              </a:rPr>
              <a:t>13:1-6</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13:4</a:t>
            </a:r>
            <a:r>
              <a:rPr lang="en-US" dirty="0"/>
              <a:t>	</a:t>
            </a:r>
            <a:r>
              <a:rPr lang="en-US" dirty="0" smtClean="0"/>
              <a:t>Biblically, both of these sides are wrong and out of balance.</a:t>
            </a:r>
          </a:p>
          <a:p>
            <a:r>
              <a:rPr lang="en-US" dirty="0" smtClean="0"/>
              <a:t>Marriage, including the marriage bed, is a good thing and not at all less holy than celibacy.</a:t>
            </a:r>
          </a:p>
          <a:p>
            <a:r>
              <a:rPr lang="en-US" dirty="0" smtClean="0"/>
              <a:t>But the holiness of the bed is defiled when people remove sex from the only context in which God intended it to be enjoyed.</a:t>
            </a:r>
          </a:p>
        </p:txBody>
      </p:sp>
    </p:spTree>
    <p:extLst>
      <p:ext uri="{BB962C8B-B14F-4D97-AF65-F5344CB8AC3E}">
        <p14:creationId xmlns:p14="http://schemas.microsoft.com/office/powerpoint/2010/main" val="4037405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Marks of a God-Honoring </a:t>
            </a:r>
            <a:r>
              <a:rPr lang="en-US" dirty="0" smtClean="0"/>
              <a:t>Life	</a:t>
            </a:r>
            <a:r>
              <a:rPr lang="en-US" dirty="0" smtClean="0">
                <a:solidFill>
                  <a:srgbClr val="FFFF00"/>
                </a:solidFill>
              </a:rPr>
              <a:t>13:1-6</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13:5-6</a:t>
            </a:r>
            <a:r>
              <a:rPr lang="en-US" dirty="0"/>
              <a:t>	</a:t>
            </a:r>
            <a:r>
              <a:rPr lang="en-US" dirty="0" smtClean="0">
                <a:solidFill>
                  <a:srgbClr val="00B0F0"/>
                </a:solidFill>
              </a:rPr>
              <a:t>Covetousness</a:t>
            </a:r>
            <a:r>
              <a:rPr lang="en-US" dirty="0" smtClean="0"/>
              <a:t> is often the result of insufficient trust in the Lord.</a:t>
            </a:r>
          </a:p>
          <a:p>
            <a:r>
              <a:rPr lang="en-US" dirty="0" smtClean="0"/>
              <a:t>“Will He really give me what I need?”</a:t>
            </a:r>
          </a:p>
          <a:p>
            <a:r>
              <a:rPr lang="en-US" dirty="0" smtClean="0"/>
              <a:t>“Will He really provide that job, that spouse, that encouragement?”</a:t>
            </a:r>
          </a:p>
          <a:p>
            <a:r>
              <a:rPr lang="en-US" dirty="0" smtClean="0"/>
              <a:t>When we stop looking to Him, we easily start looking at what everyone else has and begin to want it.  This is </a:t>
            </a:r>
            <a:r>
              <a:rPr lang="en-US" dirty="0" smtClean="0">
                <a:solidFill>
                  <a:srgbClr val="00B0F0"/>
                </a:solidFill>
              </a:rPr>
              <a:t>covetousness</a:t>
            </a:r>
            <a:r>
              <a:rPr lang="en-US" dirty="0" smtClean="0"/>
              <a:t> and it is </a:t>
            </a:r>
            <a:r>
              <a:rPr lang="en-US" dirty="0"/>
              <a:t>harmful </a:t>
            </a:r>
            <a:r>
              <a:rPr lang="en-US" dirty="0" smtClean="0"/>
              <a:t>– a form of idolatry. </a:t>
            </a:r>
            <a:r>
              <a:rPr lang="en-US" dirty="0" smtClean="0">
                <a:solidFill>
                  <a:srgbClr val="FFFF00"/>
                </a:solidFill>
              </a:rPr>
              <a:t>(Colossians 3:5)</a:t>
            </a:r>
          </a:p>
        </p:txBody>
      </p:sp>
    </p:spTree>
    <p:extLst>
      <p:ext uri="{BB962C8B-B14F-4D97-AF65-F5344CB8AC3E}">
        <p14:creationId xmlns:p14="http://schemas.microsoft.com/office/powerpoint/2010/main" val="17968619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lstStyle/>
          <a:p>
            <a:pPr marL="0" indent="0">
              <a:buNone/>
            </a:pPr>
            <a:r>
              <a:rPr lang="en-US" dirty="0" smtClean="0"/>
              <a:t> </a:t>
            </a:r>
            <a:endParaRPr lang="en-US" dirty="0">
              <a:solidFill>
                <a:srgbClr val="FFFF00"/>
              </a:solidFill>
            </a:endParaRPr>
          </a:p>
        </p:txBody>
      </p:sp>
    </p:spTree>
    <p:extLst>
      <p:ext uri="{BB962C8B-B14F-4D97-AF65-F5344CB8AC3E}">
        <p14:creationId xmlns:p14="http://schemas.microsoft.com/office/powerpoint/2010/main" val="37275783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lstStyle/>
          <a:p>
            <a:r>
              <a:rPr lang="en-US" dirty="0" smtClean="0"/>
              <a:t> This section focuses on three aspects of a healthy church:</a:t>
            </a:r>
          </a:p>
          <a:p>
            <a:pPr lvl="1"/>
            <a:r>
              <a:rPr lang="en-US" dirty="0" smtClean="0">
                <a:solidFill>
                  <a:srgbClr val="FFFF00"/>
                </a:solidFill>
              </a:rPr>
              <a:t>Proper Respect for the Leaders</a:t>
            </a:r>
          </a:p>
          <a:p>
            <a:pPr lvl="1"/>
            <a:r>
              <a:rPr lang="en-US" dirty="0" smtClean="0">
                <a:solidFill>
                  <a:srgbClr val="FFFF00"/>
                </a:solidFill>
              </a:rPr>
              <a:t>A Right View of Jesus Christ</a:t>
            </a:r>
          </a:p>
          <a:p>
            <a:pPr lvl="1"/>
            <a:r>
              <a:rPr lang="en-US" dirty="0" smtClean="0">
                <a:solidFill>
                  <a:srgbClr val="FFFF00"/>
                </a:solidFill>
              </a:rPr>
              <a:t>Christian Sacrifice</a:t>
            </a:r>
            <a:endParaRPr lang="en-US" dirty="0">
              <a:solidFill>
                <a:srgbClr val="FFFF00"/>
              </a:solidFill>
            </a:endParaRPr>
          </a:p>
        </p:txBody>
      </p:sp>
    </p:spTree>
    <p:extLst>
      <p:ext uri="{BB962C8B-B14F-4D97-AF65-F5344CB8AC3E}">
        <p14:creationId xmlns:p14="http://schemas.microsoft.com/office/powerpoint/2010/main" val="8571048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13:7</a:t>
            </a:r>
            <a:r>
              <a:rPr lang="en-US" dirty="0"/>
              <a:t>	</a:t>
            </a:r>
            <a:r>
              <a:rPr lang="en-US" dirty="0" smtClean="0"/>
              <a:t>This verse might be clearer in a couple of other versions:</a:t>
            </a:r>
          </a:p>
          <a:p>
            <a:r>
              <a:rPr lang="en-US" i="1" dirty="0" smtClean="0">
                <a:solidFill>
                  <a:srgbClr val="00FF00"/>
                </a:solidFill>
              </a:rPr>
              <a:t>Remember </a:t>
            </a:r>
            <a:r>
              <a:rPr lang="en-US" i="1" dirty="0">
                <a:solidFill>
                  <a:srgbClr val="00FF00"/>
                </a:solidFill>
              </a:rPr>
              <a:t>your leaders, those who spoke to you the word of God. Consider the outcome of their way of life, and imitate their faith. (ESV) </a:t>
            </a:r>
          </a:p>
          <a:p>
            <a:r>
              <a:rPr lang="en-US" i="1" dirty="0" smtClean="0">
                <a:solidFill>
                  <a:srgbClr val="00B0F0"/>
                </a:solidFill>
              </a:rPr>
              <a:t>Remember </a:t>
            </a:r>
            <a:r>
              <a:rPr lang="en-US" i="1" dirty="0">
                <a:solidFill>
                  <a:srgbClr val="00B0F0"/>
                </a:solidFill>
              </a:rPr>
              <a:t>your leaders who taught you the word of God. Think of all the good that has come from their lives, and follow the example of their faith</a:t>
            </a:r>
            <a:r>
              <a:rPr lang="en-US" i="1" dirty="0" smtClean="0">
                <a:solidFill>
                  <a:srgbClr val="00B0F0"/>
                </a:solidFill>
              </a:rPr>
              <a:t>. </a:t>
            </a:r>
            <a:r>
              <a:rPr lang="en-US" i="1" dirty="0">
                <a:solidFill>
                  <a:srgbClr val="00B0F0"/>
                </a:solidFill>
              </a:rPr>
              <a:t>(NLT) </a:t>
            </a:r>
          </a:p>
        </p:txBody>
      </p:sp>
    </p:spTree>
    <p:extLst>
      <p:ext uri="{BB962C8B-B14F-4D97-AF65-F5344CB8AC3E}">
        <p14:creationId xmlns:p14="http://schemas.microsoft.com/office/powerpoint/2010/main" val="2729827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13:7</a:t>
            </a:r>
            <a:r>
              <a:rPr lang="en-US" dirty="0"/>
              <a:t>	This congregation in Rome would have known Peter, Paul and some of their associates.  </a:t>
            </a:r>
          </a:p>
          <a:p>
            <a:r>
              <a:rPr lang="en-US" dirty="0" smtClean="0"/>
              <a:t>Possibly, at the time of this writing, these leaders had already been martyred.</a:t>
            </a:r>
          </a:p>
          <a:p>
            <a:r>
              <a:rPr lang="en-US" dirty="0" smtClean="0"/>
              <a:t>So our rabbi encourages them to remain faithful even in the face of adversity, following the example of their leaders.</a:t>
            </a:r>
          </a:p>
          <a:p>
            <a:r>
              <a:rPr lang="en-US" dirty="0" smtClean="0"/>
              <a:t>We should express the same kind of loyalty.</a:t>
            </a:r>
            <a:endParaRPr lang="en-US" dirty="0"/>
          </a:p>
        </p:txBody>
      </p:sp>
    </p:spTree>
    <p:extLst>
      <p:ext uri="{BB962C8B-B14F-4D97-AF65-F5344CB8AC3E}">
        <p14:creationId xmlns:p14="http://schemas.microsoft.com/office/powerpoint/2010/main" val="29946759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13:8</a:t>
            </a:r>
            <a:r>
              <a:rPr lang="en-US" dirty="0"/>
              <a:t>	</a:t>
            </a:r>
            <a:r>
              <a:rPr lang="en-US" dirty="0" smtClean="0"/>
              <a:t>This is probably one of the most direct statements of the deity of Christ in the New Testament.</a:t>
            </a:r>
          </a:p>
          <a:p>
            <a:r>
              <a:rPr lang="en-US" dirty="0" smtClean="0"/>
              <a:t>Christ is unchangeable – and </a:t>
            </a:r>
            <a:r>
              <a:rPr lang="en-US" i="1" dirty="0" smtClean="0">
                <a:solidFill>
                  <a:srgbClr val="FF6600"/>
                </a:solidFill>
              </a:rPr>
              <a:t>immutability</a:t>
            </a:r>
            <a:r>
              <a:rPr lang="en-US" i="1" dirty="0" smtClean="0"/>
              <a:t> </a:t>
            </a:r>
            <a:r>
              <a:rPr lang="en-US" dirty="0" smtClean="0"/>
              <a:t>is an attribute of God.</a:t>
            </a:r>
          </a:p>
        </p:txBody>
      </p:sp>
    </p:spTree>
    <p:extLst>
      <p:ext uri="{BB962C8B-B14F-4D97-AF65-F5344CB8AC3E}">
        <p14:creationId xmlns:p14="http://schemas.microsoft.com/office/powerpoint/2010/main" val="17677395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13:9</a:t>
            </a:r>
            <a:r>
              <a:rPr lang="en-US" dirty="0"/>
              <a:t>	</a:t>
            </a:r>
            <a:r>
              <a:rPr lang="en-US" dirty="0" smtClean="0"/>
              <a:t>Remember that the first readers of this letter were coming straight out of ancient Judaism with all of its dietary laws.</a:t>
            </a:r>
          </a:p>
          <a:p>
            <a:r>
              <a:rPr lang="en-US" dirty="0" smtClean="0"/>
              <a:t>If they began drifting away from Christ, a focus on foods might have been one of the first directions their religious sentiments would go.</a:t>
            </a:r>
          </a:p>
          <a:p>
            <a:r>
              <a:rPr lang="en-US" dirty="0" smtClean="0"/>
              <a:t>But this is contrary to </a:t>
            </a:r>
            <a:r>
              <a:rPr lang="en-US" dirty="0" smtClean="0">
                <a:solidFill>
                  <a:srgbClr val="00B0F0"/>
                </a:solidFill>
              </a:rPr>
              <a:t>grace</a:t>
            </a:r>
            <a:r>
              <a:rPr lang="en-US" dirty="0" smtClean="0"/>
              <a:t>, which is truly effective at </a:t>
            </a:r>
            <a:r>
              <a:rPr lang="en-US" dirty="0" smtClean="0">
                <a:solidFill>
                  <a:srgbClr val="00B0F0"/>
                </a:solidFill>
              </a:rPr>
              <a:t>establishing our hearts </a:t>
            </a:r>
            <a:r>
              <a:rPr lang="en-US" dirty="0" smtClean="0"/>
              <a:t>in Christ.</a:t>
            </a:r>
            <a:endParaRPr lang="en-US" dirty="0"/>
          </a:p>
        </p:txBody>
      </p:sp>
    </p:spTree>
    <p:extLst>
      <p:ext uri="{BB962C8B-B14F-4D97-AF65-F5344CB8AC3E}">
        <p14:creationId xmlns:p14="http://schemas.microsoft.com/office/powerpoint/2010/main" val="15765383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13:10</a:t>
            </a:r>
            <a:r>
              <a:rPr lang="en-US" dirty="0"/>
              <a:t>	</a:t>
            </a:r>
            <a:r>
              <a:rPr lang="en-US" dirty="0" smtClean="0"/>
              <a:t>The </a:t>
            </a:r>
            <a:r>
              <a:rPr lang="en-US" dirty="0" smtClean="0">
                <a:solidFill>
                  <a:srgbClr val="00B0F0"/>
                </a:solidFill>
              </a:rPr>
              <a:t>altar</a:t>
            </a:r>
            <a:r>
              <a:rPr lang="en-US" dirty="0" smtClean="0"/>
              <a:t> the rabbi speaks of is the cross – on which Christ was sacrificed.</a:t>
            </a:r>
          </a:p>
          <a:p>
            <a:r>
              <a:rPr lang="en-US" dirty="0" smtClean="0"/>
              <a:t>The mention of priests </a:t>
            </a:r>
            <a:r>
              <a:rPr lang="en-US" dirty="0" smtClean="0">
                <a:solidFill>
                  <a:srgbClr val="00B0F0"/>
                </a:solidFill>
              </a:rPr>
              <a:t>serving in the tabernacle</a:t>
            </a:r>
            <a:r>
              <a:rPr lang="en-US" dirty="0" smtClean="0"/>
              <a:t> (in the present tense) indicates that this letter was written before the temple in Jerusalem was destroyed in 70 A.D.</a:t>
            </a:r>
          </a:p>
          <a:p>
            <a:r>
              <a:rPr lang="en-US" dirty="0" smtClean="0"/>
              <a:t>We partake of Christ’s sacrifice by faith, not through sacrifice on an altar.</a:t>
            </a:r>
          </a:p>
        </p:txBody>
      </p:sp>
    </p:spTree>
    <p:extLst>
      <p:ext uri="{BB962C8B-B14F-4D97-AF65-F5344CB8AC3E}">
        <p14:creationId xmlns:p14="http://schemas.microsoft.com/office/powerpoint/2010/main" val="15753031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13:11-12</a:t>
            </a:r>
            <a:r>
              <a:rPr lang="en-US" dirty="0"/>
              <a:t>	</a:t>
            </a:r>
            <a:r>
              <a:rPr lang="en-US" dirty="0" smtClean="0"/>
              <a:t>	On the Day of Atonement (</a:t>
            </a:r>
            <a:r>
              <a:rPr lang="en-US" dirty="0" smtClean="0">
                <a:solidFill>
                  <a:srgbClr val="FFFF00"/>
                </a:solidFill>
              </a:rPr>
              <a:t>Leviticus 16</a:t>
            </a:r>
            <a:r>
              <a:rPr lang="en-US" dirty="0" smtClean="0"/>
              <a:t>) no one would eat of the sacrifices.  </a:t>
            </a:r>
          </a:p>
          <a:p>
            <a:r>
              <a:rPr lang="en-US" dirty="0" smtClean="0"/>
              <a:t>They were burned </a:t>
            </a:r>
            <a:r>
              <a:rPr lang="en-US" dirty="0" smtClean="0">
                <a:solidFill>
                  <a:srgbClr val="00B0F0"/>
                </a:solidFill>
              </a:rPr>
              <a:t>outside the camp</a:t>
            </a:r>
            <a:r>
              <a:rPr lang="en-US" dirty="0" smtClean="0"/>
              <a:t> – or outside the city of Jerusalem.</a:t>
            </a:r>
          </a:p>
          <a:p>
            <a:r>
              <a:rPr lang="en-US" dirty="0" smtClean="0"/>
              <a:t>Similarly, Christ suffered on the hill of Calvary – outside the gate of the city.</a:t>
            </a:r>
          </a:p>
        </p:txBody>
      </p:sp>
    </p:spTree>
    <p:extLst>
      <p:ext uri="{BB962C8B-B14F-4D97-AF65-F5344CB8AC3E}">
        <p14:creationId xmlns:p14="http://schemas.microsoft.com/office/powerpoint/2010/main" val="4514465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13:13</a:t>
            </a:r>
            <a:r>
              <a:rPr lang="en-US" dirty="0" smtClean="0"/>
              <a:t>	This congregation was tempted to return to the rituals of Jerusalem, but needed to follow Christ “outside the camp” of Judaism.</a:t>
            </a:r>
          </a:p>
          <a:p>
            <a:r>
              <a:rPr lang="en-US" dirty="0" smtClean="0"/>
              <a:t>This was a somewhat shameful thing for them as they forfeited a measure of status among their fellow Jews.</a:t>
            </a:r>
          </a:p>
          <a:p>
            <a:r>
              <a:rPr lang="en-US" dirty="0" smtClean="0"/>
              <a:t>But bearing the reproach of Jesus will always be worth it in the end.</a:t>
            </a:r>
          </a:p>
        </p:txBody>
      </p:sp>
    </p:spTree>
    <p:extLst>
      <p:ext uri="{BB962C8B-B14F-4D97-AF65-F5344CB8AC3E}">
        <p14:creationId xmlns:p14="http://schemas.microsoft.com/office/powerpoint/2010/main" val="15940971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13:13</a:t>
            </a:r>
            <a:r>
              <a:rPr lang="en-US" dirty="0" smtClean="0"/>
              <a:t>	If you are ever ashamed of your faith, you are facing a similar dilemma.</a:t>
            </a:r>
          </a:p>
          <a:p>
            <a:r>
              <a:rPr lang="en-US" dirty="0" smtClean="0"/>
              <a:t>Whole churches now frequently abandon historic doctrines of the Christian faith in order to seem more relevant.  </a:t>
            </a:r>
          </a:p>
          <a:p>
            <a:r>
              <a:rPr lang="en-US" dirty="0" smtClean="0"/>
              <a:t>They may deny the deity of Christ or consider his blood atonement for our sins an outdated thing to believe.</a:t>
            </a:r>
          </a:p>
          <a:p>
            <a:endParaRPr lang="en-US" dirty="0" smtClean="0"/>
          </a:p>
        </p:txBody>
      </p:sp>
    </p:spTree>
    <p:extLst>
      <p:ext uri="{BB962C8B-B14F-4D97-AF65-F5344CB8AC3E}">
        <p14:creationId xmlns:p14="http://schemas.microsoft.com/office/powerpoint/2010/main" val="18041782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13:13</a:t>
            </a:r>
            <a:r>
              <a:rPr lang="en-US" dirty="0" smtClean="0"/>
              <a:t>	So perhaps we seem hopelessly old fashioned for believing the Bible is true.</a:t>
            </a:r>
          </a:p>
          <a:p>
            <a:r>
              <a:rPr lang="en-US" dirty="0" smtClean="0"/>
              <a:t>That’s OK.</a:t>
            </a:r>
          </a:p>
          <a:p>
            <a:r>
              <a:rPr lang="en-US" dirty="0" smtClean="0"/>
              <a:t>Bearing the reproach of Christ will always be worth it in the end.</a:t>
            </a:r>
          </a:p>
          <a:p>
            <a:r>
              <a:rPr lang="en-US" dirty="0" smtClean="0"/>
              <a:t>And besides, if Christ is unchanging – and He is – then so are all the major Christian doctrines about Him.</a:t>
            </a:r>
          </a:p>
        </p:txBody>
      </p:sp>
    </p:spTree>
    <p:extLst>
      <p:ext uri="{BB962C8B-B14F-4D97-AF65-F5344CB8AC3E}">
        <p14:creationId xmlns:p14="http://schemas.microsoft.com/office/powerpoint/2010/main" val="22545949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13:14	</a:t>
            </a:r>
            <a:r>
              <a:rPr lang="en-US" dirty="0" smtClean="0"/>
              <a:t>Believers in Jesus will never be fully at home  - in Rome, in the earthly Jerusalem, or here in Indianapolis.</a:t>
            </a:r>
          </a:p>
          <a:p>
            <a:r>
              <a:rPr lang="en-US" dirty="0" smtClean="0"/>
              <a:t>We seek a continuing city – the Jerusalem that is to come.</a:t>
            </a:r>
          </a:p>
          <a:p>
            <a:r>
              <a:rPr lang="en-US" dirty="0" smtClean="0"/>
              <a:t>We are citizens of heaven. (</a:t>
            </a:r>
            <a:r>
              <a:rPr lang="en-US" dirty="0" smtClean="0">
                <a:solidFill>
                  <a:srgbClr val="FFFF00"/>
                </a:solidFill>
              </a:rPr>
              <a:t>Philippians 3:20</a:t>
            </a:r>
            <a:r>
              <a:rPr lang="en-US" dirty="0" smtClean="0"/>
              <a:t>)</a:t>
            </a:r>
          </a:p>
          <a:p>
            <a:r>
              <a:rPr lang="en-US" dirty="0" smtClean="0"/>
              <a:t>And we need to be fully established in heaven in order to influence earth.</a:t>
            </a:r>
            <a:endParaRPr lang="en-US" dirty="0"/>
          </a:p>
        </p:txBody>
      </p:sp>
    </p:spTree>
    <p:extLst>
      <p:ext uri="{BB962C8B-B14F-4D97-AF65-F5344CB8AC3E}">
        <p14:creationId xmlns:p14="http://schemas.microsoft.com/office/powerpoint/2010/main" val="40959301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lstStyle/>
          <a:p>
            <a:r>
              <a:rPr lang="en-US" dirty="0" smtClean="0"/>
              <a:t>In the 3</a:t>
            </a:r>
            <a:r>
              <a:rPr lang="en-US" baseline="30000" dirty="0" smtClean="0"/>
              <a:t>rd</a:t>
            </a:r>
            <a:r>
              <a:rPr lang="en-US" dirty="0"/>
              <a:t> </a:t>
            </a:r>
            <a:r>
              <a:rPr lang="en-US" dirty="0" smtClean="0"/>
              <a:t>century B.C., the Sicilian-Greek mathematician Archimedes of Syracuse did a lot of thinking and some writing about the principles behind the lever.</a:t>
            </a:r>
          </a:p>
          <a:p>
            <a:r>
              <a:rPr lang="en-US" dirty="0" smtClean="0"/>
              <a:t>He realized that if his feet were firmly planted in the right spot he could use a lever to move almost anything.</a:t>
            </a:r>
          </a:p>
          <a:p>
            <a:r>
              <a:rPr lang="en-US" dirty="0" smtClean="0"/>
              <a:t>And he famously said this:</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1765499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Marks of a God-Honoring Church </a:t>
            </a:r>
            <a:r>
              <a:rPr lang="en-US" sz="3600" dirty="0">
                <a:solidFill>
                  <a:srgbClr val="FFFF00"/>
                </a:solidFill>
              </a:rPr>
              <a:t>13:7-17</a:t>
            </a:r>
          </a:p>
        </p:txBody>
      </p:sp>
      <p:sp>
        <p:nvSpPr>
          <p:cNvPr id="3" name="Content Placeholder 2"/>
          <p:cNvSpPr>
            <a:spLocks noGrp="1"/>
          </p:cNvSpPr>
          <p:nvPr>
            <p:ph idx="1"/>
          </p:nvPr>
        </p:nvSpPr>
        <p:spPr>
          <a:xfrm>
            <a:off x="609599" y="1447801"/>
            <a:ext cx="8000999" cy="1066800"/>
          </a:xfrm>
        </p:spPr>
        <p:txBody>
          <a:bodyPr>
            <a:normAutofit/>
          </a:bodyPr>
          <a:lstStyle/>
          <a:p>
            <a:pPr marL="0" indent="0">
              <a:buNone/>
            </a:pPr>
            <a:r>
              <a:rPr lang="en-US" i="1" dirty="0" smtClean="0">
                <a:solidFill>
                  <a:srgbClr val="00FF00"/>
                </a:solidFill>
              </a:rPr>
              <a:t>“</a:t>
            </a:r>
            <a:r>
              <a:rPr lang="en-US" i="1" dirty="0">
                <a:solidFill>
                  <a:srgbClr val="00FF00"/>
                </a:solidFill>
              </a:rPr>
              <a:t>Give me but one firm spot on which to stand, and I will move the earth</a:t>
            </a:r>
            <a:r>
              <a:rPr lang="en-US" i="1" dirty="0" smtClean="0">
                <a:solidFill>
                  <a:srgbClr val="00FF00"/>
                </a:solidFill>
              </a:rPr>
              <a:t>.”</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1165" y="2667000"/>
            <a:ext cx="6022257" cy="3733800"/>
          </a:xfrm>
          <a:prstGeom prst="rect">
            <a:avLst/>
          </a:prstGeom>
        </p:spPr>
      </p:pic>
    </p:spTree>
    <p:extLst>
      <p:ext uri="{BB962C8B-B14F-4D97-AF65-F5344CB8AC3E}">
        <p14:creationId xmlns:p14="http://schemas.microsoft.com/office/powerpoint/2010/main" val="24456275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600" dirty="0"/>
              <a:t>Marks of a God-Honoring </a:t>
            </a:r>
            <a:r>
              <a:rPr lang="en-US" sz="3600" dirty="0" smtClean="0"/>
              <a:t>Church</a:t>
            </a:r>
            <a:r>
              <a:rPr lang="en-US" sz="3600" dirty="0"/>
              <a:t> </a:t>
            </a:r>
            <a:r>
              <a:rPr lang="en-US" sz="3600" dirty="0" smtClean="0">
                <a:solidFill>
                  <a:srgbClr val="FFFF00"/>
                </a:solidFill>
              </a:rPr>
              <a:t>13:7-17</a:t>
            </a:r>
            <a:endParaRPr lang="en-US" sz="3600"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Similarly, we Christians, if we are firmly grounded in heaven, obtain the leverage to have influence upon the world rather than being influenced by it.</a:t>
            </a:r>
          </a:p>
          <a:p>
            <a:r>
              <a:rPr lang="en-US" dirty="0" smtClean="0"/>
              <a:t>Here we have </a:t>
            </a:r>
            <a:r>
              <a:rPr lang="en-US" dirty="0" smtClean="0">
                <a:solidFill>
                  <a:srgbClr val="00B0F0"/>
                </a:solidFill>
              </a:rPr>
              <a:t>no continuing city</a:t>
            </a:r>
            <a:r>
              <a:rPr lang="en-US" dirty="0" smtClean="0"/>
              <a:t>; we seek an eternal </a:t>
            </a:r>
            <a:r>
              <a:rPr lang="en-US" dirty="0" smtClean="0">
                <a:solidFill>
                  <a:srgbClr val="00B0F0"/>
                </a:solidFill>
              </a:rPr>
              <a:t>city that is to come</a:t>
            </a:r>
            <a:r>
              <a:rPr lang="en-US" dirty="0" smtClean="0"/>
              <a:t>.</a:t>
            </a:r>
          </a:p>
          <a:p>
            <a:r>
              <a:rPr lang="en-US" dirty="0" smtClean="0"/>
              <a:t>Heaven is a firmer place to ground ourselves than earth.</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0692660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Marks of a God-Honoring Church </a:t>
            </a:r>
            <a:r>
              <a:rPr lang="en-US" sz="3600" dirty="0">
                <a:solidFill>
                  <a:srgbClr val="FFFF00"/>
                </a:solidFill>
              </a:rPr>
              <a:t>13:7-17</a:t>
            </a:r>
          </a:p>
        </p:txBody>
      </p:sp>
      <p:sp>
        <p:nvSpPr>
          <p:cNvPr id="3" name="Content Placeholder 2"/>
          <p:cNvSpPr>
            <a:spLocks noGrp="1"/>
          </p:cNvSpPr>
          <p:nvPr>
            <p:ph idx="1"/>
          </p:nvPr>
        </p:nvSpPr>
        <p:spPr/>
        <p:txBody>
          <a:bodyPr/>
          <a:lstStyle/>
          <a:p>
            <a:r>
              <a:rPr lang="en-US" dirty="0" smtClean="0">
                <a:solidFill>
                  <a:srgbClr val="FFFF00"/>
                </a:solidFill>
              </a:rPr>
              <a:t>13:15</a:t>
            </a:r>
            <a:r>
              <a:rPr lang="en-US" dirty="0" smtClean="0"/>
              <a:t>	</a:t>
            </a:r>
            <a:r>
              <a:rPr lang="en-US" dirty="0" smtClean="0">
                <a:solidFill>
                  <a:srgbClr val="00FF00"/>
                </a:solidFill>
              </a:rPr>
              <a:t>Christian Sacrifices: </a:t>
            </a:r>
          </a:p>
        </p:txBody>
      </p:sp>
    </p:spTree>
    <p:extLst>
      <p:ext uri="{BB962C8B-B14F-4D97-AF65-F5344CB8AC3E}">
        <p14:creationId xmlns:p14="http://schemas.microsoft.com/office/powerpoint/2010/main" val="9056632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Marks of a God-Honoring Church </a:t>
            </a:r>
            <a:r>
              <a:rPr lang="en-US" sz="3600" dirty="0">
                <a:solidFill>
                  <a:srgbClr val="FFFF00"/>
                </a:solidFill>
              </a:rPr>
              <a:t>13:7-17</a:t>
            </a:r>
          </a:p>
        </p:txBody>
      </p:sp>
      <p:sp>
        <p:nvSpPr>
          <p:cNvPr id="3" name="Content Placeholder 2"/>
          <p:cNvSpPr>
            <a:spLocks noGrp="1"/>
          </p:cNvSpPr>
          <p:nvPr>
            <p:ph idx="1"/>
          </p:nvPr>
        </p:nvSpPr>
        <p:spPr/>
        <p:txBody>
          <a:bodyPr/>
          <a:lstStyle/>
          <a:p>
            <a:r>
              <a:rPr lang="en-US" dirty="0" smtClean="0">
                <a:solidFill>
                  <a:srgbClr val="FFFF00"/>
                </a:solidFill>
              </a:rPr>
              <a:t>13:15</a:t>
            </a:r>
            <a:r>
              <a:rPr lang="en-US" dirty="0" smtClean="0"/>
              <a:t>	</a:t>
            </a:r>
            <a:r>
              <a:rPr lang="en-US" dirty="0" smtClean="0">
                <a:solidFill>
                  <a:srgbClr val="00FF00"/>
                </a:solidFill>
              </a:rPr>
              <a:t>Christian Sacrifice: </a:t>
            </a:r>
          </a:p>
          <a:p>
            <a:r>
              <a:rPr lang="en-US" dirty="0" smtClean="0"/>
              <a:t>Sometimes we simply feel like praising and thanking God – spontaneously.</a:t>
            </a:r>
          </a:p>
          <a:p>
            <a:r>
              <a:rPr lang="en-US" dirty="0" smtClean="0"/>
              <a:t>But God is worthy of our thanks and praise whether we feel like giving it or not.</a:t>
            </a:r>
          </a:p>
          <a:p>
            <a:r>
              <a:rPr lang="en-US" dirty="0" smtClean="0"/>
              <a:t>We need to train ourselves to praise and give thanks to God even when we don’t feel like it.</a:t>
            </a:r>
          </a:p>
          <a:p>
            <a:r>
              <a:rPr lang="en-US" dirty="0" smtClean="0"/>
              <a:t>A true sacrifice need not be spontaneous.</a:t>
            </a:r>
            <a:endParaRPr lang="en-US" dirty="0" smtClean="0">
              <a:solidFill>
                <a:srgbClr val="00B0F0"/>
              </a:solidFill>
            </a:endParaRPr>
          </a:p>
          <a:p>
            <a:endParaRPr lang="en-US" dirty="0"/>
          </a:p>
        </p:txBody>
      </p:sp>
    </p:spTree>
    <p:extLst>
      <p:ext uri="{BB962C8B-B14F-4D97-AF65-F5344CB8AC3E}">
        <p14:creationId xmlns:p14="http://schemas.microsoft.com/office/powerpoint/2010/main" val="24497877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Marks of a God-Honoring Church </a:t>
            </a:r>
            <a:r>
              <a:rPr lang="en-US" sz="3600" dirty="0">
                <a:solidFill>
                  <a:srgbClr val="FFFF00"/>
                </a:solidFill>
              </a:rPr>
              <a:t>13:7-17</a:t>
            </a:r>
          </a:p>
        </p:txBody>
      </p:sp>
      <p:sp>
        <p:nvSpPr>
          <p:cNvPr id="3" name="Content Placeholder 2"/>
          <p:cNvSpPr>
            <a:spLocks noGrp="1"/>
          </p:cNvSpPr>
          <p:nvPr>
            <p:ph idx="1"/>
          </p:nvPr>
        </p:nvSpPr>
        <p:spPr/>
        <p:txBody>
          <a:bodyPr/>
          <a:lstStyle/>
          <a:p>
            <a:r>
              <a:rPr lang="en-US" dirty="0" smtClean="0">
                <a:solidFill>
                  <a:srgbClr val="FFFF00"/>
                </a:solidFill>
              </a:rPr>
              <a:t>13:16</a:t>
            </a:r>
            <a:r>
              <a:rPr lang="en-US" dirty="0" smtClean="0"/>
              <a:t>	</a:t>
            </a:r>
            <a:r>
              <a:rPr lang="en-US" dirty="0">
                <a:solidFill>
                  <a:srgbClr val="00FF00"/>
                </a:solidFill>
              </a:rPr>
              <a:t>M</a:t>
            </a:r>
            <a:r>
              <a:rPr lang="en-US" dirty="0" smtClean="0">
                <a:solidFill>
                  <a:srgbClr val="00FF00"/>
                </a:solidFill>
              </a:rPr>
              <a:t>ore Christian Sacrifice: </a:t>
            </a:r>
          </a:p>
        </p:txBody>
      </p:sp>
    </p:spTree>
    <p:extLst>
      <p:ext uri="{BB962C8B-B14F-4D97-AF65-F5344CB8AC3E}">
        <p14:creationId xmlns:p14="http://schemas.microsoft.com/office/powerpoint/2010/main" val="12209665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Marks of a God-Honoring Church </a:t>
            </a:r>
            <a:r>
              <a:rPr lang="en-US" sz="3600" dirty="0">
                <a:solidFill>
                  <a:srgbClr val="FFFF00"/>
                </a:solidFill>
              </a:rPr>
              <a:t>13:7-17</a:t>
            </a:r>
          </a:p>
        </p:txBody>
      </p:sp>
      <p:sp>
        <p:nvSpPr>
          <p:cNvPr id="3" name="Content Placeholder 2"/>
          <p:cNvSpPr>
            <a:spLocks noGrp="1"/>
          </p:cNvSpPr>
          <p:nvPr>
            <p:ph idx="1"/>
          </p:nvPr>
        </p:nvSpPr>
        <p:spPr/>
        <p:txBody>
          <a:bodyPr/>
          <a:lstStyle/>
          <a:p>
            <a:r>
              <a:rPr lang="en-US" dirty="0" smtClean="0">
                <a:solidFill>
                  <a:srgbClr val="FFFF00"/>
                </a:solidFill>
              </a:rPr>
              <a:t>13:16</a:t>
            </a:r>
            <a:r>
              <a:rPr lang="en-US" dirty="0" smtClean="0"/>
              <a:t>	</a:t>
            </a:r>
            <a:r>
              <a:rPr lang="en-US" dirty="0">
                <a:solidFill>
                  <a:srgbClr val="00FF00"/>
                </a:solidFill>
              </a:rPr>
              <a:t>M</a:t>
            </a:r>
            <a:r>
              <a:rPr lang="en-US" dirty="0" smtClean="0">
                <a:solidFill>
                  <a:srgbClr val="00FF00"/>
                </a:solidFill>
              </a:rPr>
              <a:t>ore Christian Sacrifice: </a:t>
            </a:r>
          </a:p>
          <a:p>
            <a:r>
              <a:rPr lang="en-US" dirty="0"/>
              <a:t>We should also be generous in our giving and sharing with others.</a:t>
            </a:r>
          </a:p>
          <a:p>
            <a:r>
              <a:rPr lang="en-US" dirty="0"/>
              <a:t>This is simply part of the Christian life.</a:t>
            </a:r>
          </a:p>
          <a:p>
            <a:r>
              <a:rPr lang="en-US" dirty="0" smtClean="0"/>
              <a:t>It is a sacrifice that </a:t>
            </a:r>
            <a:r>
              <a:rPr lang="en-US" dirty="0"/>
              <a:t>pleases God.</a:t>
            </a:r>
          </a:p>
          <a:p>
            <a:endParaRPr lang="en-US" dirty="0"/>
          </a:p>
        </p:txBody>
      </p:sp>
    </p:spTree>
    <p:extLst>
      <p:ext uri="{BB962C8B-B14F-4D97-AF65-F5344CB8AC3E}">
        <p14:creationId xmlns:p14="http://schemas.microsoft.com/office/powerpoint/2010/main" val="41834519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Marks of a God-Honoring Church </a:t>
            </a:r>
            <a:r>
              <a:rPr lang="en-US" sz="3600" dirty="0">
                <a:solidFill>
                  <a:srgbClr val="FFFF00"/>
                </a:solidFill>
              </a:rPr>
              <a:t>13:7-17</a:t>
            </a:r>
          </a:p>
        </p:txBody>
      </p:sp>
      <p:sp>
        <p:nvSpPr>
          <p:cNvPr id="3" name="Content Placeholder 2"/>
          <p:cNvSpPr>
            <a:spLocks noGrp="1"/>
          </p:cNvSpPr>
          <p:nvPr>
            <p:ph idx="1"/>
          </p:nvPr>
        </p:nvSpPr>
        <p:spPr/>
        <p:txBody>
          <a:bodyPr/>
          <a:lstStyle/>
          <a:p>
            <a:r>
              <a:rPr lang="en-US" dirty="0" smtClean="0">
                <a:solidFill>
                  <a:srgbClr val="FFFF00"/>
                </a:solidFill>
              </a:rPr>
              <a:t>13:17</a:t>
            </a:r>
            <a:r>
              <a:rPr lang="en-US" dirty="0"/>
              <a:t>	</a:t>
            </a:r>
            <a:r>
              <a:rPr lang="en-US" dirty="0" smtClean="0"/>
              <a:t>The words “rule over” that the NKJV uses in </a:t>
            </a:r>
            <a:r>
              <a:rPr lang="en-US" dirty="0" smtClean="0">
                <a:solidFill>
                  <a:srgbClr val="FFFF00"/>
                </a:solidFill>
              </a:rPr>
              <a:t>13:7, 17 &amp; 24 </a:t>
            </a:r>
            <a:r>
              <a:rPr lang="en-US" dirty="0" smtClean="0"/>
              <a:t>are unfortunate as they can sound a bit too strong.</a:t>
            </a:r>
          </a:p>
          <a:p>
            <a:r>
              <a:rPr lang="en-US" dirty="0" smtClean="0"/>
              <a:t>These verses are simply referring to the leaders, the pastors or the guys in charge of the church.</a:t>
            </a:r>
          </a:p>
          <a:p>
            <a:r>
              <a:rPr lang="en-US" dirty="0" smtClean="0"/>
              <a:t>Perhaps our writer heard about some disunity in this congregation in Rome.</a:t>
            </a:r>
          </a:p>
        </p:txBody>
      </p:sp>
    </p:spTree>
    <p:extLst>
      <p:ext uri="{BB962C8B-B14F-4D97-AF65-F5344CB8AC3E}">
        <p14:creationId xmlns:p14="http://schemas.microsoft.com/office/powerpoint/2010/main" val="3717684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Marks of a God-Honoring Church </a:t>
            </a:r>
            <a:r>
              <a:rPr lang="en-US" sz="3600" dirty="0">
                <a:solidFill>
                  <a:srgbClr val="FFFF00"/>
                </a:solidFill>
              </a:rPr>
              <a:t>13:7-17</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13:17</a:t>
            </a:r>
            <a:r>
              <a:rPr lang="en-US" dirty="0"/>
              <a:t>	</a:t>
            </a:r>
            <a:r>
              <a:rPr lang="en-US" dirty="0" smtClean="0"/>
              <a:t>It’s possible that the pastors, elders or overseers of this church were faithful men who taught the word of God.</a:t>
            </a:r>
          </a:p>
          <a:p>
            <a:r>
              <a:rPr lang="en-US" dirty="0" smtClean="0"/>
              <a:t>Strange teachings were permeating the congregation and these were drawing people away from sound doctrine or right living.</a:t>
            </a:r>
          </a:p>
          <a:p>
            <a:r>
              <a:rPr lang="en-US" dirty="0" smtClean="0"/>
              <a:t>So the rabbi, perhaps a well known, well respected teacher, is offering support for the guys in charge.</a:t>
            </a:r>
          </a:p>
        </p:txBody>
      </p:sp>
    </p:spTree>
    <p:extLst>
      <p:ext uri="{BB962C8B-B14F-4D97-AF65-F5344CB8AC3E}">
        <p14:creationId xmlns:p14="http://schemas.microsoft.com/office/powerpoint/2010/main" val="24102789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Marks of a God-Honoring Church </a:t>
            </a:r>
            <a:r>
              <a:rPr lang="en-US" sz="3600" dirty="0">
                <a:solidFill>
                  <a:srgbClr val="FFFF00"/>
                </a:solidFill>
              </a:rPr>
              <a:t>13:7-17</a:t>
            </a:r>
          </a:p>
        </p:txBody>
      </p:sp>
      <p:sp>
        <p:nvSpPr>
          <p:cNvPr id="3" name="Content Placeholder 2"/>
          <p:cNvSpPr>
            <a:spLocks noGrp="1"/>
          </p:cNvSpPr>
          <p:nvPr>
            <p:ph idx="1"/>
          </p:nvPr>
        </p:nvSpPr>
        <p:spPr/>
        <p:txBody>
          <a:bodyPr>
            <a:normAutofit/>
          </a:bodyPr>
          <a:lstStyle/>
          <a:p>
            <a:r>
              <a:rPr lang="en-US" dirty="0" smtClean="0">
                <a:solidFill>
                  <a:srgbClr val="FFFF00"/>
                </a:solidFill>
              </a:rPr>
              <a:t>13:17	</a:t>
            </a:r>
            <a:r>
              <a:rPr lang="en-US" dirty="0" smtClean="0"/>
              <a:t>Warren </a:t>
            </a:r>
            <a:r>
              <a:rPr lang="en-US" dirty="0" err="1" smtClean="0"/>
              <a:t>Wiersbe</a:t>
            </a:r>
            <a:r>
              <a:rPr lang="en-US" dirty="0" smtClean="0"/>
              <a:t> put it like this:</a:t>
            </a:r>
            <a:r>
              <a:rPr lang="en-US" dirty="0"/>
              <a:t>	</a:t>
            </a:r>
            <a:endParaRPr lang="en-US" dirty="0" smtClean="0"/>
          </a:p>
        </p:txBody>
      </p:sp>
    </p:spTree>
    <p:extLst>
      <p:ext uri="{BB962C8B-B14F-4D97-AF65-F5344CB8AC3E}">
        <p14:creationId xmlns:p14="http://schemas.microsoft.com/office/powerpoint/2010/main" val="30418295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Marks of a God-Honoring Church </a:t>
            </a:r>
            <a:r>
              <a:rPr lang="en-US" sz="3600" dirty="0">
                <a:solidFill>
                  <a:srgbClr val="FFFF00"/>
                </a:solidFill>
              </a:rPr>
              <a:t>13:7-17</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13:17	</a:t>
            </a:r>
            <a:r>
              <a:rPr lang="en-US" dirty="0" smtClean="0"/>
              <a:t>Warren </a:t>
            </a:r>
            <a:r>
              <a:rPr lang="en-US" dirty="0" err="1" smtClean="0"/>
              <a:t>Wiersbe</a:t>
            </a:r>
            <a:r>
              <a:rPr lang="en-US" dirty="0" smtClean="0"/>
              <a:t> put it like this:</a:t>
            </a:r>
            <a:r>
              <a:rPr lang="en-US" dirty="0"/>
              <a:t>	</a:t>
            </a:r>
            <a:endParaRPr lang="en-US" dirty="0" smtClean="0"/>
          </a:p>
          <a:p>
            <a:r>
              <a:rPr lang="en-US" i="1" dirty="0" smtClean="0">
                <a:solidFill>
                  <a:srgbClr val="00FF00"/>
                </a:solidFill>
              </a:rPr>
              <a:t>“When </a:t>
            </a:r>
            <a:r>
              <a:rPr lang="en-US" i="1" dirty="0">
                <a:solidFill>
                  <a:srgbClr val="00FF00"/>
                </a:solidFill>
              </a:rPr>
              <a:t>a servant of God is in the will of God, teaching the Word of God, the people of God should submit and </a:t>
            </a:r>
            <a:r>
              <a:rPr lang="en-US" i="1" dirty="0" smtClean="0">
                <a:solidFill>
                  <a:srgbClr val="00FF00"/>
                </a:solidFill>
              </a:rPr>
              <a:t>obey</a:t>
            </a:r>
            <a:r>
              <a:rPr lang="en-US" i="1" dirty="0">
                <a:solidFill>
                  <a:srgbClr val="00FF00"/>
                </a:solidFill>
              </a:rPr>
              <a:t> </a:t>
            </a:r>
            <a:r>
              <a:rPr lang="en-US" i="1" dirty="0" smtClean="0">
                <a:solidFill>
                  <a:srgbClr val="00FF00"/>
                </a:solidFill>
              </a:rPr>
              <a:t>… Some </a:t>
            </a:r>
            <a:r>
              <a:rPr lang="en-US" i="1" dirty="0">
                <a:solidFill>
                  <a:srgbClr val="00FF00"/>
                </a:solidFill>
              </a:rPr>
              <a:t>church members have a flippant attitude toward pastoral authority, and this is dangerous. One day every pastor will have to give an account of his ministry to the Lord, and he wants to be able to do it with joy</a:t>
            </a:r>
            <a:r>
              <a:rPr lang="en-US" i="1" dirty="0" smtClean="0">
                <a:solidFill>
                  <a:srgbClr val="00FF00"/>
                </a:solidFill>
              </a:rPr>
              <a:t>.”</a:t>
            </a:r>
          </a:p>
        </p:txBody>
      </p:sp>
    </p:spTree>
    <p:extLst>
      <p:ext uri="{BB962C8B-B14F-4D97-AF65-F5344CB8AC3E}">
        <p14:creationId xmlns:p14="http://schemas.microsoft.com/office/powerpoint/2010/main" val="23616767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Grace Be with You </a:t>
            </a:r>
            <a:r>
              <a:rPr lang="en-US" dirty="0" smtClean="0"/>
              <a:t>All	</a:t>
            </a:r>
            <a:r>
              <a:rPr lang="en-US" dirty="0" smtClean="0">
                <a:solidFill>
                  <a:srgbClr val="FFFF00"/>
                </a:solidFill>
              </a:rPr>
              <a:t>13:18-25</a:t>
            </a:r>
            <a:endParaRPr lang="en-US" dirty="0">
              <a:solidFill>
                <a:srgbClr val="FFFF00"/>
              </a:solidFill>
            </a:endParaRPr>
          </a:p>
        </p:txBody>
      </p:sp>
      <p:sp>
        <p:nvSpPr>
          <p:cNvPr id="3" name="Content Placeholder 2"/>
          <p:cNvSpPr>
            <a:spLocks noGrp="1"/>
          </p:cNvSpPr>
          <p:nvPr>
            <p:ph idx="1"/>
          </p:nvPr>
        </p:nvSpPr>
        <p:spPr/>
        <p:txBody>
          <a:bodyPr/>
          <a:lstStyle/>
          <a:p>
            <a:endParaRPr lang="en-US" dirty="0">
              <a:solidFill>
                <a:srgbClr val="FFFF00"/>
              </a:solidFill>
            </a:endParaRPr>
          </a:p>
        </p:txBody>
      </p:sp>
    </p:spTree>
    <p:extLst>
      <p:ext uri="{BB962C8B-B14F-4D97-AF65-F5344CB8AC3E}">
        <p14:creationId xmlns:p14="http://schemas.microsoft.com/office/powerpoint/2010/main" val="21951854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Grace Be with You </a:t>
            </a:r>
            <a:r>
              <a:rPr lang="en-US" dirty="0" smtClean="0"/>
              <a:t>All	</a:t>
            </a:r>
            <a:r>
              <a:rPr lang="en-US" dirty="0" smtClean="0">
                <a:solidFill>
                  <a:srgbClr val="FFFF00"/>
                </a:solidFill>
              </a:rPr>
              <a:t>13:18-25</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13:18-19</a:t>
            </a:r>
            <a:r>
              <a:rPr lang="en-US" dirty="0">
                <a:solidFill>
                  <a:srgbClr val="FFFF00"/>
                </a:solidFill>
              </a:rPr>
              <a:t>	</a:t>
            </a:r>
            <a:r>
              <a:rPr lang="en-US" dirty="0" smtClean="0">
                <a:solidFill>
                  <a:srgbClr val="FFFF00"/>
                </a:solidFill>
              </a:rPr>
              <a:t>	</a:t>
            </a:r>
            <a:r>
              <a:rPr lang="en-US" dirty="0" smtClean="0"/>
              <a:t>I would have to word this a bit differently</a:t>
            </a:r>
            <a:r>
              <a:rPr lang="en-US" dirty="0"/>
              <a:t> </a:t>
            </a:r>
            <a:r>
              <a:rPr lang="en-US" dirty="0" smtClean="0"/>
              <a:t>than our rabbi:</a:t>
            </a:r>
          </a:p>
          <a:p>
            <a:r>
              <a:rPr lang="en-US" dirty="0" smtClean="0"/>
              <a:t>“I’m more or less confident that I have a good conscience ...”</a:t>
            </a:r>
          </a:p>
          <a:p>
            <a:r>
              <a:rPr lang="en-US" dirty="0" smtClean="0"/>
              <a:t>Or, “I’m pretty sure my conscience is clear, but I need to ask God’s forgiveness quite often …”</a:t>
            </a:r>
          </a:p>
          <a:p>
            <a:r>
              <a:rPr lang="en-US" dirty="0" smtClean="0"/>
              <a:t>So I probably need your prayers even more than our writer.</a:t>
            </a:r>
          </a:p>
          <a:p>
            <a:r>
              <a:rPr lang="en-US" dirty="0" smtClean="0"/>
              <a:t>Please make good use of that handout!!</a:t>
            </a:r>
            <a:endParaRPr lang="en-US" dirty="0"/>
          </a:p>
        </p:txBody>
      </p:sp>
    </p:spTree>
    <p:extLst>
      <p:ext uri="{BB962C8B-B14F-4D97-AF65-F5344CB8AC3E}">
        <p14:creationId xmlns:p14="http://schemas.microsoft.com/office/powerpoint/2010/main" val="518789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Grace Be with You </a:t>
            </a:r>
            <a:r>
              <a:rPr lang="en-US" dirty="0" smtClean="0"/>
              <a:t>All	</a:t>
            </a:r>
            <a:r>
              <a:rPr lang="en-US" dirty="0" smtClean="0">
                <a:solidFill>
                  <a:srgbClr val="FFFF00"/>
                </a:solidFill>
              </a:rPr>
              <a:t>13:18-25</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13:20-21</a:t>
            </a:r>
            <a:r>
              <a:rPr lang="en-US" dirty="0">
                <a:solidFill>
                  <a:srgbClr val="FFFF00"/>
                </a:solidFill>
              </a:rPr>
              <a:t>	</a:t>
            </a:r>
            <a:r>
              <a:rPr lang="en-US" dirty="0" smtClean="0">
                <a:solidFill>
                  <a:srgbClr val="FFFF00"/>
                </a:solidFill>
              </a:rPr>
              <a:t>	</a:t>
            </a:r>
            <a:r>
              <a:rPr lang="en-US" dirty="0" smtClean="0">
                <a:solidFill>
                  <a:srgbClr val="00B0F0"/>
                </a:solidFill>
              </a:rPr>
              <a:t>Jesus as the Shepherd:</a:t>
            </a:r>
          </a:p>
          <a:p>
            <a:r>
              <a:rPr lang="en-US" dirty="0" smtClean="0"/>
              <a:t>Jesus Christ is our </a:t>
            </a:r>
            <a:r>
              <a:rPr lang="en-US" dirty="0" smtClean="0">
                <a:solidFill>
                  <a:srgbClr val="FF6600"/>
                </a:solidFill>
              </a:rPr>
              <a:t>Great Shepherd</a:t>
            </a:r>
            <a:r>
              <a:rPr lang="en-US" dirty="0" smtClean="0"/>
              <a:t>.</a:t>
            </a:r>
          </a:p>
          <a:p>
            <a:r>
              <a:rPr lang="en-US" dirty="0" smtClean="0"/>
              <a:t>He is also the </a:t>
            </a:r>
            <a:r>
              <a:rPr lang="en-US" dirty="0" smtClean="0">
                <a:solidFill>
                  <a:srgbClr val="FF6600"/>
                </a:solidFill>
              </a:rPr>
              <a:t>Good Shepherd </a:t>
            </a:r>
            <a:r>
              <a:rPr lang="en-US" dirty="0" smtClean="0"/>
              <a:t>(</a:t>
            </a:r>
            <a:r>
              <a:rPr lang="en-US" dirty="0" smtClean="0">
                <a:solidFill>
                  <a:srgbClr val="FFFF00"/>
                </a:solidFill>
              </a:rPr>
              <a:t>John 10:11, 14</a:t>
            </a:r>
            <a:r>
              <a:rPr lang="en-US" dirty="0" smtClean="0"/>
              <a:t>)</a:t>
            </a:r>
          </a:p>
          <a:p>
            <a:r>
              <a:rPr lang="en-US" dirty="0" smtClean="0"/>
              <a:t>And He is the </a:t>
            </a:r>
            <a:r>
              <a:rPr lang="en-US" dirty="0" smtClean="0">
                <a:solidFill>
                  <a:srgbClr val="FF6600"/>
                </a:solidFill>
              </a:rPr>
              <a:t>Chief Shepherd </a:t>
            </a:r>
            <a:r>
              <a:rPr lang="en-US" dirty="0" smtClean="0"/>
              <a:t>(</a:t>
            </a:r>
            <a:r>
              <a:rPr lang="en-US" dirty="0" smtClean="0">
                <a:solidFill>
                  <a:srgbClr val="FFFF00"/>
                </a:solidFill>
              </a:rPr>
              <a:t>1 Peter 5:4</a:t>
            </a:r>
            <a:r>
              <a:rPr lang="en-US" dirty="0" smtClean="0"/>
              <a:t>)</a:t>
            </a:r>
            <a:endParaRPr lang="en-US" dirty="0"/>
          </a:p>
        </p:txBody>
      </p:sp>
    </p:spTree>
    <p:extLst>
      <p:ext uri="{BB962C8B-B14F-4D97-AF65-F5344CB8AC3E}">
        <p14:creationId xmlns:p14="http://schemas.microsoft.com/office/powerpoint/2010/main" val="17987986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Grace Be with You </a:t>
            </a:r>
            <a:r>
              <a:rPr lang="en-US" dirty="0" smtClean="0"/>
              <a:t>All	</a:t>
            </a:r>
            <a:r>
              <a:rPr lang="en-US" dirty="0" smtClean="0">
                <a:solidFill>
                  <a:srgbClr val="FFFF00"/>
                </a:solidFill>
              </a:rPr>
              <a:t>13:18-25</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13:20-21</a:t>
            </a:r>
            <a:r>
              <a:rPr lang="en-US" dirty="0">
                <a:solidFill>
                  <a:srgbClr val="FFFF00"/>
                </a:solidFill>
              </a:rPr>
              <a:t>	</a:t>
            </a:r>
            <a:r>
              <a:rPr lang="en-US" dirty="0" smtClean="0">
                <a:solidFill>
                  <a:srgbClr val="FFFF00"/>
                </a:solidFill>
              </a:rPr>
              <a:t>	</a:t>
            </a:r>
            <a:r>
              <a:rPr lang="en-US" dirty="0" smtClean="0">
                <a:solidFill>
                  <a:srgbClr val="00B0F0"/>
                </a:solidFill>
              </a:rPr>
              <a:t>Results of the New Covenant in Christ’s blood:</a:t>
            </a:r>
          </a:p>
          <a:p>
            <a:r>
              <a:rPr lang="en-US" dirty="0" smtClean="0"/>
              <a:t>As we submit to God, He will:</a:t>
            </a:r>
          </a:p>
          <a:p>
            <a:pPr lvl="1"/>
            <a:r>
              <a:rPr lang="en-US" dirty="0" smtClean="0"/>
              <a:t>Make us complete in every good work,</a:t>
            </a:r>
          </a:p>
          <a:p>
            <a:pPr lvl="1"/>
            <a:r>
              <a:rPr lang="en-US" dirty="0" smtClean="0"/>
              <a:t>Empower us to do His will,</a:t>
            </a:r>
          </a:p>
          <a:p>
            <a:pPr lvl="1"/>
            <a:r>
              <a:rPr lang="en-US" dirty="0" smtClean="0"/>
              <a:t>Work in us what is well pleasing in His sight.</a:t>
            </a:r>
          </a:p>
          <a:p>
            <a:r>
              <a:rPr lang="en-US" dirty="0" smtClean="0"/>
              <a:t>He does all of this through Jesus Christ, to whom be glory forever and ever.  Amen.</a:t>
            </a:r>
          </a:p>
          <a:p>
            <a:pPr lvl="1"/>
            <a:endParaRPr lang="en-US" dirty="0"/>
          </a:p>
        </p:txBody>
      </p:sp>
    </p:spTree>
    <p:extLst>
      <p:ext uri="{BB962C8B-B14F-4D97-AF65-F5344CB8AC3E}">
        <p14:creationId xmlns:p14="http://schemas.microsoft.com/office/powerpoint/2010/main" val="38723556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dirty="0"/>
              <a:t>Grace Be with You </a:t>
            </a:r>
            <a:r>
              <a:rPr lang="en-US" dirty="0" smtClean="0"/>
              <a:t>All	</a:t>
            </a:r>
            <a:r>
              <a:rPr lang="en-US" dirty="0" smtClean="0">
                <a:solidFill>
                  <a:srgbClr val="FFFF00"/>
                </a:solidFill>
              </a:rPr>
              <a:t>13:18-25</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13:22-25</a:t>
            </a:r>
            <a:r>
              <a:rPr lang="en-US" dirty="0">
                <a:solidFill>
                  <a:srgbClr val="FFFF00"/>
                </a:solidFill>
              </a:rPr>
              <a:t>	</a:t>
            </a:r>
            <a:r>
              <a:rPr lang="en-US" dirty="0" smtClean="0">
                <a:solidFill>
                  <a:srgbClr val="FFFF00"/>
                </a:solidFill>
              </a:rPr>
              <a:t>	</a:t>
            </a:r>
            <a:r>
              <a:rPr lang="en-US" dirty="0" smtClean="0"/>
              <a:t>The details of this closing show us that this is a real sermon from a real rabbi, writing back in New Testament times.</a:t>
            </a:r>
          </a:p>
          <a:p>
            <a:r>
              <a:rPr lang="en-US" dirty="0" smtClean="0"/>
              <a:t>The congregation was probably in Italy, most likely in Rome, which had a large Jewish population and where the Christians were experiencing persecution.</a:t>
            </a:r>
          </a:p>
          <a:p>
            <a:endParaRPr lang="en-US" dirty="0"/>
          </a:p>
        </p:txBody>
      </p:sp>
    </p:spTree>
    <p:extLst>
      <p:ext uri="{BB962C8B-B14F-4D97-AF65-F5344CB8AC3E}">
        <p14:creationId xmlns:p14="http://schemas.microsoft.com/office/powerpoint/2010/main" val="20687500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6945391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Major Themes in Hebrews:</a:t>
            </a:r>
          </a:p>
        </p:txBody>
      </p:sp>
    </p:spTree>
    <p:extLst>
      <p:ext uri="{BB962C8B-B14F-4D97-AF65-F5344CB8AC3E}">
        <p14:creationId xmlns:p14="http://schemas.microsoft.com/office/powerpoint/2010/main" val="25114360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lnSpcReduction="10000"/>
          </a:bodyPr>
          <a:lstStyle/>
          <a:p>
            <a:r>
              <a:rPr lang="en-US" dirty="0" smtClean="0"/>
              <a:t>Major Themes in Hebrews:</a:t>
            </a:r>
          </a:p>
          <a:p>
            <a:r>
              <a:rPr lang="en-US" dirty="0" smtClean="0">
                <a:solidFill>
                  <a:srgbClr val="FF6600"/>
                </a:solidFill>
              </a:rPr>
              <a:t>The Superiority of Christ</a:t>
            </a:r>
            <a:r>
              <a:rPr lang="en-US" dirty="0" smtClean="0"/>
              <a:t>, even to a completely biblical Judaism as practiced prior to His coming.</a:t>
            </a:r>
          </a:p>
          <a:p>
            <a:r>
              <a:rPr lang="en-US" dirty="0" smtClean="0">
                <a:solidFill>
                  <a:srgbClr val="FF6600"/>
                </a:solidFill>
              </a:rPr>
              <a:t>Christ is our High Priest </a:t>
            </a:r>
            <a:r>
              <a:rPr lang="en-US" dirty="0" smtClean="0"/>
              <a:t>and, as such, is the only perfect Mediator between God and the human race.</a:t>
            </a:r>
          </a:p>
          <a:p>
            <a:r>
              <a:rPr lang="en-US" dirty="0" smtClean="0">
                <a:solidFill>
                  <a:srgbClr val="FF6600"/>
                </a:solidFill>
              </a:rPr>
              <a:t>Christ’s death </a:t>
            </a:r>
            <a:r>
              <a:rPr lang="en-US" dirty="0" smtClean="0"/>
              <a:t>functioned as a sacrifice for our sins.  His blood was shed with a purpose.</a:t>
            </a:r>
            <a:endParaRPr lang="en-US" dirty="0"/>
          </a:p>
        </p:txBody>
      </p:sp>
    </p:spTree>
    <p:extLst>
      <p:ext uri="{BB962C8B-B14F-4D97-AF65-F5344CB8AC3E}">
        <p14:creationId xmlns:p14="http://schemas.microsoft.com/office/powerpoint/2010/main" val="36819984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Major Themes in Hebrews:</a:t>
            </a:r>
          </a:p>
          <a:p>
            <a:r>
              <a:rPr lang="en-US" dirty="0" smtClean="0">
                <a:solidFill>
                  <a:srgbClr val="FF6600"/>
                </a:solidFill>
              </a:rPr>
              <a:t>Christ’s ministry is the fulfillment of God’s promises.   </a:t>
            </a:r>
            <a:r>
              <a:rPr lang="en-US" dirty="0" smtClean="0"/>
              <a:t>As such, He is the goal and the focal point of the entire Bible.</a:t>
            </a:r>
          </a:p>
          <a:p>
            <a:r>
              <a:rPr lang="en-US" dirty="0" smtClean="0">
                <a:solidFill>
                  <a:srgbClr val="FF6600"/>
                </a:solidFill>
              </a:rPr>
              <a:t>Faith.</a:t>
            </a:r>
            <a:r>
              <a:rPr lang="en-US" dirty="0" smtClean="0"/>
              <a:t>  The Old Testament was full of heroes of the faith.  Having Jesus, our faith is better informed than theirs.  They had the promises while we have the reality.</a:t>
            </a:r>
          </a:p>
        </p:txBody>
      </p:sp>
    </p:spTree>
    <p:extLst>
      <p:ext uri="{BB962C8B-B14F-4D97-AF65-F5344CB8AC3E}">
        <p14:creationId xmlns:p14="http://schemas.microsoft.com/office/powerpoint/2010/main" val="61198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Major Themes in Hebrews:</a:t>
            </a:r>
          </a:p>
          <a:p>
            <a:r>
              <a:rPr lang="en-US" dirty="0">
                <a:solidFill>
                  <a:srgbClr val="FF6600"/>
                </a:solidFill>
              </a:rPr>
              <a:t>Endurance.</a:t>
            </a:r>
            <a:r>
              <a:rPr lang="en-US" dirty="0"/>
              <a:t>  Don’t ever </a:t>
            </a:r>
            <a:r>
              <a:rPr lang="en-US" dirty="0" smtClean="0"/>
              <a:t>give up on Jesus.  Don’t compromise your faith in Him for something less biblical, even </a:t>
            </a:r>
            <a:r>
              <a:rPr lang="en-US" dirty="0"/>
              <a:t>if that means serious </a:t>
            </a:r>
            <a:r>
              <a:rPr lang="en-US" dirty="0" smtClean="0"/>
              <a:t>difficulty or personal cost.  Perseverance in Christ is the mark of a genuine believer.  </a:t>
            </a:r>
          </a:p>
        </p:txBody>
      </p:sp>
    </p:spTree>
    <p:extLst>
      <p:ext uri="{BB962C8B-B14F-4D97-AF65-F5344CB8AC3E}">
        <p14:creationId xmlns:p14="http://schemas.microsoft.com/office/powerpoint/2010/main" val="174782242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And some themes from today:</a:t>
            </a:r>
          </a:p>
        </p:txBody>
      </p:sp>
    </p:spTree>
    <p:extLst>
      <p:ext uri="{BB962C8B-B14F-4D97-AF65-F5344CB8AC3E}">
        <p14:creationId xmlns:p14="http://schemas.microsoft.com/office/powerpoint/2010/main" val="35633405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For a God-Honoring Life:</a:t>
            </a:r>
          </a:p>
        </p:txBody>
      </p:sp>
    </p:spTree>
    <p:extLst>
      <p:ext uri="{BB962C8B-B14F-4D97-AF65-F5344CB8AC3E}">
        <p14:creationId xmlns:p14="http://schemas.microsoft.com/office/powerpoint/2010/main" val="61714426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a:t>For a God-Honoring Life:</a:t>
            </a:r>
          </a:p>
          <a:p>
            <a:r>
              <a:rPr lang="en-US" dirty="0" smtClean="0">
                <a:solidFill>
                  <a:srgbClr val="FF6600"/>
                </a:solidFill>
              </a:rPr>
              <a:t>Love one another.</a:t>
            </a:r>
          </a:p>
          <a:p>
            <a:r>
              <a:rPr lang="en-US" dirty="0" smtClean="0">
                <a:solidFill>
                  <a:srgbClr val="FF6600"/>
                </a:solidFill>
              </a:rPr>
              <a:t>Be hospitable.</a:t>
            </a:r>
          </a:p>
          <a:p>
            <a:r>
              <a:rPr lang="en-US" dirty="0" smtClean="0">
                <a:solidFill>
                  <a:srgbClr val="FF6600"/>
                </a:solidFill>
              </a:rPr>
              <a:t>Remember our brothers and sisters who are mistreated for their faith.</a:t>
            </a:r>
          </a:p>
          <a:p>
            <a:r>
              <a:rPr lang="en-US" dirty="0" smtClean="0">
                <a:solidFill>
                  <a:srgbClr val="FF6600"/>
                </a:solidFill>
              </a:rPr>
              <a:t>Stay sexually pure.</a:t>
            </a:r>
          </a:p>
          <a:p>
            <a:r>
              <a:rPr lang="en-US" dirty="0" smtClean="0">
                <a:solidFill>
                  <a:srgbClr val="FF6600"/>
                </a:solidFill>
              </a:rPr>
              <a:t>Refrain from covetousness.</a:t>
            </a:r>
          </a:p>
        </p:txBody>
      </p:sp>
    </p:spTree>
    <p:extLst>
      <p:ext uri="{BB962C8B-B14F-4D97-AF65-F5344CB8AC3E}">
        <p14:creationId xmlns:p14="http://schemas.microsoft.com/office/powerpoint/2010/main" val="158025702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To Make </a:t>
            </a:r>
            <a:r>
              <a:rPr lang="en-US" dirty="0"/>
              <a:t>T</a:t>
            </a:r>
            <a:r>
              <a:rPr lang="en-US" dirty="0" smtClean="0"/>
              <a:t>his a God-Honoring Church:</a:t>
            </a:r>
            <a:endParaRPr lang="en-US" dirty="0"/>
          </a:p>
        </p:txBody>
      </p:sp>
    </p:spTree>
    <p:extLst>
      <p:ext uri="{BB962C8B-B14F-4D97-AF65-F5344CB8AC3E}">
        <p14:creationId xmlns:p14="http://schemas.microsoft.com/office/powerpoint/2010/main" val="24164929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To Make </a:t>
            </a:r>
            <a:r>
              <a:rPr lang="en-US" dirty="0"/>
              <a:t>T</a:t>
            </a:r>
            <a:r>
              <a:rPr lang="en-US" dirty="0" smtClean="0"/>
              <a:t>his a God-Honoring Church:</a:t>
            </a:r>
            <a:endParaRPr lang="en-US" dirty="0"/>
          </a:p>
          <a:p>
            <a:r>
              <a:rPr lang="en-US" dirty="0" smtClean="0">
                <a:solidFill>
                  <a:srgbClr val="FF6600"/>
                </a:solidFill>
              </a:rPr>
              <a:t>Give proper respect to the leaders.</a:t>
            </a:r>
            <a:endParaRPr lang="en-US" dirty="0">
              <a:solidFill>
                <a:srgbClr val="FF6600"/>
              </a:solidFill>
            </a:endParaRPr>
          </a:p>
          <a:p>
            <a:r>
              <a:rPr lang="en-US" dirty="0" smtClean="0">
                <a:solidFill>
                  <a:srgbClr val="FF6600"/>
                </a:solidFill>
              </a:rPr>
              <a:t>Keep a right view </a:t>
            </a:r>
            <a:r>
              <a:rPr lang="en-US" dirty="0">
                <a:solidFill>
                  <a:srgbClr val="FF6600"/>
                </a:solidFill>
              </a:rPr>
              <a:t>of Jesus </a:t>
            </a:r>
            <a:r>
              <a:rPr lang="en-US" dirty="0" smtClean="0">
                <a:solidFill>
                  <a:srgbClr val="FF6600"/>
                </a:solidFill>
              </a:rPr>
              <a:t>Christ.</a:t>
            </a:r>
            <a:endParaRPr lang="en-US" dirty="0">
              <a:solidFill>
                <a:srgbClr val="FF6600"/>
              </a:solidFill>
            </a:endParaRPr>
          </a:p>
          <a:p>
            <a:r>
              <a:rPr lang="en-US" dirty="0" smtClean="0">
                <a:solidFill>
                  <a:srgbClr val="FF6600"/>
                </a:solidFill>
              </a:rPr>
              <a:t>Practice Christian forms of sacrifice.</a:t>
            </a:r>
          </a:p>
          <a:p>
            <a:r>
              <a:rPr lang="en-US" dirty="0" smtClean="0">
                <a:solidFill>
                  <a:srgbClr val="FF6600"/>
                </a:solidFill>
              </a:rPr>
              <a:t>And pray for your pastor.</a:t>
            </a:r>
            <a:endParaRPr lang="en-US" dirty="0">
              <a:solidFill>
                <a:srgbClr val="FF6600"/>
              </a:solidFill>
            </a:endParaRPr>
          </a:p>
        </p:txBody>
      </p:sp>
    </p:spTree>
    <p:extLst>
      <p:ext uri="{BB962C8B-B14F-4D97-AF65-F5344CB8AC3E}">
        <p14:creationId xmlns:p14="http://schemas.microsoft.com/office/powerpoint/2010/main" val="229013634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All of this will help us to be </a:t>
            </a:r>
            <a:r>
              <a:rPr lang="en-US" dirty="0" smtClean="0">
                <a:solidFill>
                  <a:srgbClr val="00B0F0"/>
                </a:solidFill>
              </a:rPr>
              <a:t>well pleasing in His sight through Jesus Christ</a:t>
            </a:r>
            <a:r>
              <a:rPr lang="en-US" dirty="0" smtClean="0"/>
              <a:t>, to whom be glory forever and ever.  Amen.</a:t>
            </a:r>
            <a:endParaRPr lang="en-US" dirty="0">
              <a:solidFill>
                <a:srgbClr val="FF6600"/>
              </a:solidFill>
            </a:endParaRPr>
          </a:p>
        </p:txBody>
      </p:sp>
    </p:spTree>
    <p:extLst>
      <p:ext uri="{BB962C8B-B14F-4D97-AF65-F5344CB8AC3E}">
        <p14:creationId xmlns:p14="http://schemas.microsoft.com/office/powerpoint/2010/main" val="37516552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2265</TotalTime>
  <Words>1004</Words>
  <Application>Microsoft Office PowerPoint</Application>
  <PresentationFormat>On-screen Show (4:3)</PresentationFormat>
  <Paragraphs>275</Paragraphs>
  <Slides>57</Slides>
  <Notes>57</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Well Pleasing in His Sight through Jesus Christ</vt:lpstr>
      <vt:lpstr>Hebrews 13  Introduction</vt:lpstr>
      <vt:lpstr>Hebrews 13  Introduction</vt:lpstr>
      <vt:lpstr>Hebrews 13  Introduction</vt:lpstr>
      <vt:lpstr>Hebrews 13  Introduction</vt:lpstr>
      <vt:lpstr>Hebrews 13  Introduction</vt:lpstr>
      <vt:lpstr>Hebrews 13  Outline</vt:lpstr>
      <vt:lpstr>Hebrews 13  Outline</vt:lpstr>
      <vt:lpstr>Marks of a God-Honoring Life 13:1-6</vt:lpstr>
      <vt:lpstr>Marks of a God-Honoring Life 13:1-6</vt:lpstr>
      <vt:lpstr>Marks of a God-Honoring Life 13:1-6</vt:lpstr>
      <vt:lpstr>Marks of a God-Honoring Life 13:1-6</vt:lpstr>
      <vt:lpstr>Marks of a God-Honoring Life 13:1-6</vt:lpstr>
      <vt:lpstr>Marks of a God-Honoring Life 13:1-6</vt:lpstr>
      <vt:lpstr>Marks of a God-Honoring Life 13:1-6</vt:lpstr>
      <vt:lpstr>Marks of a God-Honoring Life 13:1-6</vt:lpstr>
      <vt:lpstr>Marks of a God-Honoring Life 13:1-6</vt:lpstr>
      <vt:lpstr>Marks of a God-Honoring Life 13:1-6</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Marks of a God-Honoring Church 13:7-17</vt:lpstr>
      <vt:lpstr>Grace Be with You All 13:18-25</vt:lpstr>
      <vt:lpstr>Grace Be with You All 13:18-25</vt:lpstr>
      <vt:lpstr>Grace Be with You All 13:18-25</vt:lpstr>
      <vt:lpstr>Grace Be with You All 13:18-25</vt:lpstr>
      <vt:lpstr>Grace Be with You All 13:18-25</vt:lpstr>
      <vt:lpstr>Hebrews Conclusions</vt:lpstr>
      <vt:lpstr>Hebrews Conclusions</vt:lpstr>
      <vt:lpstr>Hebrews Conclusions</vt:lpstr>
      <vt:lpstr>Hebrews Conclusions</vt:lpstr>
      <vt:lpstr>Hebrews Conclusions</vt:lpstr>
      <vt:lpstr>Hebrews Conclusions</vt:lpstr>
      <vt:lpstr>Hebrews Conclusions</vt:lpstr>
      <vt:lpstr>Hebrews Conclusions</vt:lpstr>
      <vt:lpstr>Hebrews Conclusions</vt:lpstr>
      <vt:lpstr>Hebrews Conclusions</vt:lpstr>
      <vt:lpstr>Hebrews 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55</cp:revision>
  <dcterms:created xsi:type="dcterms:W3CDTF">2006-08-16T00:00:00Z</dcterms:created>
  <dcterms:modified xsi:type="dcterms:W3CDTF">2012-07-01T19:56:15Z</dcterms:modified>
</cp:coreProperties>
</file>