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14" r:id="rId3"/>
    <p:sldId id="316" r:id="rId4"/>
    <p:sldId id="260" r:id="rId5"/>
    <p:sldId id="265" r:id="rId6"/>
    <p:sldId id="275" r:id="rId7"/>
    <p:sldId id="315" r:id="rId8"/>
    <p:sldId id="276" r:id="rId9"/>
    <p:sldId id="300" r:id="rId10"/>
    <p:sldId id="277" r:id="rId11"/>
    <p:sldId id="268" r:id="rId12"/>
    <p:sldId id="309" r:id="rId13"/>
    <p:sldId id="279" r:id="rId14"/>
    <p:sldId id="285" r:id="rId15"/>
    <p:sldId id="288" r:id="rId16"/>
    <p:sldId id="291" r:id="rId17"/>
    <p:sldId id="29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44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5E5B0-8EAC-46E7-9F0B-A344D3489812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6DD42-2C2B-47BF-91B0-5C2ADB7876C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Introduction: </a:t>
            </a:r>
            <a:endParaRPr lang="en-US" sz="1100" dirty="0" smtClean="0"/>
          </a:p>
          <a:p>
            <a:pPr lvl="1"/>
            <a:r>
              <a:rPr lang="en-US" dirty="0" smtClean="0"/>
              <a:t>The personal nature of this book and why teach it. </a:t>
            </a:r>
            <a:endParaRPr lang="en-US" sz="1100" dirty="0" smtClean="0"/>
          </a:p>
          <a:p>
            <a:pPr lvl="2"/>
            <a:r>
              <a:rPr lang="en-US" dirty="0" smtClean="0"/>
              <a:t>Anna</a:t>
            </a:r>
            <a:endParaRPr lang="en-US" sz="1100" dirty="0" smtClean="0"/>
          </a:p>
          <a:p>
            <a:pPr lvl="2"/>
            <a:r>
              <a:rPr lang="en-US" dirty="0" smtClean="0"/>
              <a:t>Biblical Counseling </a:t>
            </a:r>
            <a:endParaRPr lang="en-US" sz="1100" dirty="0" smtClean="0"/>
          </a:p>
          <a:p>
            <a:pPr lvl="2"/>
            <a:r>
              <a:rPr lang="en-US" dirty="0" smtClean="0"/>
              <a:t>This sermon is the compilation of a lot of peoples work </a:t>
            </a:r>
            <a:endParaRPr lang="en-US" sz="1100" dirty="0" smtClean="0"/>
          </a:p>
          <a:p>
            <a:pPr lvl="1"/>
            <a:r>
              <a:rPr lang="en-US" dirty="0" smtClean="0"/>
              <a:t>Manage expectations : </a:t>
            </a:r>
            <a:endParaRPr lang="en-US" sz="1100" dirty="0" smtClean="0"/>
          </a:p>
          <a:p>
            <a:pPr lvl="2"/>
            <a:r>
              <a:rPr lang="en-US" dirty="0" smtClean="0"/>
              <a:t>5 keys to understanding the Book of Proverbs in ascending order.</a:t>
            </a:r>
            <a:endParaRPr lang="en-US" sz="1100" dirty="0" smtClean="0"/>
          </a:p>
          <a:p>
            <a:pPr lvl="2"/>
            <a:r>
              <a:rPr lang="en-US" dirty="0" smtClean="0"/>
              <a:t>We will start generally progressively narrow down our focus until me come to couple of very specific proverbs.   </a:t>
            </a:r>
            <a:endParaRPr lang="en-US" sz="11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Key # 2 The organization of this book is beautiful and a stroke of genius </a:t>
            </a:r>
            <a:endParaRPr lang="en-US" sz="1050" dirty="0" smtClean="0"/>
          </a:p>
          <a:p>
            <a:pPr lvl="1"/>
            <a:r>
              <a:rPr lang="en-US" dirty="0" smtClean="0"/>
              <a:t>No seeming organization – but life does not have any seeming organization </a:t>
            </a:r>
            <a:endParaRPr lang="en-US" sz="1050" dirty="0" smtClean="0"/>
          </a:p>
          <a:p>
            <a:pPr lvl="1"/>
            <a:r>
              <a:rPr lang="en-US" dirty="0" smtClean="0"/>
              <a:t>Not in our linier / western/ logic trained mind set – but is resembles life quite a bit</a:t>
            </a:r>
            <a:endParaRPr lang="en-US" sz="1050" dirty="0" smtClean="0"/>
          </a:p>
          <a:p>
            <a:pPr lvl="1"/>
            <a:r>
              <a:rPr lang="en-US" dirty="0" smtClean="0"/>
              <a:t>A father talking to his son (so it seems a little man heavy)</a:t>
            </a:r>
            <a:endParaRPr lang="en-US" sz="1050" dirty="0" smtClean="0"/>
          </a:p>
          <a:p>
            <a:pPr lvl="2"/>
            <a:r>
              <a:rPr lang="en-US" dirty="0" smtClean="0"/>
              <a:t>Main categories</a:t>
            </a:r>
            <a:endParaRPr lang="en-US" sz="1050" dirty="0" smtClean="0"/>
          </a:p>
          <a:p>
            <a:pPr lvl="3"/>
            <a:r>
              <a:rPr lang="en-US" dirty="0" smtClean="0"/>
              <a:t>PowerPoint Slide</a:t>
            </a:r>
            <a:endParaRPr lang="en-US" sz="1050" dirty="0" smtClean="0"/>
          </a:p>
          <a:p>
            <a:pPr lvl="2"/>
            <a:r>
              <a:rPr lang="en-US" dirty="0" smtClean="0"/>
              <a:t>Complexity of the book</a:t>
            </a:r>
            <a:endParaRPr lang="en-US" sz="1050" dirty="0" smtClean="0"/>
          </a:p>
          <a:p>
            <a:pPr lvl="3"/>
            <a:r>
              <a:rPr lang="en-US" dirty="0" smtClean="0"/>
              <a:t>PowerPoint Slide </a:t>
            </a:r>
            <a:endParaRPr lang="en-US" sz="1050" dirty="0" smtClean="0"/>
          </a:p>
          <a:p>
            <a:pPr lvl="1"/>
            <a:r>
              <a:rPr lang="en-US" dirty="0" smtClean="0"/>
              <a:t>In keeping with the theme of a father talking with his son, the two different of life, wisdom and foolishness, are personified by two different women and it asks the question – who do you want to be joined with?</a:t>
            </a:r>
            <a:endParaRPr lang="en-US" sz="1050" dirty="0" smtClean="0"/>
          </a:p>
          <a:p>
            <a:pPr lvl="2"/>
            <a:r>
              <a:rPr lang="en-US" dirty="0" smtClean="0"/>
              <a:t>Wisdom </a:t>
            </a:r>
            <a:endParaRPr lang="en-US" sz="1050" dirty="0" smtClean="0"/>
          </a:p>
          <a:p>
            <a:pPr lvl="2"/>
            <a:r>
              <a:rPr lang="en-US" dirty="0" smtClean="0"/>
              <a:t>Folly </a:t>
            </a:r>
            <a:endParaRPr lang="en-US" sz="105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DD42-2C2B-47BF-91B0-5C2ADB7876C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4DF55-4835-4960-808A-C7D5F23DECCA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BCF2A-4BA9-4B21-B9BD-6158943C4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Proverbs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Keys to Understanding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1054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Key # 5 Proverbs fills a gap between the “theory” of  God’s law and “living” God’s law. 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4296538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Key # 4 Growing in wisdom is a process. 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487675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Key # 3 Proverbs is a type of literature.   </a:t>
            </a:r>
          </a:p>
          <a:p>
            <a:r>
              <a:rPr lang="en-US" sz="3200" dirty="0" smtClean="0"/>
              <a:t>   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186369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Key # 2 The organization of the book of Proverbs is genius.    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885063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Key # 1 The fear of the L</a:t>
            </a:r>
            <a:r>
              <a:rPr lang="en-US" sz="3200" cap="small" dirty="0" smtClean="0"/>
              <a:t>ord</a:t>
            </a:r>
            <a:r>
              <a:rPr lang="en-US" sz="3200" dirty="0" smtClean="0"/>
              <a:t> is the heart of wisdom.     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762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Keys to Understanding the Book of Proverbs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4296538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Key # 4 Growing in wisdom is a process.  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762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Keys to Understanding the Book of Proverbs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457200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 Proverbs of Solomon son of David, king of Israel:</a:t>
            </a:r>
          </a:p>
          <a:p>
            <a:pPr algn="ctr"/>
            <a:r>
              <a:rPr lang="en-US" sz="2800" dirty="0" smtClean="0"/>
              <a:t>for attaining </a:t>
            </a:r>
            <a:r>
              <a:rPr lang="en-US" sz="2800" dirty="0" smtClean="0">
                <a:solidFill>
                  <a:srgbClr val="FF0000"/>
                </a:solidFill>
              </a:rPr>
              <a:t>wisdom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F0000"/>
                </a:solidFill>
              </a:rPr>
              <a:t>discipline</a:t>
            </a:r>
            <a:r>
              <a:rPr lang="en-US" sz="2800" dirty="0" smtClean="0"/>
              <a:t>;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 smtClean="0">
                <a:solidFill>
                  <a:srgbClr val="FF0000"/>
                </a:solidFill>
              </a:rPr>
              <a:t>understanding</a:t>
            </a:r>
            <a:r>
              <a:rPr lang="en-US" sz="2800" dirty="0" smtClean="0"/>
              <a:t> words of </a:t>
            </a:r>
            <a:r>
              <a:rPr lang="en-US" sz="2800" dirty="0" smtClean="0">
                <a:solidFill>
                  <a:srgbClr val="FF0000"/>
                </a:solidFill>
              </a:rPr>
              <a:t>insight</a:t>
            </a:r>
            <a:r>
              <a:rPr lang="en-US" sz="2800" dirty="0" smtClean="0"/>
              <a:t>; </a:t>
            </a:r>
          </a:p>
          <a:p>
            <a:pPr algn="ctr"/>
            <a:r>
              <a:rPr lang="en-US" sz="2800" dirty="0" smtClean="0"/>
              <a:t>for acquiring a </a:t>
            </a:r>
            <a:r>
              <a:rPr lang="en-US" sz="2800" dirty="0" smtClean="0">
                <a:solidFill>
                  <a:srgbClr val="FF0000"/>
                </a:solidFill>
              </a:rPr>
              <a:t>disciplined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F0000"/>
                </a:solidFill>
              </a:rPr>
              <a:t>prudent</a:t>
            </a:r>
            <a:r>
              <a:rPr lang="en-US" sz="2800" dirty="0" smtClean="0"/>
              <a:t> life, </a:t>
            </a:r>
          </a:p>
          <a:p>
            <a:pPr algn="ctr"/>
            <a:r>
              <a:rPr lang="en-US" sz="2800" dirty="0" smtClean="0"/>
              <a:t>doing what is </a:t>
            </a:r>
            <a:r>
              <a:rPr lang="en-US" sz="2800" dirty="0" smtClean="0">
                <a:solidFill>
                  <a:srgbClr val="FF0000"/>
                </a:solidFill>
              </a:rPr>
              <a:t>right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F0000"/>
                </a:solidFill>
              </a:rPr>
              <a:t>just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F0000"/>
                </a:solidFill>
              </a:rPr>
              <a:t>fair</a:t>
            </a:r>
            <a:r>
              <a:rPr lang="en-US" sz="2800" dirty="0" smtClean="0"/>
              <a:t>; </a:t>
            </a:r>
          </a:p>
          <a:p>
            <a:pPr algn="ctr"/>
            <a:r>
              <a:rPr lang="en-US" sz="2800" dirty="0" smtClean="0"/>
              <a:t>for giving </a:t>
            </a:r>
            <a:r>
              <a:rPr lang="en-US" sz="2800" dirty="0" smtClean="0">
                <a:solidFill>
                  <a:srgbClr val="FF0000"/>
                </a:solidFill>
              </a:rPr>
              <a:t>prudence</a:t>
            </a:r>
            <a:r>
              <a:rPr lang="en-US" sz="2800" dirty="0" smtClean="0"/>
              <a:t> to the </a:t>
            </a:r>
            <a:r>
              <a:rPr lang="en-US" sz="2800" dirty="0" smtClean="0">
                <a:solidFill>
                  <a:srgbClr val="FF0000"/>
                </a:solidFill>
              </a:rPr>
              <a:t>simple</a:t>
            </a:r>
            <a:r>
              <a:rPr lang="en-US" sz="2800" dirty="0" smtClean="0"/>
              <a:t>, 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knowledge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F0000"/>
                </a:solidFill>
              </a:rPr>
              <a:t>discretion</a:t>
            </a:r>
            <a:r>
              <a:rPr lang="en-US" sz="2800" dirty="0" smtClean="0"/>
              <a:t> to the </a:t>
            </a:r>
            <a:r>
              <a:rPr lang="en-US" sz="2800" dirty="0" smtClean="0">
                <a:solidFill>
                  <a:srgbClr val="FF0000"/>
                </a:solidFill>
              </a:rPr>
              <a:t>young</a:t>
            </a:r>
            <a:r>
              <a:rPr lang="en-US" sz="2800" dirty="0" smtClean="0"/>
              <a:t> –</a:t>
            </a:r>
          </a:p>
          <a:p>
            <a:pPr algn="ctr"/>
            <a:r>
              <a:rPr lang="en-US" sz="2800" dirty="0" smtClean="0"/>
              <a:t>let the </a:t>
            </a:r>
            <a:r>
              <a:rPr lang="en-US" sz="2800" dirty="0" smtClean="0">
                <a:solidFill>
                  <a:srgbClr val="FF0000"/>
                </a:solidFill>
              </a:rPr>
              <a:t>wise</a:t>
            </a:r>
            <a:r>
              <a:rPr lang="en-US" sz="2800" dirty="0" smtClean="0"/>
              <a:t> listen and add to their </a:t>
            </a:r>
            <a:r>
              <a:rPr lang="en-US" sz="2800" dirty="0" smtClean="0">
                <a:solidFill>
                  <a:srgbClr val="FF0000"/>
                </a:solidFill>
              </a:rPr>
              <a:t>learning</a:t>
            </a:r>
            <a:r>
              <a:rPr lang="en-US" sz="2800" dirty="0" smtClean="0"/>
              <a:t>, </a:t>
            </a:r>
          </a:p>
          <a:p>
            <a:pPr algn="ctr"/>
            <a:r>
              <a:rPr lang="en-US" sz="2800" dirty="0" smtClean="0"/>
              <a:t>and let the </a:t>
            </a:r>
            <a:r>
              <a:rPr lang="en-US" sz="2800" dirty="0" smtClean="0">
                <a:solidFill>
                  <a:srgbClr val="FF0000"/>
                </a:solidFill>
              </a:rPr>
              <a:t>discerning</a:t>
            </a:r>
            <a:r>
              <a:rPr lang="en-US" sz="2800" dirty="0" smtClean="0"/>
              <a:t>  get guidance –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 smtClean="0">
                <a:solidFill>
                  <a:srgbClr val="FF0000"/>
                </a:solidFill>
              </a:rPr>
              <a:t>understanding</a:t>
            </a:r>
            <a:r>
              <a:rPr lang="en-US" sz="2800" dirty="0" smtClean="0"/>
              <a:t> proverbs and parables, the sayings and riddles of the wise.</a:t>
            </a:r>
          </a:p>
          <a:p>
            <a:pPr algn="ctr"/>
            <a:r>
              <a:rPr lang="en-US" sz="2800" dirty="0" smtClean="0"/>
              <a:t>The fear of the L</a:t>
            </a:r>
            <a:r>
              <a:rPr lang="en-US" sz="2800" cap="small" dirty="0" smtClean="0"/>
              <a:t>ord</a:t>
            </a:r>
            <a:r>
              <a:rPr lang="en-US" sz="2800" dirty="0" smtClean="0"/>
              <a:t> is the beginning of </a:t>
            </a:r>
            <a:r>
              <a:rPr lang="en-US" sz="2800" dirty="0" smtClean="0">
                <a:solidFill>
                  <a:srgbClr val="FF0000"/>
                </a:solidFill>
              </a:rPr>
              <a:t>knowledge</a:t>
            </a:r>
            <a:r>
              <a:rPr lang="en-US" sz="2800" dirty="0" smtClean="0"/>
              <a:t>, but fools despise </a:t>
            </a:r>
            <a:r>
              <a:rPr lang="en-US" sz="2800" dirty="0" smtClean="0">
                <a:solidFill>
                  <a:srgbClr val="FF0000"/>
                </a:solidFill>
              </a:rPr>
              <a:t>wisdom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F0000"/>
                </a:solidFill>
              </a:rPr>
              <a:t>discipline</a:t>
            </a:r>
            <a:r>
              <a:rPr lang="en-US" sz="2800" dirty="0" smtClean="0"/>
              <a:t>. </a:t>
            </a:r>
          </a:p>
          <a:p>
            <a:pPr algn="r"/>
            <a:r>
              <a:rPr lang="en-US" sz="2800" dirty="0" smtClean="0"/>
              <a:t>Proverbs 1: 1-7 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/>
          <p:cNvCxnSpPr/>
          <p:nvPr/>
        </p:nvCxnSpPr>
        <p:spPr>
          <a:xfrm>
            <a:off x="4312194" y="1371600"/>
            <a:ext cx="0" cy="4038600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159794" y="3200400"/>
            <a:ext cx="1143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12194" y="1792069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Understanding 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312194" y="2310825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Insight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4312194" y="3530025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Prudence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312194" y="40386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Discretion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3129733" y="750744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Knowledge 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3124200" y="528756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Wisdom 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1752600" y="19050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Discipline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2819400" y="58674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Right, Just, Fair  </a:t>
            </a:r>
            <a:endParaRPr lang="en-US" sz="2800" dirty="0"/>
          </a:p>
        </p:txBody>
      </p:sp>
      <p:sp>
        <p:nvSpPr>
          <p:cNvPr id="53" name="TextBox 52"/>
          <p:cNvSpPr txBox="1"/>
          <p:nvPr/>
        </p:nvSpPr>
        <p:spPr>
          <a:xfrm>
            <a:off x="1676400" y="32004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Learning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54" name="TextBox 53"/>
          <p:cNvSpPr txBox="1"/>
          <p:nvPr/>
        </p:nvSpPr>
        <p:spPr>
          <a:xfrm>
            <a:off x="1752600" y="2349788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0070C0"/>
                </a:solidFill>
              </a:rPr>
              <a:t>Instruction</a:t>
            </a:r>
            <a:endParaRPr lang="en-US" sz="2800" i="1" dirty="0">
              <a:solidFill>
                <a:srgbClr val="0070C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19200" y="36576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0070C0"/>
                </a:solidFill>
              </a:rPr>
              <a:t>Understanding</a:t>
            </a:r>
            <a:r>
              <a:rPr lang="en-US" sz="3200" i="1" dirty="0" smtClean="0">
                <a:solidFill>
                  <a:srgbClr val="0070C0"/>
                </a:solidFill>
              </a:rPr>
              <a:t> </a:t>
            </a:r>
            <a:endParaRPr lang="en-US" sz="3200" i="1" dirty="0">
              <a:solidFill>
                <a:srgbClr val="0070C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29400" y="1814286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0070C0"/>
                </a:solidFill>
              </a:rPr>
              <a:t>Perceive  </a:t>
            </a:r>
            <a:endParaRPr lang="en-US" sz="2800" i="1" dirty="0">
              <a:solidFill>
                <a:srgbClr val="0070C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486400" y="231598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0070C0"/>
                </a:solidFill>
              </a:rPr>
              <a:t>Understandings</a:t>
            </a:r>
            <a:endParaRPr lang="en-US" sz="2800" i="1" dirty="0">
              <a:solidFill>
                <a:srgbClr val="0070C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486400" y="762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0070C0"/>
                </a:solidFill>
              </a:rPr>
              <a:t>Knowledge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91200" y="3519714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0070C0"/>
                </a:solidFill>
              </a:rPr>
              <a:t>Prudence</a:t>
            </a:r>
            <a:endParaRPr lang="en-US" sz="2800" i="1" dirty="0">
              <a:solidFill>
                <a:srgbClr val="0070C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867400" y="40386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0070C0"/>
                </a:solidFill>
              </a:rPr>
              <a:t>Discretion</a:t>
            </a:r>
            <a:endParaRPr lang="en-US" sz="2800" i="1" dirty="0">
              <a:solidFill>
                <a:srgbClr val="0070C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724400" y="529726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0070C0"/>
                </a:solidFill>
              </a:rPr>
              <a:t>Wisdom </a:t>
            </a:r>
            <a:endParaRPr lang="en-US" sz="3600" i="1" dirty="0">
              <a:solidFill>
                <a:srgbClr val="0070C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62200" y="618238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0070C0"/>
                </a:solidFill>
              </a:rPr>
              <a:t>Justice, Judgment, Equity </a:t>
            </a:r>
            <a:endParaRPr lang="en-US" sz="2800" i="1" dirty="0">
              <a:solidFill>
                <a:srgbClr val="0070C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28600" y="46482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NIV</a:t>
            </a:r>
            <a:r>
              <a:rPr lang="en-US" dirty="0" smtClean="0"/>
              <a:t> in black</a:t>
            </a:r>
          </a:p>
          <a:p>
            <a:r>
              <a:rPr lang="en-US" dirty="0" err="1" smtClean="0"/>
              <a:t>NKJV</a:t>
            </a:r>
            <a:r>
              <a:rPr lang="en-US" dirty="0" smtClean="0"/>
              <a:t> in blue and italic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914400" y="651643"/>
          <a:ext cx="7315198" cy="50633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38268"/>
                <a:gridCol w="1798819"/>
                <a:gridCol w="2878111"/>
              </a:tblGrid>
              <a:tr h="880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/>
                        <a:t>Wise</a:t>
                      </a:r>
                    </a:p>
                    <a:p>
                      <a:pPr algn="ctr"/>
                      <a:r>
                        <a:rPr lang="en-US" sz="3200" b="1" dirty="0" smtClean="0"/>
                        <a:t>Path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Foolish</a:t>
                      </a:r>
                    </a:p>
                    <a:p>
                      <a:pPr algn="ctr"/>
                      <a:r>
                        <a:rPr lang="en-US" sz="3200" b="1" dirty="0" smtClean="0"/>
                        <a:t>Path</a:t>
                      </a:r>
                      <a:endParaRPr 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Tradesman</a:t>
                      </a:r>
                      <a:r>
                        <a:rPr lang="en-US" sz="3200" b="1" baseline="0" dirty="0" smtClean="0"/>
                        <a:t> </a:t>
                      </a:r>
                      <a:endParaRPr lang="en-US" sz="3200" b="1" dirty="0"/>
                    </a:p>
                  </a:txBody>
                  <a:tcPr anchor="ctr"/>
                </a:tc>
              </a:tr>
              <a:tr h="88024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Simple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Simple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Apprentice</a:t>
                      </a:r>
                      <a:endParaRPr lang="en-US" sz="3200" dirty="0"/>
                    </a:p>
                  </a:txBody>
                  <a:tcPr anchor="ctr"/>
                </a:tc>
              </a:tr>
              <a:tr h="88024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Young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Mocker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Journeyman</a:t>
                      </a:r>
                      <a:endParaRPr lang="en-US" sz="3200" dirty="0"/>
                    </a:p>
                  </a:txBody>
                  <a:tcPr anchor="ctr"/>
                </a:tc>
              </a:tr>
              <a:tr h="88024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Discerning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Folly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Craftsman</a:t>
                      </a:r>
                      <a:endParaRPr lang="en-US" sz="3200" dirty="0"/>
                    </a:p>
                  </a:txBody>
                  <a:tcPr anchor="ctr"/>
                </a:tc>
              </a:tr>
              <a:tr h="135583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Wise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Foolish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Master Craftsman</a:t>
                      </a:r>
                      <a:r>
                        <a:rPr lang="en-US" sz="3200" baseline="0" dirty="0" smtClean="0"/>
                        <a:t> 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487675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Key # 3 Proverbs is a type of literature.   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762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Keys to Understanding the Book of Proverbs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Contradiction or Not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513582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Proverbs 26:4 Do not answer a fool according to his folly, or you will be like him yourself.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4104382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Proverbs 26:5 Answer a fool according to his folly, or he will be wise in his own eyes. 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025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Vs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Hebrew Poetry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7620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Key: A, what’s more B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5240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Stern discipline awaits him who leaves the path; 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21336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he who hates correction will die. </a:t>
            </a:r>
            <a:r>
              <a:rPr lang="en-US" sz="3200" dirty="0" err="1" smtClean="0"/>
              <a:t>Prov</a:t>
            </a:r>
            <a:r>
              <a:rPr lang="en-US" sz="3200" dirty="0" smtClean="0"/>
              <a:t> 15:10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15240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142185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B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" y="3352800"/>
            <a:ext cx="792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38200" y="41148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fear of the L</a:t>
            </a:r>
            <a:r>
              <a:rPr lang="en-US" sz="3200" cap="small" dirty="0" smtClean="0"/>
              <a:t>ord</a:t>
            </a:r>
            <a:r>
              <a:rPr lang="en-US" sz="3200" dirty="0" smtClean="0"/>
              <a:t> teaches a man wisdom,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838200" y="47244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and humility comes before honor. </a:t>
            </a:r>
            <a:r>
              <a:rPr lang="en-US" sz="3200" dirty="0" err="1" smtClean="0"/>
              <a:t>Prov</a:t>
            </a:r>
            <a:r>
              <a:rPr lang="en-US" sz="3200" dirty="0" smtClean="0"/>
              <a:t> 15:33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304800" y="41148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4732985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B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Promise or Not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132582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Proverbs 22:6 Train a child in the way he should go, and when he is old he will not turn from it.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652897"/>
            <a:ext cx="8229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John 3:16 For God so loved the world that He gave His only begotten Son, that whoever believes in Him should not perish but have everlasting life. 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644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Vs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186369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Key # 2 The organization of the book of Proverbs is genius.     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762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Keys to Understanding the Book of Proverbs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own Arrow 21"/>
          <p:cNvSpPr/>
          <p:nvPr/>
        </p:nvSpPr>
        <p:spPr>
          <a:xfrm rot="20140184">
            <a:off x="4989127" y="2156419"/>
            <a:ext cx="147873" cy="33109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76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Main Categories in Proverbs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042845"/>
            <a:ext cx="1524000" cy="5847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Speech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3051989"/>
            <a:ext cx="1905000" cy="273921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People</a:t>
            </a:r>
          </a:p>
          <a:p>
            <a:pPr algn="ctr"/>
            <a:r>
              <a:rPr lang="en-US" sz="2800" i="1" dirty="0" smtClean="0"/>
              <a:t>Authority</a:t>
            </a:r>
          </a:p>
          <a:p>
            <a:pPr algn="ctr"/>
            <a:r>
              <a:rPr lang="en-US" sz="2800" i="1" dirty="0" smtClean="0"/>
              <a:t>Spouse</a:t>
            </a:r>
          </a:p>
          <a:p>
            <a:pPr algn="ctr"/>
            <a:r>
              <a:rPr lang="en-US" sz="2800" i="1" dirty="0" smtClean="0"/>
              <a:t>Neighbors</a:t>
            </a:r>
          </a:p>
          <a:p>
            <a:pPr algn="ctr"/>
            <a:r>
              <a:rPr lang="en-US" sz="2800" i="1" dirty="0" smtClean="0"/>
              <a:t>Children</a:t>
            </a:r>
          </a:p>
          <a:p>
            <a:pPr algn="ctr"/>
            <a:r>
              <a:rPr lang="en-US" sz="2800" i="1" dirty="0" smtClean="0"/>
              <a:t>Vulnerable  </a:t>
            </a:r>
            <a:endParaRPr lang="en-US" sz="28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343400" y="3048000"/>
            <a:ext cx="1752600" cy="18774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Pathway</a:t>
            </a:r>
          </a:p>
          <a:p>
            <a:pPr algn="ctr"/>
            <a:r>
              <a:rPr lang="en-US" sz="2800" i="1" dirty="0" smtClean="0"/>
              <a:t>Instruction</a:t>
            </a:r>
          </a:p>
          <a:p>
            <a:pPr algn="ctr"/>
            <a:r>
              <a:rPr lang="en-US" sz="2800" i="1" dirty="0" smtClean="0"/>
              <a:t>Plans</a:t>
            </a:r>
          </a:p>
          <a:p>
            <a:pPr algn="ctr"/>
            <a:r>
              <a:rPr lang="en-US" sz="2800" i="1" dirty="0" smtClean="0"/>
              <a:t>Effect</a:t>
            </a:r>
            <a:endParaRPr lang="en-US" sz="28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6400800" y="3048000"/>
            <a:ext cx="2209800" cy="18774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Possessions</a:t>
            </a:r>
          </a:p>
          <a:p>
            <a:pPr algn="ctr"/>
            <a:r>
              <a:rPr lang="en-US" sz="2800" i="1" dirty="0" smtClean="0"/>
              <a:t>Gaining</a:t>
            </a:r>
          </a:p>
          <a:p>
            <a:pPr algn="ctr"/>
            <a:r>
              <a:rPr lang="en-US" sz="2800" i="1" dirty="0" smtClean="0"/>
              <a:t>Using</a:t>
            </a:r>
          </a:p>
          <a:p>
            <a:pPr algn="ctr"/>
            <a:r>
              <a:rPr lang="en-US" sz="2800" i="1" dirty="0" smtClean="0"/>
              <a:t> Losing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257800" y="5410200"/>
            <a:ext cx="1447800" cy="107721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Drugs</a:t>
            </a:r>
          </a:p>
          <a:p>
            <a:pPr algn="ctr"/>
            <a:r>
              <a:rPr lang="en-US" sz="3200" b="1" dirty="0" smtClean="0"/>
              <a:t>Sex  </a:t>
            </a:r>
            <a:endParaRPr lang="en-US" sz="3200" i="1" dirty="0"/>
          </a:p>
        </p:txBody>
      </p:sp>
      <p:grpSp>
        <p:nvGrpSpPr>
          <p:cNvPr id="11" name="Group 13"/>
          <p:cNvGrpSpPr/>
          <p:nvPr/>
        </p:nvGrpSpPr>
        <p:grpSpPr>
          <a:xfrm>
            <a:off x="1325380" y="609600"/>
            <a:ext cx="1524000" cy="1524000"/>
            <a:chOff x="1325380" y="806970"/>
            <a:chExt cx="1524000" cy="1524000"/>
          </a:xfrm>
        </p:grpSpPr>
        <p:sp>
          <p:nvSpPr>
            <p:cNvPr id="9" name="TextBox 8"/>
            <p:cNvSpPr txBox="1"/>
            <p:nvPr/>
          </p:nvSpPr>
          <p:spPr>
            <a:xfrm>
              <a:off x="1371600" y="980182"/>
              <a:ext cx="1447800" cy="107721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God</a:t>
              </a:r>
            </a:p>
            <a:p>
              <a:pPr algn="ctr"/>
              <a:r>
                <a:rPr lang="en-US" sz="3200" b="1" dirty="0" smtClean="0"/>
                <a:t>Justice  </a:t>
              </a:r>
              <a:endParaRPr lang="en-US" sz="3200" i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325380" y="806970"/>
              <a:ext cx="1524000" cy="1524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124200" y="1143000"/>
            <a:ext cx="2362200" cy="1524000"/>
            <a:chOff x="3094220" y="914400"/>
            <a:chExt cx="2362200" cy="1524000"/>
          </a:xfrm>
        </p:grpSpPr>
        <p:sp>
          <p:nvSpPr>
            <p:cNvPr id="3" name="TextBox 2"/>
            <p:cNvSpPr txBox="1"/>
            <p:nvPr/>
          </p:nvSpPr>
          <p:spPr>
            <a:xfrm>
              <a:off x="3094220" y="1335215"/>
              <a:ext cx="2362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Heart</a:t>
              </a:r>
              <a:endParaRPr lang="en-US" sz="3200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505200" y="914400"/>
              <a:ext cx="1524000" cy="1524000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Down Arrow 16"/>
          <p:cNvSpPr/>
          <p:nvPr/>
        </p:nvSpPr>
        <p:spPr>
          <a:xfrm rot="6567091">
            <a:off x="3070744" y="1280699"/>
            <a:ext cx="268911" cy="758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 rot="4369651">
            <a:off x="2677376" y="1397982"/>
            <a:ext cx="147873" cy="24787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 rot="17217079">
            <a:off x="5892921" y="1313133"/>
            <a:ext cx="147873" cy="26171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19431860">
            <a:off x="4702862" y="2155598"/>
            <a:ext cx="147873" cy="9980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 rot="3034359">
            <a:off x="3722720" y="2065618"/>
            <a:ext cx="147873" cy="12249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Putting the Pieces Together 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941731"/>
            <a:ext cx="2590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Strife</a:t>
            </a:r>
          </a:p>
          <a:p>
            <a:pPr algn="ctr"/>
            <a:r>
              <a:rPr lang="en-US" sz="3600" dirty="0" smtClean="0"/>
              <a:t>Quarrels</a:t>
            </a:r>
          </a:p>
          <a:p>
            <a:pPr algn="ctr"/>
            <a:r>
              <a:rPr lang="en-US" sz="3600" dirty="0" smtClean="0"/>
              <a:t>Insults</a:t>
            </a:r>
          </a:p>
          <a:p>
            <a:pPr algn="ctr"/>
            <a:r>
              <a:rPr lang="en-US" sz="3600" dirty="0" smtClean="0"/>
              <a:t>Insolent fury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2092083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Look for the mocker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48400" y="2121611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Pride and arrogance 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4532531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Prov</a:t>
            </a:r>
            <a:r>
              <a:rPr lang="en-US" sz="2800" dirty="0" smtClean="0"/>
              <a:t> 13:10</a:t>
            </a:r>
          </a:p>
          <a:p>
            <a:r>
              <a:rPr lang="en-US" sz="2800" dirty="0" err="1" smtClean="0"/>
              <a:t>Prov</a:t>
            </a:r>
            <a:r>
              <a:rPr lang="en-US" sz="2800" dirty="0" smtClean="0"/>
              <a:t> 22:10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962400" y="450598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Prov</a:t>
            </a:r>
            <a:r>
              <a:rPr lang="en-US" sz="2800" dirty="0" smtClean="0"/>
              <a:t> 21: 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3200" y="4532293"/>
            <a:ext cx="236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Prov</a:t>
            </a:r>
            <a:r>
              <a:rPr lang="en-US" sz="2800" dirty="0" smtClean="0"/>
              <a:t> 13:10</a:t>
            </a:r>
          </a:p>
          <a:p>
            <a:r>
              <a:rPr lang="en-US" sz="2800" dirty="0" err="1" smtClean="0"/>
              <a:t>Prov</a:t>
            </a:r>
            <a:r>
              <a:rPr lang="en-US" sz="2800" dirty="0" smtClean="0"/>
              <a:t> 21: 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9906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Sign/Symptom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32550" y="9906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Condition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04680" y="9906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Heart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3429000" y="914400"/>
            <a:ext cx="0" cy="4876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324600" y="914400"/>
            <a:ext cx="0" cy="4876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57200" y="1752600"/>
            <a:ext cx="777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885063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Key # 1 The fear of the L</a:t>
            </a:r>
            <a:r>
              <a:rPr lang="en-US" sz="3200" cap="small" dirty="0" smtClean="0"/>
              <a:t>ord</a:t>
            </a:r>
            <a:r>
              <a:rPr lang="en-US" sz="3200" dirty="0" smtClean="0"/>
              <a:t> is the heart of wisdom.      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762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Keys to Understanding the Book of Proverbs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009471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fear of the L</a:t>
            </a:r>
            <a:r>
              <a:rPr lang="en-US" sz="3600" cap="small" dirty="0" smtClean="0"/>
              <a:t>ord</a:t>
            </a:r>
            <a:r>
              <a:rPr lang="en-US" sz="3600" dirty="0" smtClean="0"/>
              <a:t> is the beginning of knowledge. </a:t>
            </a:r>
            <a:r>
              <a:rPr lang="en-US" sz="3600" dirty="0" err="1" smtClean="0"/>
              <a:t>Prov</a:t>
            </a:r>
            <a:r>
              <a:rPr lang="en-US" sz="3600" dirty="0" smtClean="0"/>
              <a:t> 1:7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436674"/>
            <a:ext cx="8686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fear of the L</a:t>
            </a:r>
            <a:r>
              <a:rPr lang="en-US" sz="3600" cap="small" dirty="0" smtClean="0"/>
              <a:t>ord</a:t>
            </a:r>
            <a:r>
              <a:rPr lang="en-US" sz="3600" dirty="0" smtClean="0"/>
              <a:t> is the beginning of wisdom, and the knowledge of the Holy One is understanding. </a:t>
            </a:r>
            <a:r>
              <a:rPr lang="en-US" sz="3600" dirty="0" err="1" smtClean="0"/>
              <a:t>Prov</a:t>
            </a:r>
            <a:r>
              <a:rPr lang="en-US" sz="3600" dirty="0" smtClean="0"/>
              <a:t> 9:10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762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The Most Important Key 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4438471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fear of the L</a:t>
            </a:r>
            <a:r>
              <a:rPr lang="en-US" sz="3600" cap="small" dirty="0" smtClean="0"/>
              <a:t>ord</a:t>
            </a:r>
            <a:r>
              <a:rPr lang="en-US" sz="3600" dirty="0" smtClean="0"/>
              <a:t> – that is wisdom, and to shun evil is understanding. Job 28:28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066800"/>
            <a:ext cx="868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Trust in the Lord with all your heart, and lean not on your own understanding; in all your ways acknowledge Him, and He shall direct your paths. </a:t>
            </a:r>
            <a:r>
              <a:rPr lang="en-US" sz="3600" dirty="0" err="1" smtClean="0"/>
              <a:t>Prov</a:t>
            </a:r>
            <a:r>
              <a:rPr lang="en-US" sz="3600" dirty="0" smtClean="0"/>
              <a:t> 3:5-6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762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The Most Reasonable Path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066800"/>
            <a:ext cx="868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Trust in the Lord with all your heart, and lean not on your own understanding; in all your ways acknowledge Him, and He shall direct your paths. </a:t>
            </a:r>
            <a:r>
              <a:rPr lang="en-US" sz="3600" dirty="0" err="1" smtClean="0"/>
              <a:t>Prov</a:t>
            </a:r>
            <a:r>
              <a:rPr lang="en-US" sz="3600" dirty="0" smtClean="0"/>
              <a:t> 3:5-6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762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The Most Reasonable Path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854</Words>
  <Application>Microsoft Office PowerPoint</Application>
  <PresentationFormat>On-screen Show (4:3)</PresentationFormat>
  <Paragraphs>164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Proverbs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Proverbs</dc:title>
  <dc:creator>Daniel Kane</dc:creator>
  <cp:lastModifiedBy>Daniel Kane</cp:lastModifiedBy>
  <cp:revision>91</cp:revision>
  <dcterms:created xsi:type="dcterms:W3CDTF">2012-04-21T13:57:16Z</dcterms:created>
  <dcterms:modified xsi:type="dcterms:W3CDTF">2012-06-02T14:03:45Z</dcterms:modified>
</cp:coreProperties>
</file>