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8" r:id="rId2"/>
    <p:sldId id="256" r:id="rId3"/>
    <p:sldId id="318" r:id="rId4"/>
    <p:sldId id="328" r:id="rId5"/>
    <p:sldId id="323" r:id="rId6"/>
    <p:sldId id="324" r:id="rId7"/>
    <p:sldId id="325" r:id="rId8"/>
    <p:sldId id="326" r:id="rId9"/>
    <p:sldId id="327" r:id="rId10"/>
    <p:sldId id="329" r:id="rId11"/>
    <p:sldId id="261" r:id="rId12"/>
    <p:sldId id="331" r:id="rId13"/>
    <p:sldId id="268" r:id="rId14"/>
    <p:sldId id="262" r:id="rId15"/>
    <p:sldId id="267" r:id="rId16"/>
    <p:sldId id="266" r:id="rId17"/>
    <p:sldId id="269" r:id="rId18"/>
    <p:sldId id="270" r:id="rId19"/>
    <p:sldId id="286" r:id="rId20"/>
    <p:sldId id="271" r:id="rId21"/>
    <p:sldId id="272" r:id="rId22"/>
    <p:sldId id="273" r:id="rId23"/>
    <p:sldId id="263" r:id="rId24"/>
    <p:sldId id="275" r:id="rId25"/>
    <p:sldId id="277" r:id="rId26"/>
    <p:sldId id="287" r:id="rId27"/>
    <p:sldId id="330" r:id="rId28"/>
    <p:sldId id="288" r:id="rId29"/>
    <p:sldId id="289" r:id="rId30"/>
    <p:sldId id="290" r:id="rId31"/>
    <p:sldId id="303" r:id="rId32"/>
    <p:sldId id="276" r:id="rId33"/>
    <p:sldId id="278" r:id="rId34"/>
    <p:sldId id="281" r:id="rId35"/>
    <p:sldId id="304" r:id="rId36"/>
    <p:sldId id="264" r:id="rId37"/>
    <p:sldId id="279" r:id="rId38"/>
    <p:sldId id="282" r:id="rId39"/>
    <p:sldId id="285" r:id="rId40"/>
    <p:sldId id="283" r:id="rId41"/>
    <p:sldId id="284" r:id="rId42"/>
    <p:sldId id="291" r:id="rId43"/>
    <p:sldId id="292" r:id="rId44"/>
    <p:sldId id="293" r:id="rId45"/>
    <p:sldId id="294" r:id="rId46"/>
    <p:sldId id="295" r:id="rId47"/>
    <p:sldId id="296" r:id="rId48"/>
    <p:sldId id="298" r:id="rId49"/>
    <p:sldId id="299" r:id="rId50"/>
    <p:sldId id="300" r:id="rId51"/>
    <p:sldId id="305" r:id="rId52"/>
    <p:sldId id="265" r:id="rId53"/>
    <p:sldId id="302" r:id="rId54"/>
    <p:sldId id="306" r:id="rId55"/>
    <p:sldId id="307" r:id="rId56"/>
    <p:sldId id="308" r:id="rId57"/>
    <p:sldId id="309" r:id="rId58"/>
    <p:sldId id="310" r:id="rId59"/>
    <p:sldId id="314" r:id="rId60"/>
    <p:sldId id="315" r:id="rId61"/>
    <p:sldId id="319" r:id="rId62"/>
    <p:sldId id="317" r:id="rId63"/>
    <p:sldId id="316" r:id="rId64"/>
    <p:sldId id="259" r:id="rId65"/>
    <p:sldId id="320"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06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6F5DF4-E365-42B8-B175-EF0F81056B59}" type="datetimeFigureOut">
              <a:rPr lang="en-US" smtClean="0"/>
              <a:t>5/27/2012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87F025-D0B2-4AAC-988C-C7B41BE8130D}" type="slidenum">
              <a:rPr lang="en-US" smtClean="0"/>
              <a:t>‹#›</a:t>
            </a:fld>
            <a:endParaRPr lang="en-US"/>
          </a:p>
        </p:txBody>
      </p:sp>
    </p:spTree>
    <p:extLst>
      <p:ext uri="{BB962C8B-B14F-4D97-AF65-F5344CB8AC3E}">
        <p14:creationId xmlns:p14="http://schemas.microsoft.com/office/powerpoint/2010/main" val="3585181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87F025-D0B2-4AAC-988C-C7B41BE8130D}" type="slidenum">
              <a:rPr lang="en-US" smtClean="0"/>
              <a:t>1</a:t>
            </a:fld>
            <a:endParaRPr lang="en-US"/>
          </a:p>
        </p:txBody>
      </p:sp>
    </p:spTree>
    <p:extLst>
      <p:ext uri="{BB962C8B-B14F-4D97-AF65-F5344CB8AC3E}">
        <p14:creationId xmlns:p14="http://schemas.microsoft.com/office/powerpoint/2010/main" val="2909353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7</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10</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11</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87F025-D0B2-4AAC-988C-C7B41BE8130D}" type="slidenum">
              <a:rPr lang="en-US" smtClean="0"/>
              <a:t>13</a:t>
            </a:fld>
            <a:endParaRPr lang="en-US"/>
          </a:p>
        </p:txBody>
      </p:sp>
    </p:spTree>
    <p:extLst>
      <p:ext uri="{BB962C8B-B14F-4D97-AF65-F5344CB8AC3E}">
        <p14:creationId xmlns:p14="http://schemas.microsoft.com/office/powerpoint/2010/main" val="2909353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17</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20</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21</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27</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30</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87F025-D0B2-4AAC-988C-C7B41BE8130D}" type="slidenum">
              <a:rPr lang="en-US" smtClean="0"/>
              <a:t>31</a:t>
            </a:fld>
            <a:endParaRPr lang="en-US"/>
          </a:p>
        </p:txBody>
      </p:sp>
    </p:spTree>
    <p:extLst>
      <p:ext uri="{BB962C8B-B14F-4D97-AF65-F5344CB8AC3E}">
        <p14:creationId xmlns:p14="http://schemas.microsoft.com/office/powerpoint/2010/main" val="29093535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87F025-D0B2-4AAC-988C-C7B41BE8130D}" type="slidenum">
              <a:rPr lang="en-US" smtClean="0"/>
              <a:t>35</a:t>
            </a:fld>
            <a:endParaRPr lang="en-US"/>
          </a:p>
        </p:txBody>
      </p:sp>
    </p:spTree>
    <p:extLst>
      <p:ext uri="{BB962C8B-B14F-4D97-AF65-F5344CB8AC3E}">
        <p14:creationId xmlns:p14="http://schemas.microsoft.com/office/powerpoint/2010/main" val="29093535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37</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40</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41</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47</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50</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87F025-D0B2-4AAC-988C-C7B41BE8130D}" type="slidenum">
              <a:rPr lang="en-US" smtClean="0"/>
              <a:t>51</a:t>
            </a:fld>
            <a:endParaRPr lang="en-US"/>
          </a:p>
        </p:txBody>
      </p:sp>
    </p:spTree>
    <p:extLst>
      <p:ext uri="{BB962C8B-B14F-4D97-AF65-F5344CB8AC3E}">
        <p14:creationId xmlns:p14="http://schemas.microsoft.com/office/powerpoint/2010/main" val="29093535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57</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60</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61</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62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63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64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87F025-D0B2-4AAC-988C-C7B41BE8130D}" type="slidenum">
              <a:rPr lang="en-US" smtClean="0"/>
              <a:t>65</a:t>
            </a:fld>
            <a:endParaRPr lang="en-US"/>
          </a:p>
        </p:txBody>
      </p:sp>
    </p:spTree>
    <p:extLst>
      <p:ext uri="{BB962C8B-B14F-4D97-AF65-F5344CB8AC3E}">
        <p14:creationId xmlns:p14="http://schemas.microsoft.com/office/powerpoint/2010/main" val="2909353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Running Toward Jesus</a:t>
            </a:r>
            <a:endParaRPr lang="en-US" dirty="0"/>
          </a:p>
        </p:txBody>
      </p:sp>
      <p:sp>
        <p:nvSpPr>
          <p:cNvPr id="3" name="Subtitle 2"/>
          <p:cNvSpPr>
            <a:spLocks noGrp="1"/>
          </p:cNvSpPr>
          <p:nvPr>
            <p:ph type="subTitle" idx="1"/>
          </p:nvPr>
        </p:nvSpPr>
        <p:spPr/>
        <p:txBody>
          <a:bodyPr/>
          <a:lstStyle/>
          <a:p>
            <a:r>
              <a:rPr lang="en-US" dirty="0" smtClean="0">
                <a:solidFill>
                  <a:srgbClr val="FFFF00"/>
                </a:solidFill>
              </a:rPr>
              <a:t>Hebrews 12:1-3</a:t>
            </a:r>
            <a:endParaRPr lang="en-US" dirty="0">
              <a:solidFill>
                <a:srgbClr val="FFFF00"/>
              </a:solidFill>
            </a:endParaRPr>
          </a:p>
        </p:txBody>
      </p:sp>
    </p:spTree>
    <p:extLst>
      <p:ext uri="{BB962C8B-B14F-4D97-AF65-F5344CB8AC3E}">
        <p14:creationId xmlns:p14="http://schemas.microsoft.com/office/powerpoint/2010/main" val="225690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Introduction</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2919665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Introduction</a:t>
            </a:r>
            <a:endParaRPr lang="en-US" dirty="0">
              <a:solidFill>
                <a:srgbClr val="FFFF00"/>
              </a:solidFill>
            </a:endParaRPr>
          </a:p>
        </p:txBody>
      </p:sp>
      <p:sp>
        <p:nvSpPr>
          <p:cNvPr id="3" name="Content Placeholder 2"/>
          <p:cNvSpPr>
            <a:spLocks noGrp="1"/>
          </p:cNvSpPr>
          <p:nvPr>
            <p:ph idx="1"/>
          </p:nvPr>
        </p:nvSpPr>
        <p:spPr>
          <a:xfrm>
            <a:off x="457200" y="1600200"/>
            <a:ext cx="4114800" cy="4525963"/>
          </a:xfrm>
        </p:spPr>
        <p:txBody>
          <a:bodyPr>
            <a:normAutofit/>
          </a:bodyPr>
          <a:lstStyle/>
          <a:p>
            <a:r>
              <a:rPr lang="en-US" dirty="0" smtClean="0"/>
              <a:t>Most of us have heard of Eric Liddell.</a:t>
            </a:r>
          </a:p>
        </p:txBody>
      </p:sp>
    </p:spTree>
    <p:extLst>
      <p:ext uri="{BB962C8B-B14F-4D97-AF65-F5344CB8AC3E}">
        <p14:creationId xmlns:p14="http://schemas.microsoft.com/office/powerpoint/2010/main" val="555050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Introduction</a:t>
            </a:r>
            <a:endParaRPr lang="en-US" dirty="0">
              <a:solidFill>
                <a:srgbClr val="FFFF00"/>
              </a:solidFill>
            </a:endParaRPr>
          </a:p>
        </p:txBody>
      </p:sp>
      <p:sp>
        <p:nvSpPr>
          <p:cNvPr id="3" name="Content Placeholder 2"/>
          <p:cNvSpPr>
            <a:spLocks noGrp="1"/>
          </p:cNvSpPr>
          <p:nvPr>
            <p:ph idx="1"/>
          </p:nvPr>
        </p:nvSpPr>
        <p:spPr>
          <a:xfrm>
            <a:off x="457200" y="1600200"/>
            <a:ext cx="4114800" cy="4525963"/>
          </a:xfrm>
        </p:spPr>
        <p:txBody>
          <a:bodyPr>
            <a:normAutofit/>
          </a:bodyPr>
          <a:lstStyle/>
          <a:p>
            <a:r>
              <a:rPr lang="en-US" dirty="0" smtClean="0"/>
              <a:t>Most of us have heard of Eric Liddell.</a:t>
            </a:r>
          </a:p>
          <a:p>
            <a:r>
              <a:rPr lang="en-US" dirty="0"/>
              <a:t>He was the Olympic athlete whose religious convictions would not let him compete on Sunday</a:t>
            </a:r>
            <a:r>
              <a:rPr lang="en-US" dirty="0" smtClean="0"/>
              <a: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447800"/>
            <a:ext cx="3553206" cy="4404801"/>
          </a:xfrm>
          <a:prstGeom prst="rect">
            <a:avLst/>
          </a:prstGeom>
        </p:spPr>
      </p:pic>
    </p:spTree>
    <p:extLst>
      <p:ext uri="{BB962C8B-B14F-4D97-AF65-F5344CB8AC3E}">
        <p14:creationId xmlns:p14="http://schemas.microsoft.com/office/powerpoint/2010/main" val="965054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Introduction</a:t>
            </a:r>
            <a:endParaRPr lang="en-US" dirty="0">
              <a:solidFill>
                <a:srgbClr val="FFFF00"/>
              </a:solidFill>
            </a:endParaRPr>
          </a:p>
        </p:txBody>
      </p:sp>
      <p:sp>
        <p:nvSpPr>
          <p:cNvPr id="3" name="Content Placeholder 2"/>
          <p:cNvSpPr>
            <a:spLocks noGrp="1"/>
          </p:cNvSpPr>
          <p:nvPr>
            <p:ph idx="1"/>
          </p:nvPr>
        </p:nvSpPr>
        <p:spPr>
          <a:xfrm>
            <a:off x="457200" y="1600200"/>
            <a:ext cx="4114800" cy="4525963"/>
          </a:xfrm>
        </p:spPr>
        <p:txBody>
          <a:bodyPr>
            <a:normAutofit/>
          </a:bodyPr>
          <a:lstStyle/>
          <a:p>
            <a:r>
              <a:rPr lang="en-US" dirty="0"/>
              <a:t>This forced him to abandon the 100 meters for which he had </a:t>
            </a:r>
            <a:r>
              <a:rPr lang="en-US" dirty="0" smtClean="0"/>
              <a:t>usually </a:t>
            </a:r>
            <a:r>
              <a:rPr lang="en-US" dirty="0"/>
              <a:t>trained.</a:t>
            </a:r>
          </a:p>
          <a:p>
            <a:r>
              <a:rPr lang="en-US" dirty="0"/>
              <a:t>His story was later immortalized in the movie </a:t>
            </a:r>
            <a:r>
              <a:rPr lang="en-US" i="1" dirty="0"/>
              <a:t>Chariots of Fire.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447800"/>
            <a:ext cx="3553206" cy="4404801"/>
          </a:xfrm>
          <a:prstGeom prst="rect">
            <a:avLst/>
          </a:prstGeom>
        </p:spPr>
      </p:pic>
    </p:spTree>
    <p:extLst>
      <p:ext uri="{BB962C8B-B14F-4D97-AF65-F5344CB8AC3E}">
        <p14:creationId xmlns:p14="http://schemas.microsoft.com/office/powerpoint/2010/main" val="17395794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Introduction</a:t>
            </a:r>
            <a:endParaRPr lang="en-US" dirty="0">
              <a:solidFill>
                <a:srgbClr val="FFFF00"/>
              </a:solidFill>
            </a:endParaRPr>
          </a:p>
        </p:txBody>
      </p:sp>
      <p:sp>
        <p:nvSpPr>
          <p:cNvPr id="3" name="Content Placeholder 2"/>
          <p:cNvSpPr>
            <a:spLocks noGrp="1"/>
          </p:cNvSpPr>
          <p:nvPr>
            <p:ph idx="1"/>
          </p:nvPr>
        </p:nvSpPr>
        <p:spPr>
          <a:xfrm>
            <a:off x="457200" y="1600200"/>
            <a:ext cx="4114800" cy="4525963"/>
          </a:xfrm>
        </p:spPr>
        <p:txBody>
          <a:bodyPr>
            <a:normAutofit/>
          </a:bodyPr>
          <a:lstStyle/>
          <a:p>
            <a:r>
              <a:rPr lang="en-US" dirty="0"/>
              <a:t>Upon learning the Paris schedule for </a:t>
            </a:r>
            <a:r>
              <a:rPr lang="en-US" dirty="0" smtClean="0"/>
              <a:t>1924, </a:t>
            </a:r>
            <a:r>
              <a:rPr lang="en-US" dirty="0" smtClean="0"/>
              <a:t>he </a:t>
            </a:r>
            <a:r>
              <a:rPr lang="en-US" dirty="0"/>
              <a:t>was forced to switch to the longer 200 and 400-meter events.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447800"/>
            <a:ext cx="3553206" cy="4404801"/>
          </a:xfrm>
          <a:prstGeom prst="rect">
            <a:avLst/>
          </a:prstGeom>
        </p:spPr>
      </p:pic>
    </p:spTree>
    <p:extLst>
      <p:ext uri="{BB962C8B-B14F-4D97-AF65-F5344CB8AC3E}">
        <p14:creationId xmlns:p14="http://schemas.microsoft.com/office/powerpoint/2010/main" val="28938278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Introduction</a:t>
            </a:r>
            <a:endParaRPr lang="en-US" dirty="0">
              <a:solidFill>
                <a:srgbClr val="FFFF00"/>
              </a:solidFill>
            </a:endParaRPr>
          </a:p>
        </p:txBody>
      </p:sp>
      <p:sp>
        <p:nvSpPr>
          <p:cNvPr id="3" name="Content Placeholder 2"/>
          <p:cNvSpPr>
            <a:spLocks noGrp="1"/>
          </p:cNvSpPr>
          <p:nvPr>
            <p:ph idx="1"/>
          </p:nvPr>
        </p:nvSpPr>
        <p:spPr>
          <a:xfrm>
            <a:off x="457200" y="1600200"/>
            <a:ext cx="4114800" cy="4525963"/>
          </a:xfrm>
        </p:spPr>
        <p:txBody>
          <a:bodyPr>
            <a:normAutofit/>
          </a:bodyPr>
          <a:lstStyle/>
          <a:p>
            <a:r>
              <a:rPr lang="en-US" dirty="0" smtClean="0"/>
              <a:t>He won a bronze medal in the 200 meters that year.</a:t>
            </a:r>
          </a:p>
          <a:p>
            <a:r>
              <a:rPr lang="en-US" dirty="0" smtClean="0"/>
              <a:t>In the 400 meters he won gold, setting a world record in the process.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447800"/>
            <a:ext cx="3553206" cy="4404801"/>
          </a:xfrm>
          <a:prstGeom prst="rect">
            <a:avLst/>
          </a:prstGeom>
        </p:spPr>
      </p:pic>
    </p:spTree>
    <p:extLst>
      <p:ext uri="{BB962C8B-B14F-4D97-AF65-F5344CB8AC3E}">
        <p14:creationId xmlns:p14="http://schemas.microsoft.com/office/powerpoint/2010/main" val="2508069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Introduction</a:t>
            </a:r>
            <a:endParaRPr lang="en-US" dirty="0">
              <a:solidFill>
                <a:srgbClr val="FFFF00"/>
              </a:solidFill>
            </a:endParaRPr>
          </a:p>
        </p:txBody>
      </p:sp>
      <p:sp>
        <p:nvSpPr>
          <p:cNvPr id="3" name="Content Placeholder 2"/>
          <p:cNvSpPr>
            <a:spLocks noGrp="1"/>
          </p:cNvSpPr>
          <p:nvPr>
            <p:ph idx="1"/>
          </p:nvPr>
        </p:nvSpPr>
        <p:spPr>
          <a:xfrm>
            <a:off x="457200" y="1600200"/>
            <a:ext cx="4114800" cy="4525963"/>
          </a:xfrm>
        </p:spPr>
        <p:txBody>
          <a:bodyPr>
            <a:normAutofit/>
          </a:bodyPr>
          <a:lstStyle/>
          <a:p>
            <a:r>
              <a:rPr lang="en-US" dirty="0" smtClean="0"/>
              <a:t>He might have done more in athletics, but Eric knew he had a more important race to run.</a:t>
            </a:r>
          </a:p>
          <a:p>
            <a:r>
              <a:rPr lang="en-US" dirty="0" smtClean="0"/>
              <a:t>Eric Liddell</a:t>
            </a:r>
            <a:r>
              <a:rPr lang="en-US" dirty="0" smtClean="0"/>
              <a:t> </a:t>
            </a:r>
            <a:r>
              <a:rPr lang="en-US" dirty="0" smtClean="0"/>
              <a:t>was born in China, the son of Scottish missionaries.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447800"/>
            <a:ext cx="3553206" cy="4404801"/>
          </a:xfrm>
          <a:prstGeom prst="rect">
            <a:avLst/>
          </a:prstGeom>
        </p:spPr>
      </p:pic>
    </p:spTree>
    <p:extLst>
      <p:ext uri="{BB962C8B-B14F-4D97-AF65-F5344CB8AC3E}">
        <p14:creationId xmlns:p14="http://schemas.microsoft.com/office/powerpoint/2010/main" val="2055982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Introduction</a:t>
            </a:r>
            <a:endParaRPr lang="en-US" dirty="0">
              <a:solidFill>
                <a:srgbClr val="FFFF00"/>
              </a:solidFill>
            </a:endParaRPr>
          </a:p>
        </p:txBody>
      </p:sp>
      <p:sp>
        <p:nvSpPr>
          <p:cNvPr id="3" name="Content Placeholder 2"/>
          <p:cNvSpPr>
            <a:spLocks noGrp="1"/>
          </p:cNvSpPr>
          <p:nvPr>
            <p:ph idx="1"/>
          </p:nvPr>
        </p:nvSpPr>
        <p:spPr>
          <a:xfrm>
            <a:off x="457200" y="1600200"/>
            <a:ext cx="4114800" cy="4525963"/>
          </a:xfrm>
        </p:spPr>
        <p:txBody>
          <a:bodyPr>
            <a:normAutofit lnSpcReduction="10000"/>
          </a:bodyPr>
          <a:lstStyle/>
          <a:p>
            <a:r>
              <a:rPr lang="en-US" dirty="0" smtClean="0"/>
              <a:t>He decided that his future was there and not in world-class competitive sports.</a:t>
            </a:r>
          </a:p>
          <a:p>
            <a:r>
              <a:rPr lang="en-US" dirty="0" smtClean="0"/>
              <a:t>So the following year, in 1925, he went to China where he served the Lord for the rest of his life.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447800"/>
            <a:ext cx="3553206" cy="4404801"/>
          </a:xfrm>
          <a:prstGeom prst="rect">
            <a:avLst/>
          </a:prstGeom>
        </p:spPr>
      </p:pic>
    </p:spTree>
    <p:extLst>
      <p:ext uri="{BB962C8B-B14F-4D97-AF65-F5344CB8AC3E}">
        <p14:creationId xmlns:p14="http://schemas.microsoft.com/office/powerpoint/2010/main" val="1341657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Introduction</a:t>
            </a:r>
            <a:endParaRPr lang="en-US" dirty="0">
              <a:solidFill>
                <a:srgbClr val="FFFF00"/>
              </a:solidFill>
            </a:endParaRPr>
          </a:p>
        </p:txBody>
      </p:sp>
      <p:sp>
        <p:nvSpPr>
          <p:cNvPr id="3" name="Content Placeholder 2"/>
          <p:cNvSpPr>
            <a:spLocks noGrp="1"/>
          </p:cNvSpPr>
          <p:nvPr>
            <p:ph idx="1"/>
          </p:nvPr>
        </p:nvSpPr>
        <p:spPr>
          <a:xfrm>
            <a:off x="457200" y="1600200"/>
            <a:ext cx="4114800" cy="4525963"/>
          </a:xfrm>
        </p:spPr>
        <p:txBody>
          <a:bodyPr>
            <a:normAutofit/>
          </a:bodyPr>
          <a:lstStyle/>
          <a:p>
            <a:r>
              <a:rPr lang="en-US" dirty="0" smtClean="0"/>
              <a:t>Few people have the ability to make it to the Olympics.</a:t>
            </a:r>
          </a:p>
          <a:p>
            <a:r>
              <a:rPr lang="en-US" dirty="0" smtClean="0"/>
              <a:t>But every Christian has a race to run for Jesus and we need to run it well.</a:t>
            </a:r>
          </a:p>
          <a:p>
            <a:r>
              <a:rPr lang="en-US" dirty="0" smtClean="0"/>
              <a:t>Read </a:t>
            </a:r>
            <a:r>
              <a:rPr lang="en-US" dirty="0" smtClean="0">
                <a:solidFill>
                  <a:srgbClr val="FFFF00"/>
                </a:solidFill>
              </a:rPr>
              <a:t>Hebrews 12:1-3</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447800"/>
            <a:ext cx="3553206" cy="4404801"/>
          </a:xfrm>
          <a:prstGeom prst="rect">
            <a:avLst/>
          </a:prstGeom>
        </p:spPr>
      </p:pic>
    </p:spTree>
    <p:extLst>
      <p:ext uri="{BB962C8B-B14F-4D97-AF65-F5344CB8AC3E}">
        <p14:creationId xmlns:p14="http://schemas.microsoft.com/office/powerpoint/2010/main" val="1440388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a:t>
            </a:r>
            <a:r>
              <a:rPr lang="en-US" dirty="0" smtClean="0">
                <a:solidFill>
                  <a:srgbClr val="00B0F0"/>
                </a:solidFill>
              </a:rPr>
              <a:t>Outline</a:t>
            </a:r>
            <a:endParaRPr lang="en-US" dirty="0">
              <a:solidFill>
                <a:srgbClr val="00B0F0"/>
              </a:solidFill>
            </a:endParaRPr>
          </a:p>
        </p:txBody>
      </p:sp>
      <p:sp>
        <p:nvSpPr>
          <p:cNvPr id="3" name="Content Placeholder 2"/>
          <p:cNvSpPr>
            <a:spLocks noGrp="1"/>
          </p:cNvSpPr>
          <p:nvPr>
            <p:ph idx="1"/>
          </p:nvPr>
        </p:nvSpPr>
        <p:spPr/>
        <p:txBody>
          <a:bodyPr>
            <a:normAutofit/>
          </a:bodyPr>
          <a:lstStyle/>
          <a:p>
            <a:pPr marL="571500" indent="-571500">
              <a:buFont typeface="+mj-lt"/>
              <a:buAutoNum type="romanUcPeriod"/>
            </a:pPr>
            <a:endParaRPr lang="en-US" dirty="0">
              <a:solidFill>
                <a:srgbClr val="FFFF00"/>
              </a:solidFill>
            </a:endParaRPr>
          </a:p>
        </p:txBody>
      </p:sp>
    </p:spTree>
    <p:extLst>
      <p:ext uri="{BB962C8B-B14F-4D97-AF65-F5344CB8AC3E}">
        <p14:creationId xmlns:p14="http://schemas.microsoft.com/office/powerpoint/2010/main" val="9094432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a:t>
            </a:r>
            <a:r>
              <a:rPr lang="en-US" dirty="0" smtClean="0">
                <a:solidFill>
                  <a:srgbClr val="00B0F0"/>
                </a:solidFill>
              </a:rPr>
              <a:t>Outline</a:t>
            </a:r>
            <a:endParaRPr lang="en-US" dirty="0">
              <a:solidFill>
                <a:srgbClr val="00B0F0"/>
              </a:solidFill>
            </a:endParaRPr>
          </a:p>
        </p:txBody>
      </p:sp>
      <p:sp>
        <p:nvSpPr>
          <p:cNvPr id="3" name="Content Placeholder 2"/>
          <p:cNvSpPr>
            <a:spLocks noGrp="1"/>
          </p:cNvSpPr>
          <p:nvPr>
            <p:ph idx="1"/>
          </p:nvPr>
        </p:nvSpPr>
        <p:spPr/>
        <p:txBody>
          <a:bodyPr>
            <a:normAutofit/>
          </a:bodyPr>
          <a:lstStyle/>
          <a:p>
            <a:pPr marL="571500" indent="-571500">
              <a:buFont typeface="+mj-lt"/>
              <a:buAutoNum type="romanUcPeriod"/>
            </a:pPr>
            <a:r>
              <a:rPr lang="en-US" dirty="0" smtClean="0"/>
              <a:t>Lay aside sin.			</a:t>
            </a:r>
            <a:r>
              <a:rPr lang="en-US" dirty="0" smtClean="0">
                <a:solidFill>
                  <a:srgbClr val="FFFF00"/>
                </a:solidFill>
              </a:rPr>
              <a:t>12:1a</a:t>
            </a:r>
          </a:p>
          <a:p>
            <a:pPr marL="571500" indent="-571500">
              <a:buFont typeface="+mj-lt"/>
              <a:buAutoNum type="romanUcPeriod"/>
            </a:pPr>
            <a:r>
              <a:rPr lang="en-US" dirty="0" smtClean="0"/>
              <a:t>Run with endurance.	</a:t>
            </a:r>
            <a:r>
              <a:rPr lang="en-US" dirty="0" smtClean="0">
                <a:solidFill>
                  <a:srgbClr val="FFFF00"/>
                </a:solidFill>
              </a:rPr>
              <a:t>12:1b</a:t>
            </a:r>
          </a:p>
          <a:p>
            <a:pPr marL="571500" indent="-571500">
              <a:buFont typeface="+mj-lt"/>
              <a:buAutoNum type="romanUcPeriod"/>
            </a:pPr>
            <a:r>
              <a:rPr lang="en-US" dirty="0" smtClean="0"/>
              <a:t>Look firmly at Jesus.	</a:t>
            </a:r>
            <a:r>
              <a:rPr lang="en-US" dirty="0" smtClean="0">
                <a:solidFill>
                  <a:srgbClr val="FFFF00"/>
                </a:solidFill>
              </a:rPr>
              <a:t>12:2-3</a:t>
            </a:r>
            <a:endParaRPr lang="en-US" dirty="0">
              <a:solidFill>
                <a:srgbClr val="FFFF00"/>
              </a:solidFill>
            </a:endParaRPr>
          </a:p>
        </p:txBody>
      </p:sp>
    </p:spTree>
    <p:extLst>
      <p:ext uri="{BB962C8B-B14F-4D97-AF65-F5344CB8AC3E}">
        <p14:creationId xmlns:p14="http://schemas.microsoft.com/office/powerpoint/2010/main" val="24607225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352799"/>
          </a:xfrm>
        </p:spPr>
        <p:txBody>
          <a:bodyPr>
            <a:normAutofit fontScale="90000"/>
          </a:bodyPr>
          <a:lstStyle/>
          <a:p>
            <a:r>
              <a:rPr lang="en-US" dirty="0" smtClean="0">
                <a:solidFill>
                  <a:srgbClr val="00B0F0"/>
                </a:solidFill>
              </a:rPr>
              <a:t>To finish our race well we have to </a:t>
            </a:r>
            <a:br>
              <a:rPr lang="en-US" dirty="0" smtClean="0">
                <a:solidFill>
                  <a:srgbClr val="00B0F0"/>
                </a:solidFill>
              </a:rPr>
            </a:br>
            <a:r>
              <a:rPr lang="en-US" dirty="0" smtClean="0">
                <a:solidFill>
                  <a:srgbClr val="00B0F0"/>
                </a:solidFill>
              </a:rPr>
              <a:t>lay aside sin, run with endurance, </a:t>
            </a:r>
            <a:br>
              <a:rPr lang="en-US" dirty="0" smtClean="0">
                <a:solidFill>
                  <a:srgbClr val="00B0F0"/>
                </a:solidFill>
              </a:rPr>
            </a:br>
            <a:r>
              <a:rPr lang="en-US" dirty="0" smtClean="0">
                <a:solidFill>
                  <a:srgbClr val="00B0F0"/>
                </a:solidFill>
              </a:rPr>
              <a:t>and look firmly at Jesus </a:t>
            </a:r>
            <a:br>
              <a:rPr lang="en-US" dirty="0" smtClean="0">
                <a:solidFill>
                  <a:srgbClr val="00B0F0"/>
                </a:solidFill>
              </a:rPr>
            </a:br>
            <a:r>
              <a:rPr lang="en-US" dirty="0" smtClean="0">
                <a:solidFill>
                  <a:srgbClr val="00B0F0"/>
                </a:solidFill>
              </a:rPr>
              <a:t>till the end.</a:t>
            </a:r>
            <a:endParaRPr lang="en-US" dirty="0">
              <a:solidFill>
                <a:srgbClr val="00B0F0"/>
              </a:solidFill>
            </a:endParaRPr>
          </a:p>
        </p:txBody>
      </p:sp>
    </p:spTree>
    <p:extLst>
      <p:ext uri="{BB962C8B-B14F-4D97-AF65-F5344CB8AC3E}">
        <p14:creationId xmlns:p14="http://schemas.microsoft.com/office/powerpoint/2010/main" val="25790632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a:t>
            </a:r>
            <a:r>
              <a:rPr lang="en-US" dirty="0" smtClean="0"/>
              <a:t>sin.</a:t>
            </a:r>
            <a:r>
              <a:rPr lang="en-US" dirty="0"/>
              <a:t>		</a:t>
            </a:r>
            <a:r>
              <a:rPr lang="en-US" dirty="0">
                <a:solidFill>
                  <a:srgbClr val="FFFF00"/>
                </a:solidFill>
              </a:rPr>
              <a:t>12:1a</a:t>
            </a:r>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25705578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a:t>
            </a:r>
            <a:r>
              <a:rPr lang="en-US" dirty="0" smtClean="0"/>
              <a:t>sin.</a:t>
            </a:r>
            <a:r>
              <a:rPr lang="en-US" dirty="0"/>
              <a:t>		</a:t>
            </a:r>
            <a:r>
              <a:rPr lang="en-US" dirty="0">
                <a:solidFill>
                  <a:srgbClr val="FFFF00"/>
                </a:solidFill>
              </a:rPr>
              <a:t>12:1a</a:t>
            </a:r>
          </a:p>
        </p:txBody>
      </p:sp>
      <p:sp>
        <p:nvSpPr>
          <p:cNvPr id="3" name="Content Placeholder 2"/>
          <p:cNvSpPr>
            <a:spLocks noGrp="1"/>
          </p:cNvSpPr>
          <p:nvPr>
            <p:ph idx="1"/>
          </p:nvPr>
        </p:nvSpPr>
        <p:spPr/>
        <p:txBody>
          <a:bodyPr>
            <a:normAutofit/>
          </a:bodyPr>
          <a:lstStyle/>
          <a:p>
            <a:r>
              <a:rPr lang="en-US" dirty="0" smtClean="0">
                <a:solidFill>
                  <a:srgbClr val="FFFF00"/>
                </a:solidFill>
              </a:rPr>
              <a:t>12:1	</a:t>
            </a:r>
            <a:r>
              <a:rPr lang="en-US" dirty="0" smtClean="0">
                <a:solidFill>
                  <a:srgbClr val="00B0F0"/>
                </a:solidFill>
              </a:rPr>
              <a:t>Therefore, we also	</a:t>
            </a:r>
          </a:p>
          <a:p>
            <a:r>
              <a:rPr lang="en-US" dirty="0" smtClean="0"/>
              <a:t>Our rabbi wants us all to join him, identifying with all the heroes we read about in</a:t>
            </a:r>
            <a:r>
              <a:rPr lang="en-US" dirty="0" smtClean="0">
                <a:solidFill>
                  <a:srgbClr val="FFFF00"/>
                </a:solidFill>
              </a:rPr>
              <a:t> </a:t>
            </a:r>
            <a:r>
              <a:rPr lang="en-US" dirty="0" smtClean="0"/>
              <a:t>Ch. 11.</a:t>
            </a:r>
          </a:p>
          <a:p>
            <a:r>
              <a:rPr lang="en-US" dirty="0" smtClean="0">
                <a:solidFill>
                  <a:srgbClr val="00B0F0"/>
                </a:solidFill>
              </a:rPr>
              <a:t>Cloud	</a:t>
            </a:r>
            <a:r>
              <a:rPr lang="en-US" dirty="0" smtClean="0"/>
              <a:t>The Greek word was used for literal clouds, but also for a </a:t>
            </a:r>
            <a:r>
              <a:rPr lang="en-US" dirty="0" smtClean="0">
                <a:solidFill>
                  <a:srgbClr val="33CC33"/>
                </a:solidFill>
              </a:rPr>
              <a:t>“large dense multitude”</a:t>
            </a:r>
            <a:r>
              <a:rPr lang="en-US" dirty="0" smtClean="0"/>
              <a:t> or </a:t>
            </a:r>
            <a:r>
              <a:rPr lang="en-US" dirty="0" smtClean="0">
                <a:solidFill>
                  <a:srgbClr val="33CC33"/>
                </a:solidFill>
              </a:rPr>
              <a:t>“throng.”</a:t>
            </a:r>
            <a:r>
              <a:rPr lang="en-US" dirty="0" smtClean="0"/>
              <a:t> (Thayer)</a:t>
            </a:r>
          </a:p>
        </p:txBody>
      </p:sp>
    </p:spTree>
    <p:extLst>
      <p:ext uri="{BB962C8B-B14F-4D97-AF65-F5344CB8AC3E}">
        <p14:creationId xmlns:p14="http://schemas.microsoft.com/office/powerpoint/2010/main" val="11553678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a:t>
            </a:r>
            <a:r>
              <a:rPr lang="en-US" dirty="0" smtClean="0"/>
              <a:t>sin.</a:t>
            </a:r>
            <a:r>
              <a:rPr lang="en-US" dirty="0"/>
              <a:t>		</a:t>
            </a:r>
            <a:r>
              <a:rPr lang="en-US" dirty="0">
                <a:solidFill>
                  <a:srgbClr val="FFFF00"/>
                </a:solidFill>
              </a:rPr>
              <a:t>12:1a</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12:1	</a:t>
            </a:r>
            <a:r>
              <a:rPr lang="en-US" dirty="0" smtClean="0">
                <a:solidFill>
                  <a:srgbClr val="00B0F0"/>
                </a:solidFill>
              </a:rPr>
              <a:t>Witnesses		</a:t>
            </a:r>
            <a:r>
              <a:rPr lang="en-US" dirty="0" smtClean="0"/>
              <a:t>This </a:t>
            </a:r>
            <a:r>
              <a:rPr lang="en-US" dirty="0">
                <a:solidFill>
                  <a:srgbClr val="FF0000"/>
                </a:solidFill>
              </a:rPr>
              <a:t>does not </a:t>
            </a:r>
            <a:r>
              <a:rPr lang="en-US" dirty="0" smtClean="0"/>
              <a:t>likely mean </a:t>
            </a:r>
            <a:r>
              <a:rPr lang="en-US" dirty="0"/>
              <a:t>that all these </a:t>
            </a:r>
            <a:r>
              <a:rPr lang="en-US" dirty="0" smtClean="0"/>
              <a:t>people are </a:t>
            </a:r>
            <a:r>
              <a:rPr lang="en-US" dirty="0" smtClean="0"/>
              <a:t>actually watching </a:t>
            </a:r>
            <a:r>
              <a:rPr lang="en-US" dirty="0" smtClean="0"/>
              <a:t>us </a:t>
            </a:r>
            <a:r>
              <a:rPr lang="en-US" dirty="0"/>
              <a:t>like cheering </a:t>
            </a:r>
            <a:r>
              <a:rPr lang="en-US" dirty="0" smtClean="0"/>
              <a:t>spectators.  </a:t>
            </a:r>
            <a:endParaRPr lang="en-US" dirty="0"/>
          </a:p>
          <a:p>
            <a:r>
              <a:rPr lang="en-US" dirty="0" smtClean="0"/>
              <a:t>We do know that these </a:t>
            </a:r>
            <a:r>
              <a:rPr lang="en-US" dirty="0" smtClean="0">
                <a:solidFill>
                  <a:srgbClr val="00B0F0"/>
                </a:solidFill>
              </a:rPr>
              <a:t>witnesses </a:t>
            </a:r>
            <a:r>
              <a:rPr lang="en-US" dirty="0" smtClean="0"/>
              <a:t>(from a word related to </a:t>
            </a:r>
            <a:r>
              <a:rPr lang="en-US" dirty="0" smtClean="0">
                <a:solidFill>
                  <a:srgbClr val="00B0F0"/>
                </a:solidFill>
              </a:rPr>
              <a:t>“martyrs”</a:t>
            </a:r>
            <a:r>
              <a:rPr lang="en-US" dirty="0" smtClean="0"/>
              <a:t>)</a:t>
            </a:r>
            <a:r>
              <a:rPr lang="en-US" dirty="0">
                <a:solidFill>
                  <a:srgbClr val="00B0F0"/>
                </a:solidFill>
              </a:rPr>
              <a:t> </a:t>
            </a:r>
            <a:r>
              <a:rPr lang="en-US" dirty="0" smtClean="0"/>
              <a:t>lived lives that bear witness to the absolute faithfulness of God.  </a:t>
            </a:r>
          </a:p>
          <a:p>
            <a:r>
              <a:rPr lang="en-US" dirty="0" smtClean="0"/>
              <a:t>Many people just like us have run this race already.  Their lives verify that we can run it just as well as they once did.</a:t>
            </a:r>
            <a:endParaRPr lang="en-US" dirty="0"/>
          </a:p>
        </p:txBody>
      </p:sp>
    </p:spTree>
    <p:extLst>
      <p:ext uri="{BB962C8B-B14F-4D97-AF65-F5344CB8AC3E}">
        <p14:creationId xmlns:p14="http://schemas.microsoft.com/office/powerpoint/2010/main" val="21107731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a:t>
            </a:r>
            <a:r>
              <a:rPr lang="en-US" dirty="0" smtClean="0"/>
              <a:t>sin.</a:t>
            </a:r>
            <a:r>
              <a:rPr lang="en-US" dirty="0"/>
              <a:t>		</a:t>
            </a:r>
            <a:r>
              <a:rPr lang="en-US" dirty="0">
                <a:solidFill>
                  <a:srgbClr val="FFFF00"/>
                </a:solidFill>
              </a:rPr>
              <a:t>12:1a</a:t>
            </a:r>
          </a:p>
        </p:txBody>
      </p:sp>
      <p:sp>
        <p:nvSpPr>
          <p:cNvPr id="3" name="Content Placeholder 2"/>
          <p:cNvSpPr>
            <a:spLocks noGrp="1"/>
          </p:cNvSpPr>
          <p:nvPr>
            <p:ph idx="1"/>
          </p:nvPr>
        </p:nvSpPr>
        <p:spPr/>
        <p:txBody>
          <a:bodyPr>
            <a:normAutofit/>
          </a:bodyPr>
          <a:lstStyle/>
          <a:p>
            <a:r>
              <a:rPr lang="en-US" dirty="0" smtClean="0">
                <a:solidFill>
                  <a:srgbClr val="FFFF00"/>
                </a:solidFill>
              </a:rPr>
              <a:t>12:1	</a:t>
            </a:r>
            <a:r>
              <a:rPr lang="en-US" dirty="0" smtClean="0">
                <a:solidFill>
                  <a:srgbClr val="00B0F0"/>
                </a:solidFill>
              </a:rPr>
              <a:t>lay aside every weight	</a:t>
            </a:r>
            <a:r>
              <a:rPr lang="en-US" dirty="0">
                <a:solidFill>
                  <a:srgbClr val="00B0F0"/>
                </a:solidFill>
              </a:rPr>
              <a:t>	</a:t>
            </a:r>
            <a:endParaRPr lang="en-US" dirty="0" smtClean="0">
              <a:solidFill>
                <a:srgbClr val="00B0F0"/>
              </a:solidFill>
            </a:endParaRPr>
          </a:p>
          <a:p>
            <a:r>
              <a:rPr lang="en-US" dirty="0" smtClean="0"/>
              <a:t>You’ve no doubt noticed that Olympic runners don’t wear a lot of heavy equipment.</a:t>
            </a:r>
          </a:p>
          <a:p>
            <a:r>
              <a:rPr lang="en-US" dirty="0" smtClean="0"/>
              <a:t>A light shirt, shorts and running shoes are about all they ever have on.</a:t>
            </a:r>
          </a:p>
          <a:p>
            <a:r>
              <a:rPr lang="en-US" dirty="0" smtClean="0"/>
              <a:t>Almost anything else can hinder their progress down the track.</a:t>
            </a:r>
          </a:p>
          <a:p>
            <a:r>
              <a:rPr lang="en-US" dirty="0" smtClean="0"/>
              <a:t>They also tend to be pretty lean physically.</a:t>
            </a:r>
            <a:endParaRPr lang="en-US" dirty="0"/>
          </a:p>
        </p:txBody>
      </p:sp>
    </p:spTree>
    <p:extLst>
      <p:ext uri="{BB962C8B-B14F-4D97-AF65-F5344CB8AC3E}">
        <p14:creationId xmlns:p14="http://schemas.microsoft.com/office/powerpoint/2010/main" val="31724909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a:t>
            </a:r>
            <a:r>
              <a:rPr lang="en-US" dirty="0" smtClean="0"/>
              <a:t>sin.</a:t>
            </a:r>
            <a:r>
              <a:rPr lang="en-US" dirty="0"/>
              <a:t>		</a:t>
            </a:r>
            <a:r>
              <a:rPr lang="en-US" dirty="0">
                <a:solidFill>
                  <a:srgbClr val="FFFF00"/>
                </a:solidFill>
              </a:rPr>
              <a:t>12:1a</a:t>
            </a:r>
          </a:p>
        </p:txBody>
      </p:sp>
      <p:sp>
        <p:nvSpPr>
          <p:cNvPr id="3" name="Content Placeholder 2"/>
          <p:cNvSpPr>
            <a:spLocks noGrp="1"/>
          </p:cNvSpPr>
          <p:nvPr>
            <p:ph idx="1"/>
          </p:nvPr>
        </p:nvSpPr>
        <p:spPr/>
        <p:txBody>
          <a:bodyPr>
            <a:normAutofit/>
          </a:bodyPr>
          <a:lstStyle/>
          <a:p>
            <a:r>
              <a:rPr lang="en-US" dirty="0" smtClean="0">
                <a:solidFill>
                  <a:srgbClr val="FFFF00"/>
                </a:solidFill>
              </a:rPr>
              <a:t>12:1	</a:t>
            </a:r>
            <a:r>
              <a:rPr lang="en-US" dirty="0" smtClean="0">
                <a:solidFill>
                  <a:srgbClr val="00B0F0"/>
                </a:solidFill>
              </a:rPr>
              <a:t>lay aside every weight	</a:t>
            </a:r>
            <a:r>
              <a:rPr lang="en-US" dirty="0">
                <a:solidFill>
                  <a:srgbClr val="00B0F0"/>
                </a:solidFill>
              </a:rPr>
              <a:t>	</a:t>
            </a:r>
            <a:endParaRPr lang="en-US" dirty="0" smtClean="0">
              <a:solidFill>
                <a:srgbClr val="00B0F0"/>
              </a:solidFill>
            </a:endParaRPr>
          </a:p>
          <a:p>
            <a:r>
              <a:rPr lang="en-US" dirty="0" smtClean="0"/>
              <a:t>Many things can be considered “weights” in the Christian life.</a:t>
            </a:r>
          </a:p>
          <a:p>
            <a:r>
              <a:rPr lang="en-US" dirty="0" smtClean="0"/>
              <a:t>These things may not be evil in and of themselves, but they can slow us down if we give them too high a priority.</a:t>
            </a:r>
          </a:p>
          <a:p>
            <a:r>
              <a:rPr lang="en-US" dirty="0" smtClean="0"/>
              <a:t>Or they may divert us into the </a:t>
            </a:r>
            <a:r>
              <a:rPr lang="en-US" i="1" dirty="0" smtClean="0"/>
              <a:t>Rat Race </a:t>
            </a:r>
            <a:r>
              <a:rPr lang="en-US" dirty="0" smtClean="0"/>
              <a:t>– a race that none of us ever has to win.</a:t>
            </a:r>
          </a:p>
        </p:txBody>
      </p:sp>
    </p:spTree>
    <p:extLst>
      <p:ext uri="{BB962C8B-B14F-4D97-AF65-F5344CB8AC3E}">
        <p14:creationId xmlns:p14="http://schemas.microsoft.com/office/powerpoint/2010/main" val="34410566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a:t>
            </a:r>
            <a:r>
              <a:rPr lang="en-US" dirty="0" smtClean="0"/>
              <a:t>sin.</a:t>
            </a:r>
            <a:r>
              <a:rPr lang="en-US" dirty="0"/>
              <a:t>		</a:t>
            </a:r>
            <a:r>
              <a:rPr lang="en-US" dirty="0">
                <a:solidFill>
                  <a:srgbClr val="FFFF00"/>
                </a:solidFill>
              </a:rPr>
              <a:t>12:1a</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12:1	</a:t>
            </a:r>
            <a:r>
              <a:rPr lang="en-US" dirty="0" smtClean="0">
                <a:solidFill>
                  <a:srgbClr val="00B0F0"/>
                </a:solidFill>
              </a:rPr>
              <a:t>lay aside every weight	</a:t>
            </a:r>
            <a:r>
              <a:rPr lang="en-US" dirty="0">
                <a:solidFill>
                  <a:srgbClr val="00B0F0"/>
                </a:solidFill>
              </a:rPr>
              <a:t>	</a:t>
            </a:r>
            <a:endParaRPr lang="en-US" dirty="0" smtClean="0">
              <a:solidFill>
                <a:srgbClr val="00B0F0"/>
              </a:solidFill>
            </a:endParaRPr>
          </a:p>
          <a:p>
            <a:r>
              <a:rPr lang="en-US" dirty="0"/>
              <a:t>For me it was once </a:t>
            </a:r>
            <a:r>
              <a:rPr lang="en-US" dirty="0" smtClean="0"/>
              <a:t>music, which had </a:t>
            </a:r>
            <a:r>
              <a:rPr lang="en-US" dirty="0"/>
              <a:t>become </a:t>
            </a:r>
            <a:r>
              <a:rPr lang="en-US" dirty="0" smtClean="0"/>
              <a:t>something of a “household idol” to me.</a:t>
            </a:r>
            <a:endParaRPr lang="en-US" dirty="0" smtClean="0"/>
          </a:p>
          <a:p>
            <a:r>
              <a:rPr lang="en-US" dirty="0" smtClean="0"/>
              <a:t>In </a:t>
            </a:r>
            <a:r>
              <a:rPr lang="en-US" dirty="0"/>
              <a:t>a </a:t>
            </a:r>
            <a:r>
              <a:rPr lang="en-US" dirty="0" smtClean="0"/>
              <a:t>strange combination of struggle and relief, it eventually had </a:t>
            </a:r>
            <a:r>
              <a:rPr lang="en-US" dirty="0"/>
              <a:t>to go.  </a:t>
            </a:r>
            <a:endParaRPr lang="en-US" dirty="0" smtClean="0"/>
          </a:p>
          <a:p>
            <a:r>
              <a:rPr lang="en-US" dirty="0" smtClean="0"/>
              <a:t>It has not dominated my life since that time.  </a:t>
            </a:r>
          </a:p>
          <a:p>
            <a:r>
              <a:rPr lang="en-US" dirty="0" smtClean="0"/>
              <a:t>Music is not </a:t>
            </a:r>
            <a:r>
              <a:rPr lang="en-US" dirty="0" smtClean="0"/>
              <a:t>evil – far from it – but it was </a:t>
            </a:r>
            <a:r>
              <a:rPr lang="en-US" dirty="0" smtClean="0"/>
              <a:t>holding me back in my specific </a:t>
            </a:r>
            <a:r>
              <a:rPr lang="en-US" dirty="0" smtClean="0"/>
              <a:t>race.</a:t>
            </a:r>
            <a:r>
              <a:rPr lang="en-US" dirty="0"/>
              <a:t> </a:t>
            </a:r>
            <a:r>
              <a:rPr lang="en-US" dirty="0" smtClean="0"/>
              <a:t> It had begun to slow me down.</a:t>
            </a:r>
            <a:endParaRPr lang="en-US" dirty="0" smtClean="0"/>
          </a:p>
        </p:txBody>
      </p:sp>
    </p:spTree>
    <p:extLst>
      <p:ext uri="{BB962C8B-B14F-4D97-AF65-F5344CB8AC3E}">
        <p14:creationId xmlns:p14="http://schemas.microsoft.com/office/powerpoint/2010/main" val="5257784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a:t>
            </a:r>
            <a:r>
              <a:rPr lang="en-US" dirty="0" smtClean="0"/>
              <a:t>sin.</a:t>
            </a:r>
            <a:r>
              <a:rPr lang="en-US" dirty="0"/>
              <a:t>		</a:t>
            </a:r>
            <a:r>
              <a:rPr lang="en-US" dirty="0">
                <a:solidFill>
                  <a:srgbClr val="FFFF00"/>
                </a:solidFill>
              </a:rPr>
              <a:t>12:1a</a:t>
            </a:r>
          </a:p>
        </p:txBody>
      </p:sp>
      <p:sp>
        <p:nvSpPr>
          <p:cNvPr id="3" name="Content Placeholder 2"/>
          <p:cNvSpPr>
            <a:spLocks noGrp="1"/>
          </p:cNvSpPr>
          <p:nvPr>
            <p:ph idx="1"/>
          </p:nvPr>
        </p:nvSpPr>
        <p:spPr/>
        <p:txBody>
          <a:bodyPr>
            <a:normAutofit/>
          </a:bodyPr>
          <a:lstStyle/>
          <a:p>
            <a:r>
              <a:rPr lang="en-US" dirty="0" smtClean="0">
                <a:solidFill>
                  <a:srgbClr val="FFFF00"/>
                </a:solidFill>
              </a:rPr>
              <a:t>12:1	</a:t>
            </a:r>
            <a:r>
              <a:rPr lang="en-US" dirty="0" smtClean="0">
                <a:solidFill>
                  <a:srgbClr val="00B0F0"/>
                </a:solidFill>
              </a:rPr>
              <a:t>lay aside every weight	</a:t>
            </a:r>
            <a:r>
              <a:rPr lang="en-US" dirty="0">
                <a:solidFill>
                  <a:srgbClr val="00B0F0"/>
                </a:solidFill>
              </a:rPr>
              <a:t>	</a:t>
            </a:r>
            <a:endParaRPr lang="en-US" dirty="0" smtClean="0">
              <a:solidFill>
                <a:srgbClr val="00B0F0"/>
              </a:solidFill>
            </a:endParaRPr>
          </a:p>
          <a:p>
            <a:r>
              <a:rPr lang="en-US" dirty="0" smtClean="0"/>
              <a:t>Career can be like this, especially for men.</a:t>
            </a:r>
          </a:p>
          <a:p>
            <a:r>
              <a:rPr lang="en-US" dirty="0" smtClean="0"/>
              <a:t>Our house, family or possessions can also fit into this category – though they are clearly good things in and of themselves.</a:t>
            </a:r>
          </a:p>
          <a:p>
            <a:r>
              <a:rPr lang="en-US" dirty="0" smtClean="0"/>
              <a:t>A certain love of comfort, security or </a:t>
            </a:r>
            <a:r>
              <a:rPr lang="en-US" dirty="0" smtClean="0"/>
              <a:t>status – all good in their own way – may stand between us and intimate </a:t>
            </a:r>
            <a:r>
              <a:rPr lang="en-US" dirty="0" smtClean="0"/>
              <a:t>fellowship with God.</a:t>
            </a:r>
          </a:p>
          <a:p>
            <a:endParaRPr lang="en-US" dirty="0" smtClean="0"/>
          </a:p>
        </p:txBody>
      </p:sp>
    </p:spTree>
    <p:extLst>
      <p:ext uri="{BB962C8B-B14F-4D97-AF65-F5344CB8AC3E}">
        <p14:creationId xmlns:p14="http://schemas.microsoft.com/office/powerpoint/2010/main" val="13660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a:t>
            </a:r>
            <a:r>
              <a:rPr lang="en-US" dirty="0" smtClean="0"/>
              <a:t>sin.</a:t>
            </a:r>
            <a:r>
              <a:rPr lang="en-US" dirty="0"/>
              <a:t>		</a:t>
            </a:r>
            <a:r>
              <a:rPr lang="en-US" dirty="0">
                <a:solidFill>
                  <a:srgbClr val="FFFF00"/>
                </a:solidFill>
              </a:rPr>
              <a:t>12:1a</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12:1	</a:t>
            </a:r>
            <a:r>
              <a:rPr lang="en-US" dirty="0" smtClean="0">
                <a:solidFill>
                  <a:srgbClr val="00B0F0"/>
                </a:solidFill>
              </a:rPr>
              <a:t>lay aside every weight	</a:t>
            </a:r>
            <a:r>
              <a:rPr lang="en-US" dirty="0">
                <a:solidFill>
                  <a:srgbClr val="00B0F0"/>
                </a:solidFill>
              </a:rPr>
              <a:t>	</a:t>
            </a:r>
            <a:endParaRPr lang="en-US" dirty="0" smtClean="0">
              <a:solidFill>
                <a:srgbClr val="00B0F0"/>
              </a:solidFill>
            </a:endParaRPr>
          </a:p>
          <a:p>
            <a:r>
              <a:rPr lang="en-US" dirty="0" smtClean="0"/>
              <a:t>Almost anything can do it.</a:t>
            </a:r>
          </a:p>
          <a:p>
            <a:r>
              <a:rPr lang="en-US" dirty="0" smtClean="0"/>
              <a:t>If something in your life slows you down in your race for Jesus, then you may need to reprioritize. </a:t>
            </a:r>
          </a:p>
          <a:p>
            <a:r>
              <a:rPr lang="en-US" dirty="0" smtClean="0"/>
              <a:t>This takes self-examination; self examination takes time.</a:t>
            </a:r>
          </a:p>
          <a:p>
            <a:r>
              <a:rPr lang="en-US" dirty="0" smtClean="0"/>
              <a:t>Overall too-busy-ness might be the “weight” for you – no time to even see what’s wrong.</a:t>
            </a:r>
          </a:p>
        </p:txBody>
      </p:sp>
    </p:spTree>
    <p:extLst>
      <p:ext uri="{BB962C8B-B14F-4D97-AF65-F5344CB8AC3E}">
        <p14:creationId xmlns:p14="http://schemas.microsoft.com/office/powerpoint/2010/main" val="1054394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a:t>
            </a:r>
            <a:r>
              <a:rPr lang="en-US" dirty="0" smtClean="0"/>
              <a:t>sin.</a:t>
            </a:r>
            <a:r>
              <a:rPr lang="en-US" dirty="0"/>
              <a:t>		</a:t>
            </a:r>
            <a:r>
              <a:rPr lang="en-US" dirty="0">
                <a:solidFill>
                  <a:srgbClr val="FFFF00"/>
                </a:solidFill>
              </a:rPr>
              <a:t>12:1a</a:t>
            </a:r>
          </a:p>
        </p:txBody>
      </p:sp>
      <p:sp>
        <p:nvSpPr>
          <p:cNvPr id="3" name="Content Placeholder 2"/>
          <p:cNvSpPr>
            <a:spLocks noGrp="1"/>
          </p:cNvSpPr>
          <p:nvPr>
            <p:ph idx="1"/>
          </p:nvPr>
        </p:nvSpPr>
        <p:spPr/>
        <p:txBody>
          <a:bodyPr>
            <a:normAutofit fontScale="92500" lnSpcReduction="10000"/>
          </a:bodyPr>
          <a:lstStyle/>
          <a:p>
            <a:r>
              <a:rPr lang="en-US" dirty="0" smtClean="0">
                <a:solidFill>
                  <a:srgbClr val="FFFF00"/>
                </a:solidFill>
              </a:rPr>
              <a:t>12:1	</a:t>
            </a:r>
            <a:r>
              <a:rPr lang="en-US" dirty="0" smtClean="0">
                <a:solidFill>
                  <a:srgbClr val="00B0F0"/>
                </a:solidFill>
              </a:rPr>
              <a:t>and the “easily entangling sin” </a:t>
            </a:r>
          </a:p>
          <a:p>
            <a:r>
              <a:rPr lang="en-US" dirty="0" smtClean="0"/>
              <a:t>That is how it sounds in the original.</a:t>
            </a:r>
          </a:p>
          <a:p>
            <a:r>
              <a:rPr lang="en-US" dirty="0" smtClean="0">
                <a:solidFill>
                  <a:srgbClr val="33CC33"/>
                </a:solidFill>
              </a:rPr>
              <a:t>Some things are not purely </a:t>
            </a:r>
            <a:r>
              <a:rPr lang="en-US" dirty="0" smtClean="0">
                <a:solidFill>
                  <a:srgbClr val="33CC33"/>
                </a:solidFill>
              </a:rPr>
              <a:t>sinful</a:t>
            </a:r>
            <a:r>
              <a:rPr lang="en-US" dirty="0" smtClean="0"/>
              <a:t>, </a:t>
            </a:r>
            <a:r>
              <a:rPr lang="en-US" dirty="0" smtClean="0"/>
              <a:t>but still must be dealt with</a:t>
            </a:r>
            <a:r>
              <a:rPr lang="en-US" dirty="0" smtClean="0"/>
              <a:t>.  </a:t>
            </a:r>
            <a:r>
              <a:rPr lang="en-US" dirty="0" smtClean="0">
                <a:solidFill>
                  <a:srgbClr val="33CC33"/>
                </a:solidFill>
              </a:rPr>
              <a:t>Other </a:t>
            </a:r>
            <a:r>
              <a:rPr lang="en-US" dirty="0" smtClean="0">
                <a:solidFill>
                  <a:srgbClr val="33CC33"/>
                </a:solidFill>
              </a:rPr>
              <a:t>things are sinful.  </a:t>
            </a:r>
            <a:endParaRPr lang="en-US" dirty="0" smtClean="0">
              <a:solidFill>
                <a:srgbClr val="33CC33"/>
              </a:solidFill>
            </a:endParaRPr>
          </a:p>
          <a:p>
            <a:r>
              <a:rPr lang="en-US" dirty="0" smtClean="0"/>
              <a:t>We </a:t>
            </a:r>
            <a:r>
              <a:rPr lang="en-US" dirty="0" smtClean="0"/>
              <a:t>cannot give </a:t>
            </a:r>
            <a:r>
              <a:rPr lang="en-US" dirty="0" smtClean="0"/>
              <a:t>these </a:t>
            </a:r>
            <a:r>
              <a:rPr lang="en-US" dirty="0" smtClean="0"/>
              <a:t>any room at all or we will get tangled up in them – trapped – and our lives </a:t>
            </a:r>
            <a:r>
              <a:rPr lang="en-US" dirty="0" smtClean="0"/>
              <a:t>will be </a:t>
            </a:r>
            <a:r>
              <a:rPr lang="en-US" dirty="0" smtClean="0"/>
              <a:t>corrupted.</a:t>
            </a:r>
          </a:p>
          <a:p>
            <a:r>
              <a:rPr lang="en-US" dirty="0" smtClean="0"/>
              <a:t>One of the crying needs in the church right now is for holiness, which this chapter emphasizes.</a:t>
            </a:r>
          </a:p>
        </p:txBody>
      </p:sp>
    </p:spTree>
    <p:extLst>
      <p:ext uri="{BB962C8B-B14F-4D97-AF65-F5344CB8AC3E}">
        <p14:creationId xmlns:p14="http://schemas.microsoft.com/office/powerpoint/2010/main" val="34631226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sin.		</a:t>
            </a:r>
            <a:r>
              <a:rPr lang="en-US" dirty="0">
                <a:solidFill>
                  <a:srgbClr val="FFFF00"/>
                </a:solidFill>
              </a:rPr>
              <a:t>12:1a</a:t>
            </a:r>
          </a:p>
        </p:txBody>
      </p:sp>
      <p:sp>
        <p:nvSpPr>
          <p:cNvPr id="3" name="Content Placeholder 2"/>
          <p:cNvSpPr>
            <a:spLocks noGrp="1"/>
          </p:cNvSpPr>
          <p:nvPr>
            <p:ph idx="1"/>
          </p:nvPr>
        </p:nvSpPr>
        <p:spPr/>
        <p:txBody>
          <a:bodyPr>
            <a:normAutofit lnSpcReduction="10000"/>
          </a:bodyPr>
          <a:lstStyle/>
          <a:p>
            <a:r>
              <a:rPr lang="en-US" dirty="0" smtClean="0"/>
              <a:t>Holiness has become a rare quality – even among believers in Jesus, who are called “saints” in the Bible, or “holy ones.”</a:t>
            </a:r>
          </a:p>
          <a:p>
            <a:r>
              <a:rPr lang="en-US" dirty="0" smtClean="0"/>
              <a:t>This is partly because we don’t care, which is terrifying when you think about it.</a:t>
            </a:r>
          </a:p>
          <a:p>
            <a:r>
              <a:rPr lang="en-US" dirty="0" smtClean="0"/>
              <a:t>It can also be because we settle for a painted-on, “whitewashed tomb” kind of holiness that looks good outwardly, but inside is full of rotting corpses, bones, stench and death.</a:t>
            </a:r>
            <a:endParaRPr lang="en-US" dirty="0"/>
          </a:p>
        </p:txBody>
      </p:sp>
    </p:spTree>
    <p:extLst>
      <p:ext uri="{BB962C8B-B14F-4D97-AF65-F5344CB8AC3E}">
        <p14:creationId xmlns:p14="http://schemas.microsoft.com/office/powerpoint/2010/main" val="40731368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sin.		</a:t>
            </a:r>
            <a:r>
              <a:rPr lang="en-US" dirty="0">
                <a:solidFill>
                  <a:srgbClr val="FFFF00"/>
                </a:solidFill>
              </a:rPr>
              <a:t>12:1a</a:t>
            </a:r>
          </a:p>
        </p:txBody>
      </p:sp>
      <p:sp>
        <p:nvSpPr>
          <p:cNvPr id="3" name="Content Placeholder 2"/>
          <p:cNvSpPr>
            <a:spLocks noGrp="1"/>
          </p:cNvSpPr>
          <p:nvPr>
            <p:ph idx="1"/>
          </p:nvPr>
        </p:nvSpPr>
        <p:spPr/>
        <p:txBody>
          <a:bodyPr>
            <a:normAutofit/>
          </a:bodyPr>
          <a:lstStyle/>
          <a:p>
            <a:r>
              <a:rPr lang="en-US" dirty="0" smtClean="0"/>
              <a:t>Let’s join Jesus in hating this fake variety of holiness, otherwise known as “hypocrisy.”</a:t>
            </a:r>
          </a:p>
          <a:p>
            <a:r>
              <a:rPr lang="en-US" dirty="0" smtClean="0"/>
              <a:t>Sometimes it helps just to think about your sin and learn to hate it.</a:t>
            </a:r>
          </a:p>
          <a:p>
            <a:r>
              <a:rPr lang="en-US" dirty="0" smtClean="0"/>
              <a:t>Then think about Jesus and the love He showed us by going to the cross.</a:t>
            </a:r>
          </a:p>
          <a:p>
            <a:r>
              <a:rPr lang="en-US" dirty="0" smtClean="0"/>
              <a:t>Then think about how thankful you are and how much you love Him for doing that.</a:t>
            </a:r>
          </a:p>
          <a:p>
            <a:endParaRPr lang="en-US" dirty="0" smtClean="0"/>
          </a:p>
          <a:p>
            <a:endParaRPr lang="en-US" dirty="0"/>
          </a:p>
        </p:txBody>
      </p:sp>
    </p:spTree>
    <p:extLst>
      <p:ext uri="{BB962C8B-B14F-4D97-AF65-F5344CB8AC3E}">
        <p14:creationId xmlns:p14="http://schemas.microsoft.com/office/powerpoint/2010/main" val="29911172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sin.		</a:t>
            </a:r>
            <a:r>
              <a:rPr lang="en-US" dirty="0">
                <a:solidFill>
                  <a:srgbClr val="FFFF00"/>
                </a:solidFill>
              </a:rPr>
              <a:t>12:1a</a:t>
            </a:r>
          </a:p>
        </p:txBody>
      </p:sp>
      <p:sp>
        <p:nvSpPr>
          <p:cNvPr id="3" name="Content Placeholder 2"/>
          <p:cNvSpPr>
            <a:spLocks noGrp="1"/>
          </p:cNvSpPr>
          <p:nvPr>
            <p:ph idx="1"/>
          </p:nvPr>
        </p:nvSpPr>
        <p:spPr/>
        <p:txBody>
          <a:bodyPr>
            <a:normAutofit/>
          </a:bodyPr>
          <a:lstStyle/>
          <a:p>
            <a:r>
              <a:rPr lang="en-US" dirty="0" smtClean="0"/>
              <a:t>Let’s work on that now:</a:t>
            </a: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15622529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sin.		</a:t>
            </a:r>
            <a:r>
              <a:rPr lang="en-US" dirty="0">
                <a:solidFill>
                  <a:srgbClr val="FFFF00"/>
                </a:solidFill>
              </a:rPr>
              <a:t>12:1a</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Think about your sin and decide right now to hate it – intensely – as much as God does, if that were only possible.</a:t>
            </a:r>
          </a:p>
          <a:p>
            <a:pPr marL="514350" indent="-514350">
              <a:buFont typeface="+mj-lt"/>
              <a:buAutoNum type="arabicPeriod"/>
            </a:pPr>
            <a:r>
              <a:rPr lang="en-US" dirty="0" smtClean="0"/>
              <a:t>Think about Jesus and the love he showed us by going to the cross – that wonderful cross.</a:t>
            </a:r>
          </a:p>
          <a:p>
            <a:pPr marL="514350" indent="-514350">
              <a:buFont typeface="+mj-lt"/>
              <a:buAutoNum type="arabicPeriod"/>
            </a:pPr>
            <a:r>
              <a:rPr lang="en-US" dirty="0" smtClean="0"/>
              <a:t>Finally, thank Him – and think about how much you love Him for dying – dying to take away the sin that you and He both hate so intensely.</a:t>
            </a: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41050230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sin.		</a:t>
            </a:r>
            <a:r>
              <a:rPr lang="en-US" dirty="0">
                <a:solidFill>
                  <a:srgbClr val="FFFF00"/>
                </a:solidFill>
              </a:rPr>
              <a:t>12:1a</a:t>
            </a:r>
          </a:p>
        </p:txBody>
      </p:sp>
      <p:sp>
        <p:nvSpPr>
          <p:cNvPr id="3" name="Content Placeholder 2"/>
          <p:cNvSpPr>
            <a:spLocks noGrp="1"/>
          </p:cNvSpPr>
          <p:nvPr>
            <p:ph idx="1"/>
          </p:nvPr>
        </p:nvSpPr>
        <p:spPr/>
        <p:txBody>
          <a:bodyPr>
            <a:normAutofit/>
          </a:bodyPr>
          <a:lstStyle/>
          <a:p>
            <a:r>
              <a:rPr lang="en-US" dirty="0" smtClean="0"/>
              <a:t>Once again, more slowly.</a:t>
            </a:r>
            <a:endParaRPr lang="en-US" dirty="0"/>
          </a:p>
        </p:txBody>
      </p:sp>
    </p:spTree>
    <p:extLst>
      <p:ext uri="{BB962C8B-B14F-4D97-AF65-F5344CB8AC3E}">
        <p14:creationId xmlns:p14="http://schemas.microsoft.com/office/powerpoint/2010/main" val="31478796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sin.		</a:t>
            </a:r>
            <a:r>
              <a:rPr lang="en-US" dirty="0">
                <a:solidFill>
                  <a:srgbClr val="FFFF00"/>
                </a:solidFill>
              </a:rPr>
              <a:t>12:1a</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Think about your sin and decide right now to hate it – intensely – as much as God does, if that were only possible.</a:t>
            </a:r>
          </a:p>
          <a:p>
            <a:pPr marL="0" indent="0">
              <a:buNone/>
            </a:pPr>
            <a:endParaRPr lang="en-US" dirty="0" smtClean="0"/>
          </a:p>
          <a:p>
            <a:pPr marL="0" indent="0">
              <a:buNone/>
            </a:pPr>
            <a:r>
              <a:rPr lang="en-US" dirty="0"/>
              <a:t>	</a:t>
            </a:r>
            <a:r>
              <a:rPr lang="en-US" dirty="0" smtClean="0">
                <a:solidFill>
                  <a:srgbClr val="00B0F0"/>
                </a:solidFill>
              </a:rPr>
              <a:t>(Take some time to do this silently.)</a:t>
            </a: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78850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sin.		</a:t>
            </a:r>
            <a:r>
              <a:rPr lang="en-US" dirty="0">
                <a:solidFill>
                  <a:srgbClr val="FFFF00"/>
                </a:solidFill>
              </a:rPr>
              <a:t>12:1a</a:t>
            </a:r>
          </a:p>
        </p:txBody>
      </p:sp>
      <p:sp>
        <p:nvSpPr>
          <p:cNvPr id="3" name="Content Placeholder 2"/>
          <p:cNvSpPr>
            <a:spLocks noGrp="1"/>
          </p:cNvSpPr>
          <p:nvPr>
            <p:ph idx="1"/>
          </p:nvPr>
        </p:nvSpPr>
        <p:spPr/>
        <p:txBody>
          <a:bodyPr>
            <a:normAutofit/>
          </a:bodyPr>
          <a:lstStyle/>
          <a:p>
            <a:pPr marL="514350" indent="-514350">
              <a:buFont typeface="+mj-lt"/>
              <a:buAutoNum type="arabicPeriod" startAt="2"/>
            </a:pPr>
            <a:r>
              <a:rPr lang="en-US" dirty="0" smtClean="0"/>
              <a:t>Think about Jesus and the love he showed us by going to the cross – that wonderful cross.</a:t>
            </a:r>
          </a:p>
          <a:p>
            <a:pPr marL="514350" indent="-514350">
              <a:buFont typeface="+mj-lt"/>
              <a:buAutoNum type="arabicPeriod" startAt="2"/>
            </a:pPr>
            <a:endParaRPr lang="en-US" dirty="0"/>
          </a:p>
          <a:p>
            <a:pPr marL="0" indent="0">
              <a:buNone/>
            </a:pPr>
            <a:r>
              <a:rPr lang="en-US" dirty="0" smtClean="0"/>
              <a:t>	</a:t>
            </a:r>
            <a:r>
              <a:rPr lang="en-US" dirty="0">
                <a:solidFill>
                  <a:srgbClr val="00B0F0"/>
                </a:solidFill>
              </a:rPr>
              <a:t>(Take some time to do this </a:t>
            </a:r>
            <a:r>
              <a:rPr lang="en-US" dirty="0" smtClean="0">
                <a:solidFill>
                  <a:srgbClr val="00B0F0"/>
                </a:solidFill>
              </a:rPr>
              <a:t>too.)</a:t>
            </a:r>
            <a:endParaRPr lang="en-US" dirty="0">
              <a:solidFill>
                <a:srgbClr val="00B0F0"/>
              </a:solidFill>
            </a:endParaRPr>
          </a:p>
          <a:p>
            <a:pPr marL="0" indent="0">
              <a:buNone/>
            </a:pPr>
            <a:endParaRPr lang="en-US" dirty="0" smtClean="0"/>
          </a:p>
          <a:p>
            <a:pPr marL="514350" indent="-514350">
              <a:buFont typeface="+mj-lt"/>
              <a:buAutoNum type="arabicPeriod" startAt="2"/>
            </a:pPr>
            <a:endParaRPr lang="en-US" dirty="0" smtClean="0"/>
          </a:p>
          <a:p>
            <a:pPr marL="514350" indent="-514350">
              <a:buFont typeface="+mj-lt"/>
              <a:buAutoNum type="arabicPeriod" startAt="2"/>
            </a:pPr>
            <a:endParaRPr lang="en-US" dirty="0"/>
          </a:p>
        </p:txBody>
      </p:sp>
    </p:spTree>
    <p:extLst>
      <p:ext uri="{BB962C8B-B14F-4D97-AF65-F5344CB8AC3E}">
        <p14:creationId xmlns:p14="http://schemas.microsoft.com/office/powerpoint/2010/main" val="41498428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Lay aside sin.		</a:t>
            </a:r>
            <a:r>
              <a:rPr lang="en-US" dirty="0">
                <a:solidFill>
                  <a:srgbClr val="FFFF00"/>
                </a:solidFill>
              </a:rPr>
              <a:t>12:1a</a:t>
            </a:r>
          </a:p>
        </p:txBody>
      </p:sp>
      <p:sp>
        <p:nvSpPr>
          <p:cNvPr id="3" name="Content Placeholder 2"/>
          <p:cNvSpPr>
            <a:spLocks noGrp="1"/>
          </p:cNvSpPr>
          <p:nvPr>
            <p:ph idx="1"/>
          </p:nvPr>
        </p:nvSpPr>
        <p:spPr/>
        <p:txBody>
          <a:bodyPr>
            <a:normAutofit/>
          </a:bodyPr>
          <a:lstStyle/>
          <a:p>
            <a:pPr marL="514350" indent="-514350">
              <a:buFont typeface="+mj-lt"/>
              <a:buAutoNum type="arabicPeriod" startAt="3"/>
            </a:pPr>
            <a:r>
              <a:rPr lang="en-US" dirty="0" smtClean="0"/>
              <a:t>Finally, thank Him – and think about how much you love Him for dying – dying to take away the sin that you and He both hate so intensely.</a:t>
            </a:r>
          </a:p>
          <a:p>
            <a:pPr marL="0" indent="0">
              <a:buNone/>
            </a:pPr>
            <a:endParaRPr lang="en-US" dirty="0" smtClean="0"/>
          </a:p>
          <a:p>
            <a:pPr marL="0" indent="0">
              <a:buNone/>
            </a:pPr>
            <a:r>
              <a:rPr lang="en-US" dirty="0" smtClean="0">
                <a:solidFill>
                  <a:srgbClr val="00B0F0"/>
                </a:solidFill>
              </a:rPr>
              <a:t>	(And take </a:t>
            </a:r>
            <a:r>
              <a:rPr lang="en-US" dirty="0">
                <a:solidFill>
                  <a:srgbClr val="00B0F0"/>
                </a:solidFill>
              </a:rPr>
              <a:t>some time to do </a:t>
            </a:r>
            <a:r>
              <a:rPr lang="en-US" dirty="0" smtClean="0">
                <a:solidFill>
                  <a:srgbClr val="00B0F0"/>
                </a:solidFill>
              </a:rPr>
              <a:t>this.  We will review this again before closing.)</a:t>
            </a:r>
            <a:endParaRPr lang="en-US" dirty="0">
              <a:solidFill>
                <a:srgbClr val="00B0F0"/>
              </a:solidFill>
            </a:endParaRPr>
          </a:p>
          <a:p>
            <a:pPr marL="0" indent="0">
              <a:buNone/>
            </a:pPr>
            <a:endParaRPr lang="en-US" dirty="0" smtClean="0"/>
          </a:p>
          <a:p>
            <a:pPr marL="514350" indent="-514350">
              <a:buFont typeface="+mj-lt"/>
              <a:buAutoNum type="arabicPeriod" startAt="3"/>
            </a:pPr>
            <a:endParaRPr lang="en-US" dirty="0"/>
          </a:p>
        </p:txBody>
      </p:sp>
    </p:spTree>
    <p:extLst>
      <p:ext uri="{BB962C8B-B14F-4D97-AF65-F5344CB8AC3E}">
        <p14:creationId xmlns:p14="http://schemas.microsoft.com/office/powerpoint/2010/main" val="33465915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352799"/>
          </a:xfrm>
        </p:spPr>
        <p:txBody>
          <a:bodyPr>
            <a:normAutofit fontScale="90000"/>
          </a:bodyPr>
          <a:lstStyle/>
          <a:p>
            <a:r>
              <a:rPr lang="en-US" dirty="0" smtClean="0">
                <a:solidFill>
                  <a:srgbClr val="00B0F0"/>
                </a:solidFill>
              </a:rPr>
              <a:t>To finish our race well we have to </a:t>
            </a:r>
            <a:br>
              <a:rPr lang="en-US" dirty="0" smtClean="0">
                <a:solidFill>
                  <a:srgbClr val="00B0F0"/>
                </a:solidFill>
              </a:rPr>
            </a:br>
            <a:r>
              <a:rPr lang="en-US" dirty="0" smtClean="0">
                <a:solidFill>
                  <a:srgbClr val="00B0F0"/>
                </a:solidFill>
              </a:rPr>
              <a:t>lay aside sin, run with endurance, </a:t>
            </a:r>
            <a:br>
              <a:rPr lang="en-US" dirty="0" smtClean="0">
                <a:solidFill>
                  <a:srgbClr val="00B0F0"/>
                </a:solidFill>
              </a:rPr>
            </a:br>
            <a:r>
              <a:rPr lang="en-US" dirty="0" smtClean="0">
                <a:solidFill>
                  <a:srgbClr val="00B0F0"/>
                </a:solidFill>
              </a:rPr>
              <a:t>and look firmly at Jesus </a:t>
            </a:r>
            <a:br>
              <a:rPr lang="en-US" dirty="0" smtClean="0">
                <a:solidFill>
                  <a:srgbClr val="00B0F0"/>
                </a:solidFill>
              </a:rPr>
            </a:br>
            <a:r>
              <a:rPr lang="en-US" dirty="0" smtClean="0">
                <a:solidFill>
                  <a:srgbClr val="00B0F0"/>
                </a:solidFill>
              </a:rPr>
              <a:t>till the end.</a:t>
            </a:r>
            <a:endParaRPr lang="en-US" dirty="0">
              <a:solidFill>
                <a:srgbClr val="00B0F0"/>
              </a:solidFill>
            </a:endParaRPr>
          </a:p>
        </p:txBody>
      </p:sp>
    </p:spTree>
    <p:extLst>
      <p:ext uri="{BB962C8B-B14F-4D97-AF65-F5344CB8AC3E}">
        <p14:creationId xmlns:p14="http://schemas.microsoft.com/office/powerpoint/2010/main" val="26411960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Run with endurance.	</a:t>
            </a:r>
            <a:r>
              <a:rPr lang="en-US" dirty="0">
                <a:solidFill>
                  <a:srgbClr val="FFFF00"/>
                </a:solidFill>
              </a:rPr>
              <a:t>12:1b</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29065024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Run with endurance.	</a:t>
            </a:r>
            <a:r>
              <a:rPr lang="en-US" dirty="0">
                <a:solidFill>
                  <a:srgbClr val="FFFF00"/>
                </a:solidFill>
              </a:rPr>
              <a:t>12:1b</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12:1</a:t>
            </a:r>
            <a:r>
              <a:rPr lang="en-US" dirty="0" smtClean="0"/>
              <a:t>	</a:t>
            </a:r>
            <a:r>
              <a:rPr lang="en-US" dirty="0" smtClean="0">
                <a:solidFill>
                  <a:srgbClr val="00B0F0"/>
                </a:solidFill>
              </a:rPr>
              <a:t>endurance</a:t>
            </a:r>
            <a:r>
              <a:rPr lang="en-US" dirty="0">
                <a:solidFill>
                  <a:srgbClr val="00B0F0"/>
                </a:solidFill>
              </a:rPr>
              <a:t> </a:t>
            </a:r>
            <a:r>
              <a:rPr lang="en-US" dirty="0" smtClean="0"/>
              <a:t>= perseverance (NIV)</a:t>
            </a:r>
          </a:p>
          <a:p>
            <a:r>
              <a:rPr lang="en-US" dirty="0" smtClean="0"/>
              <a:t>James Strong described this quality as </a:t>
            </a:r>
            <a:r>
              <a:rPr lang="en-US" dirty="0" smtClean="0">
                <a:solidFill>
                  <a:srgbClr val="33CC33"/>
                </a:solidFill>
              </a:rPr>
              <a:t>“cheerful endurance” </a:t>
            </a:r>
            <a:r>
              <a:rPr lang="en-US" dirty="0" smtClean="0"/>
              <a:t>or </a:t>
            </a:r>
            <a:r>
              <a:rPr lang="en-US" dirty="0" smtClean="0">
                <a:solidFill>
                  <a:srgbClr val="33CC33"/>
                </a:solidFill>
              </a:rPr>
              <a:t>“patient continuance.”</a:t>
            </a:r>
          </a:p>
          <a:p>
            <a:r>
              <a:rPr lang="en-US" dirty="0" smtClean="0"/>
              <a:t>We can’t expect to run this race quickly and get it over with.  </a:t>
            </a:r>
          </a:p>
          <a:p>
            <a:r>
              <a:rPr lang="en-US" dirty="0" smtClean="0"/>
              <a:t>It is more like a marathon than a sprint.</a:t>
            </a:r>
          </a:p>
          <a:p>
            <a:r>
              <a:rPr lang="en-US" dirty="0" smtClean="0"/>
              <a:t>At times it </a:t>
            </a:r>
            <a:r>
              <a:rPr lang="en-US" dirty="0" smtClean="0"/>
              <a:t>can seem </a:t>
            </a:r>
            <a:r>
              <a:rPr lang="en-US" dirty="0" smtClean="0"/>
              <a:t>like a marathon through an obstacle course.</a:t>
            </a:r>
          </a:p>
        </p:txBody>
      </p:sp>
    </p:spTree>
    <p:extLst>
      <p:ext uri="{BB962C8B-B14F-4D97-AF65-F5344CB8AC3E}">
        <p14:creationId xmlns:p14="http://schemas.microsoft.com/office/powerpoint/2010/main" val="3932277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Run with endurance.	</a:t>
            </a:r>
            <a:r>
              <a:rPr lang="en-US" dirty="0">
                <a:solidFill>
                  <a:srgbClr val="FFFF00"/>
                </a:solidFill>
              </a:rPr>
              <a:t>12:1b</a:t>
            </a:r>
          </a:p>
        </p:txBody>
      </p:sp>
      <p:sp>
        <p:nvSpPr>
          <p:cNvPr id="3" name="Content Placeholder 2"/>
          <p:cNvSpPr>
            <a:spLocks noGrp="1"/>
          </p:cNvSpPr>
          <p:nvPr>
            <p:ph idx="1"/>
          </p:nvPr>
        </p:nvSpPr>
        <p:spPr/>
        <p:txBody>
          <a:bodyPr>
            <a:normAutofit/>
          </a:bodyPr>
          <a:lstStyle/>
          <a:p>
            <a:r>
              <a:rPr lang="en-US" dirty="0" smtClean="0"/>
              <a:t>The rabbi told us that we needed </a:t>
            </a:r>
            <a:r>
              <a:rPr lang="en-US" dirty="0" smtClean="0">
                <a:solidFill>
                  <a:srgbClr val="00B0F0"/>
                </a:solidFill>
              </a:rPr>
              <a:t>endurance </a:t>
            </a:r>
            <a:r>
              <a:rPr lang="en-US" dirty="0" smtClean="0"/>
              <a:t>back in </a:t>
            </a:r>
            <a:r>
              <a:rPr lang="en-US" dirty="0" smtClean="0">
                <a:solidFill>
                  <a:srgbClr val="FFFF00"/>
                </a:solidFill>
              </a:rPr>
              <a:t>10:36</a:t>
            </a:r>
            <a:r>
              <a:rPr lang="en-US" dirty="0" smtClean="0"/>
              <a:t>.</a:t>
            </a:r>
          </a:p>
          <a:p>
            <a:r>
              <a:rPr lang="en-US" dirty="0" smtClean="0"/>
              <a:t>We see how Jesus </a:t>
            </a:r>
            <a:r>
              <a:rPr lang="en-US" dirty="0" smtClean="0">
                <a:solidFill>
                  <a:srgbClr val="00B0F0"/>
                </a:solidFill>
              </a:rPr>
              <a:t>endured</a:t>
            </a:r>
            <a:r>
              <a:rPr lang="en-US" dirty="0" smtClean="0"/>
              <a:t> here in </a:t>
            </a:r>
            <a:r>
              <a:rPr lang="en-US" dirty="0" smtClean="0">
                <a:solidFill>
                  <a:srgbClr val="FFFF00"/>
                </a:solidFill>
              </a:rPr>
              <a:t>12:2 &amp; 3</a:t>
            </a:r>
            <a:r>
              <a:rPr lang="en-US" dirty="0" smtClean="0"/>
              <a:t>.</a:t>
            </a:r>
          </a:p>
          <a:p>
            <a:r>
              <a:rPr lang="en-US" dirty="0"/>
              <a:t>The Bible is full of </a:t>
            </a:r>
            <a:r>
              <a:rPr lang="en-US" dirty="0" smtClean="0"/>
              <a:t>passages that </a:t>
            </a:r>
            <a:r>
              <a:rPr lang="en-US" dirty="0"/>
              <a:t>encourage us to endure or persevere.</a:t>
            </a:r>
          </a:p>
          <a:p>
            <a:r>
              <a:rPr lang="en-US" dirty="0"/>
              <a:t>Check these out:</a:t>
            </a:r>
          </a:p>
          <a:p>
            <a:pPr lvl="1"/>
            <a:r>
              <a:rPr lang="en-US" dirty="0">
                <a:solidFill>
                  <a:srgbClr val="FFFF00"/>
                </a:solidFill>
              </a:rPr>
              <a:t>Acts </a:t>
            </a:r>
            <a:r>
              <a:rPr lang="en-US" dirty="0" smtClean="0">
                <a:solidFill>
                  <a:srgbClr val="FFFF00"/>
                </a:solidFill>
              </a:rPr>
              <a:t>20:22-24</a:t>
            </a:r>
          </a:p>
          <a:p>
            <a:pPr lvl="1"/>
            <a:r>
              <a:rPr lang="en-US" dirty="0" smtClean="0">
                <a:solidFill>
                  <a:srgbClr val="FFFF00"/>
                </a:solidFill>
              </a:rPr>
              <a:t>Romans 5:3-4</a:t>
            </a:r>
            <a:endParaRPr lang="en-US" dirty="0">
              <a:solidFill>
                <a:srgbClr val="FFFF00"/>
              </a:solidFill>
            </a:endParaRPr>
          </a:p>
          <a:p>
            <a:pPr lvl="1"/>
            <a:endParaRPr lang="en-US" dirty="0"/>
          </a:p>
          <a:p>
            <a:endParaRPr lang="en-US" dirty="0"/>
          </a:p>
        </p:txBody>
      </p:sp>
    </p:spTree>
    <p:extLst>
      <p:ext uri="{BB962C8B-B14F-4D97-AF65-F5344CB8AC3E}">
        <p14:creationId xmlns:p14="http://schemas.microsoft.com/office/powerpoint/2010/main" val="34759512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352799"/>
          </a:xfrm>
        </p:spPr>
        <p:txBody>
          <a:bodyPr>
            <a:normAutofit fontScale="90000"/>
          </a:bodyPr>
          <a:lstStyle/>
          <a:p>
            <a:r>
              <a:rPr lang="en-US" dirty="0" smtClean="0">
                <a:solidFill>
                  <a:srgbClr val="00B0F0"/>
                </a:solidFill>
              </a:rPr>
              <a:t>To finish our race well we have to </a:t>
            </a:r>
            <a:br>
              <a:rPr lang="en-US" dirty="0" smtClean="0">
                <a:solidFill>
                  <a:srgbClr val="00B0F0"/>
                </a:solidFill>
              </a:rPr>
            </a:br>
            <a:r>
              <a:rPr lang="en-US" dirty="0" smtClean="0">
                <a:solidFill>
                  <a:srgbClr val="00B0F0"/>
                </a:solidFill>
              </a:rPr>
              <a:t>lay aside sin, run with endurance, </a:t>
            </a:r>
            <a:br>
              <a:rPr lang="en-US" dirty="0" smtClean="0">
                <a:solidFill>
                  <a:srgbClr val="00B0F0"/>
                </a:solidFill>
              </a:rPr>
            </a:br>
            <a:r>
              <a:rPr lang="en-US" dirty="0" smtClean="0">
                <a:solidFill>
                  <a:srgbClr val="00B0F0"/>
                </a:solidFill>
              </a:rPr>
              <a:t>and look firmly at Jesus </a:t>
            </a:r>
            <a:br>
              <a:rPr lang="en-US" dirty="0" smtClean="0">
                <a:solidFill>
                  <a:srgbClr val="00B0F0"/>
                </a:solidFill>
              </a:rPr>
            </a:br>
            <a:r>
              <a:rPr lang="en-US" dirty="0" smtClean="0">
                <a:solidFill>
                  <a:srgbClr val="00B0F0"/>
                </a:solidFill>
              </a:rPr>
              <a:t>till the end.</a:t>
            </a:r>
            <a:endParaRPr lang="en-US" dirty="0">
              <a:solidFill>
                <a:srgbClr val="00B0F0"/>
              </a:solidFill>
            </a:endParaRPr>
          </a:p>
        </p:txBody>
      </p:sp>
    </p:spTree>
    <p:extLst>
      <p:ext uri="{BB962C8B-B14F-4D97-AF65-F5344CB8AC3E}">
        <p14:creationId xmlns:p14="http://schemas.microsoft.com/office/powerpoint/2010/main" val="26411960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dirty="0">
              <a:solidFill>
                <a:srgbClr val="FFFF00"/>
              </a:solidFill>
            </a:endParaRPr>
          </a:p>
        </p:txBody>
      </p:sp>
    </p:spTree>
    <p:extLst>
      <p:ext uri="{BB962C8B-B14F-4D97-AF65-F5344CB8AC3E}">
        <p14:creationId xmlns:p14="http://schemas.microsoft.com/office/powerpoint/2010/main" val="13098103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12:2	</a:t>
            </a:r>
            <a:r>
              <a:rPr lang="en-US" dirty="0" smtClean="0">
                <a:solidFill>
                  <a:srgbClr val="00B0F0"/>
                </a:solidFill>
              </a:rPr>
              <a:t>looking	</a:t>
            </a:r>
            <a:r>
              <a:rPr lang="en-US" dirty="0" smtClean="0"/>
              <a:t>=</a:t>
            </a:r>
            <a:r>
              <a:rPr lang="en-US" dirty="0" smtClean="0">
                <a:solidFill>
                  <a:srgbClr val="00B0F0"/>
                </a:solidFill>
              </a:rPr>
              <a:t>	</a:t>
            </a:r>
            <a:r>
              <a:rPr lang="en-US" dirty="0" smtClean="0">
                <a:solidFill>
                  <a:srgbClr val="33CC33"/>
                </a:solidFill>
              </a:rPr>
              <a:t>“looking away”</a:t>
            </a:r>
          </a:p>
          <a:p>
            <a:r>
              <a:rPr lang="en-US" dirty="0" smtClean="0"/>
              <a:t>“to </a:t>
            </a:r>
            <a:r>
              <a:rPr lang="en-US" dirty="0"/>
              <a:t>turn the eyes away from other things and fix them on </a:t>
            </a:r>
            <a:r>
              <a:rPr lang="en-US" dirty="0" smtClean="0"/>
              <a:t>something” (Thayer)</a:t>
            </a:r>
          </a:p>
          <a:p>
            <a:r>
              <a:rPr lang="en-US" dirty="0" smtClean="0"/>
              <a:t>“The word used here … indicates the action of one who, aware of rival attractions, deliberately looks away from other things.” (Raymond Brown)</a:t>
            </a:r>
          </a:p>
          <a:p>
            <a:r>
              <a:rPr lang="en-US" dirty="0"/>
              <a:t>“looking away from all else, looking at that which fills the heart” (John Phillips</a:t>
            </a:r>
            <a:r>
              <a:rPr lang="en-US" dirty="0" smtClean="0"/>
              <a:t>)</a:t>
            </a:r>
            <a:endParaRPr lang="en-US" dirty="0"/>
          </a:p>
        </p:txBody>
      </p:sp>
    </p:spTree>
    <p:extLst>
      <p:ext uri="{BB962C8B-B14F-4D97-AF65-F5344CB8AC3E}">
        <p14:creationId xmlns:p14="http://schemas.microsoft.com/office/powerpoint/2010/main" val="19936926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More from John Phillips:</a:t>
            </a:r>
          </a:p>
          <a:p>
            <a:r>
              <a:rPr lang="en-US" i="1" dirty="0" smtClean="0">
                <a:solidFill>
                  <a:srgbClr val="33CC33"/>
                </a:solidFill>
              </a:rPr>
              <a:t>“We are going to run, not because of the prize at the end and not because so many illustrious saints have run the course in the past and have been gloriously crowned, but because the vision of Jesus fills the soul.”</a:t>
            </a:r>
          </a:p>
        </p:txBody>
      </p:sp>
    </p:spTree>
    <p:extLst>
      <p:ext uri="{BB962C8B-B14F-4D97-AF65-F5344CB8AC3E}">
        <p14:creationId xmlns:p14="http://schemas.microsoft.com/office/powerpoint/2010/main" val="16371356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i="1" dirty="0">
                <a:solidFill>
                  <a:srgbClr val="33CC33"/>
                </a:solidFill>
              </a:rPr>
              <a:t>“We are to run this race with no eyes for anyone or anything except Jesus.” </a:t>
            </a:r>
          </a:p>
          <a:p>
            <a:pPr lvl="1" algn="r"/>
            <a:r>
              <a:rPr lang="en-US" i="1" dirty="0">
                <a:solidFill>
                  <a:srgbClr val="33CC33"/>
                </a:solidFill>
              </a:rPr>
              <a:t>Leon Morris</a:t>
            </a:r>
          </a:p>
        </p:txBody>
      </p:sp>
    </p:spTree>
    <p:extLst>
      <p:ext uri="{BB962C8B-B14F-4D97-AF65-F5344CB8AC3E}">
        <p14:creationId xmlns:p14="http://schemas.microsoft.com/office/powerpoint/2010/main" val="4441561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12:2	</a:t>
            </a:r>
            <a:r>
              <a:rPr lang="en-US" dirty="0" smtClean="0">
                <a:solidFill>
                  <a:srgbClr val="00B0F0"/>
                </a:solidFill>
              </a:rPr>
              <a:t>the author and finisher of our faith</a:t>
            </a:r>
          </a:p>
          <a:p>
            <a:r>
              <a:rPr lang="en-US" dirty="0" smtClean="0"/>
              <a:t>Jesus is the one who initiates and completes our faith – the Alpha and Omega, beginning and the </a:t>
            </a:r>
            <a:r>
              <a:rPr lang="en-US" dirty="0" smtClean="0"/>
              <a:t>end – of our faith in this case.</a:t>
            </a:r>
            <a:endParaRPr lang="en-US" dirty="0" smtClean="0"/>
          </a:p>
          <a:p>
            <a:r>
              <a:rPr lang="en-US" dirty="0"/>
              <a:t>He is also our leader, the one who has gone before us.</a:t>
            </a:r>
          </a:p>
          <a:p>
            <a:endParaRPr lang="en-US" dirty="0" smtClean="0"/>
          </a:p>
        </p:txBody>
      </p:sp>
    </p:spTree>
    <p:extLst>
      <p:ext uri="{BB962C8B-B14F-4D97-AF65-F5344CB8AC3E}">
        <p14:creationId xmlns:p14="http://schemas.microsoft.com/office/powerpoint/2010/main" val="26863071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12:2	</a:t>
            </a:r>
            <a:r>
              <a:rPr lang="en-US" dirty="0" smtClean="0">
                <a:solidFill>
                  <a:srgbClr val="00B0F0"/>
                </a:solidFill>
              </a:rPr>
              <a:t>the author and finisher of our faith</a:t>
            </a:r>
          </a:p>
          <a:p>
            <a:r>
              <a:rPr lang="en-US" dirty="0" smtClean="0"/>
              <a:t>We </a:t>
            </a:r>
            <a:r>
              <a:rPr lang="en-US" dirty="0"/>
              <a:t>are following Him through the course of this life, knowing that He has </a:t>
            </a:r>
            <a:r>
              <a:rPr lang="en-US" dirty="0" smtClean="0"/>
              <a:t>travelled </a:t>
            </a:r>
            <a:r>
              <a:rPr lang="en-US" dirty="0"/>
              <a:t>the path </a:t>
            </a:r>
            <a:r>
              <a:rPr lang="en-US" dirty="0" smtClean="0"/>
              <a:t>first, to </a:t>
            </a:r>
            <a:r>
              <a:rPr lang="en-US" dirty="0"/>
              <a:t>the very </a:t>
            </a:r>
            <a:r>
              <a:rPr lang="en-US" dirty="0" smtClean="0"/>
              <a:t>end, and </a:t>
            </a:r>
            <a:r>
              <a:rPr lang="en-US" dirty="0"/>
              <a:t>marked it out for us</a:t>
            </a:r>
            <a:r>
              <a:rPr lang="en-US" dirty="0" smtClean="0"/>
              <a:t>.</a:t>
            </a:r>
          </a:p>
          <a:p>
            <a:r>
              <a:rPr lang="en-US" dirty="0" smtClean="0"/>
              <a:t>Our faith is not a leap in the dark, but a well-marked, well-travelled course.</a:t>
            </a:r>
          </a:p>
          <a:p>
            <a:r>
              <a:rPr lang="en-US" dirty="0" smtClean="0"/>
              <a:t>And it leads to Jesus, who is there already.</a:t>
            </a:r>
            <a:endParaRPr lang="en-US" dirty="0"/>
          </a:p>
          <a:p>
            <a:endParaRPr lang="en-US" dirty="0" smtClean="0">
              <a:solidFill>
                <a:srgbClr val="00B0F0"/>
              </a:solidFill>
            </a:endParaRPr>
          </a:p>
        </p:txBody>
      </p:sp>
    </p:spTree>
    <p:extLst>
      <p:ext uri="{BB962C8B-B14F-4D97-AF65-F5344CB8AC3E}">
        <p14:creationId xmlns:p14="http://schemas.microsoft.com/office/powerpoint/2010/main" val="39853186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12:2	</a:t>
            </a:r>
            <a:r>
              <a:rPr lang="en-US" dirty="0" smtClean="0">
                <a:solidFill>
                  <a:srgbClr val="00B0F0"/>
                </a:solidFill>
              </a:rPr>
              <a:t>for the joy … endured the cross</a:t>
            </a:r>
          </a:p>
          <a:p>
            <a:r>
              <a:rPr lang="en-US" dirty="0" smtClean="0"/>
              <a:t>While He was on earth, Jesus never used His divine powers for personal advantage.</a:t>
            </a:r>
          </a:p>
          <a:p>
            <a:r>
              <a:rPr lang="en-US" dirty="0" smtClean="0"/>
              <a:t>He got hungry, tired and so on, using only natural human means to relieve His misery.</a:t>
            </a:r>
          </a:p>
          <a:p>
            <a:r>
              <a:rPr lang="en-US" dirty="0" smtClean="0"/>
              <a:t>So what gave Him the inner strength He needed to go through the horrible agonies of the cross?</a:t>
            </a:r>
          </a:p>
          <a:p>
            <a:endParaRPr lang="en-US" dirty="0" smtClean="0"/>
          </a:p>
        </p:txBody>
      </p:sp>
    </p:spTree>
    <p:extLst>
      <p:ext uri="{BB962C8B-B14F-4D97-AF65-F5344CB8AC3E}">
        <p14:creationId xmlns:p14="http://schemas.microsoft.com/office/powerpoint/2010/main" val="10589406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12:2	</a:t>
            </a:r>
            <a:r>
              <a:rPr lang="en-US" dirty="0" smtClean="0">
                <a:solidFill>
                  <a:srgbClr val="00B0F0"/>
                </a:solidFill>
              </a:rPr>
              <a:t>for the joy … endured the cross</a:t>
            </a:r>
          </a:p>
          <a:p>
            <a:r>
              <a:rPr lang="en-US" dirty="0" smtClean="0"/>
              <a:t>He focused exclusively on “the joy that was set before Him.”</a:t>
            </a:r>
          </a:p>
          <a:p>
            <a:r>
              <a:rPr lang="en-US" dirty="0" smtClean="0"/>
              <a:t>See Psalm </a:t>
            </a:r>
            <a:r>
              <a:rPr lang="en-US" dirty="0" smtClean="0">
                <a:solidFill>
                  <a:srgbClr val="FFFF00"/>
                </a:solidFill>
              </a:rPr>
              <a:t>16:8-11</a:t>
            </a:r>
            <a:r>
              <a:rPr lang="en-US" dirty="0" smtClean="0"/>
              <a:t>.</a:t>
            </a:r>
          </a:p>
          <a:p>
            <a:r>
              <a:rPr lang="en-US" dirty="0" smtClean="0"/>
              <a:t>For Jesus, the finish line was on the other side of the cross.</a:t>
            </a:r>
          </a:p>
          <a:p>
            <a:r>
              <a:rPr lang="en-US" dirty="0" smtClean="0"/>
              <a:t>And </a:t>
            </a:r>
            <a:r>
              <a:rPr lang="en-US" dirty="0" smtClean="0"/>
              <a:t>He </a:t>
            </a:r>
            <a:r>
              <a:rPr lang="en-US" dirty="0" smtClean="0"/>
              <a:t>refused to let His sufferings deter Him from reaching the end.</a:t>
            </a:r>
          </a:p>
          <a:p>
            <a:endParaRPr lang="en-US" dirty="0" smtClean="0"/>
          </a:p>
        </p:txBody>
      </p:sp>
    </p:spTree>
    <p:extLst>
      <p:ext uri="{BB962C8B-B14F-4D97-AF65-F5344CB8AC3E}">
        <p14:creationId xmlns:p14="http://schemas.microsoft.com/office/powerpoint/2010/main" val="32746142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12:2	</a:t>
            </a:r>
            <a:r>
              <a:rPr lang="en-US" dirty="0" smtClean="0">
                <a:solidFill>
                  <a:srgbClr val="00B0F0"/>
                </a:solidFill>
              </a:rPr>
              <a:t>despising the shame  </a:t>
            </a:r>
          </a:p>
          <a:p>
            <a:r>
              <a:rPr lang="en-US" dirty="0" smtClean="0"/>
              <a:t>It is difficult for us to appreciate the shame associated with the cross at the time of Jesus and the apostles.</a:t>
            </a:r>
          </a:p>
          <a:p>
            <a:r>
              <a:rPr lang="en-US" dirty="0" smtClean="0"/>
              <a:t>The cross was more than a form of </a:t>
            </a:r>
            <a:r>
              <a:rPr lang="en-US" dirty="0" smtClean="0"/>
              <a:t>execution</a:t>
            </a:r>
            <a:r>
              <a:rPr lang="en-US" dirty="0" smtClean="0"/>
              <a:t>, though its victims certainly died.</a:t>
            </a:r>
            <a:endParaRPr lang="en-US" dirty="0" smtClean="0"/>
          </a:p>
          <a:p>
            <a:r>
              <a:rPr lang="en-US" dirty="0" smtClean="0"/>
              <a:t>It was more than a means of torture, though it was probably the </a:t>
            </a:r>
            <a:r>
              <a:rPr lang="en-US" dirty="0" smtClean="0"/>
              <a:t>cruelest form of torture </a:t>
            </a:r>
            <a:r>
              <a:rPr lang="en-US" dirty="0" smtClean="0"/>
              <a:t>ever devised.</a:t>
            </a:r>
          </a:p>
          <a:p>
            <a:endParaRPr lang="en-US" dirty="0" smtClean="0"/>
          </a:p>
        </p:txBody>
      </p:sp>
    </p:spTree>
    <p:extLst>
      <p:ext uri="{BB962C8B-B14F-4D97-AF65-F5344CB8AC3E}">
        <p14:creationId xmlns:p14="http://schemas.microsoft.com/office/powerpoint/2010/main" val="41682715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12:2	</a:t>
            </a:r>
            <a:r>
              <a:rPr lang="en-US" dirty="0" smtClean="0">
                <a:solidFill>
                  <a:srgbClr val="00B0F0"/>
                </a:solidFill>
              </a:rPr>
              <a:t>despising the shame  </a:t>
            </a:r>
          </a:p>
          <a:p>
            <a:r>
              <a:rPr lang="en-US" dirty="0" smtClean="0"/>
              <a:t>The cross was designed to humiliate the victim to the greatest degree possible.</a:t>
            </a:r>
          </a:p>
          <a:p>
            <a:r>
              <a:rPr lang="en-US" dirty="0" smtClean="0"/>
              <a:t>Naked, weakened and </a:t>
            </a:r>
            <a:r>
              <a:rPr lang="en-US" dirty="0" smtClean="0"/>
              <a:t>bleeding profusely, </a:t>
            </a:r>
            <a:r>
              <a:rPr lang="en-US" dirty="0" smtClean="0"/>
              <a:t>the victim of the cross was exposed to complete public degradation.</a:t>
            </a:r>
          </a:p>
          <a:p>
            <a:r>
              <a:rPr lang="en-US" dirty="0" smtClean="0"/>
              <a:t>Slowly and </a:t>
            </a:r>
            <a:r>
              <a:rPr lang="en-US" i="1" dirty="0" smtClean="0">
                <a:solidFill>
                  <a:srgbClr val="FF0000"/>
                </a:solidFill>
              </a:rPr>
              <a:t>excruciatingly</a:t>
            </a:r>
            <a:r>
              <a:rPr lang="en-US" dirty="0" smtClean="0"/>
              <a:t>, </a:t>
            </a:r>
            <a:r>
              <a:rPr lang="en-US" dirty="0" smtClean="0"/>
              <a:t>Jesus died while being mocked by His enemies.</a:t>
            </a:r>
          </a:p>
        </p:txBody>
      </p:sp>
    </p:spTree>
    <p:extLst>
      <p:ext uri="{BB962C8B-B14F-4D97-AF65-F5344CB8AC3E}">
        <p14:creationId xmlns:p14="http://schemas.microsoft.com/office/powerpoint/2010/main" val="21351209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12:2	</a:t>
            </a:r>
            <a:r>
              <a:rPr lang="en-US" dirty="0" smtClean="0">
                <a:solidFill>
                  <a:srgbClr val="00B0F0"/>
                </a:solidFill>
              </a:rPr>
              <a:t>despising the shame  </a:t>
            </a:r>
          </a:p>
          <a:p>
            <a:r>
              <a:rPr lang="en-US" dirty="0" smtClean="0"/>
              <a:t>But the glory of reigning at the Father’s right hand was far better than anything He might have gained without suffering.</a:t>
            </a:r>
          </a:p>
          <a:p>
            <a:r>
              <a:rPr lang="en-US" dirty="0" smtClean="0"/>
              <a:t>The salvation He secured for us by bearing our sins was more </a:t>
            </a:r>
            <a:r>
              <a:rPr lang="en-US" dirty="0" smtClean="0"/>
              <a:t>important to our Lord</a:t>
            </a:r>
            <a:endParaRPr lang="en-US" dirty="0" smtClean="0"/>
          </a:p>
          <a:p>
            <a:r>
              <a:rPr lang="en-US" dirty="0" smtClean="0"/>
              <a:t>Jesus decided that the worst possible death ever devised by human beings was no big deal in comparison with the glories to follow.</a:t>
            </a:r>
          </a:p>
        </p:txBody>
      </p:sp>
    </p:spTree>
    <p:extLst>
      <p:ext uri="{BB962C8B-B14F-4D97-AF65-F5344CB8AC3E}">
        <p14:creationId xmlns:p14="http://schemas.microsoft.com/office/powerpoint/2010/main" val="35253308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12:2	</a:t>
            </a:r>
            <a:r>
              <a:rPr lang="en-US" dirty="0" smtClean="0">
                <a:solidFill>
                  <a:srgbClr val="00B0F0"/>
                </a:solidFill>
              </a:rPr>
              <a:t>despising the shame  </a:t>
            </a:r>
          </a:p>
          <a:p>
            <a:r>
              <a:rPr lang="en-US" dirty="0" smtClean="0"/>
              <a:t>We can do what Jesus did in the face of our sufferings.</a:t>
            </a:r>
          </a:p>
          <a:p>
            <a:r>
              <a:rPr lang="en-US" dirty="0" smtClean="0"/>
              <a:t>As we look toward Jesus, we can realize that the glory of eternity is of a greater kind than the sufferings that we endure now.</a:t>
            </a:r>
          </a:p>
          <a:p>
            <a:r>
              <a:rPr lang="en-US" dirty="0" smtClean="0"/>
              <a:t>Paul explained it well in </a:t>
            </a:r>
            <a:r>
              <a:rPr lang="en-US" dirty="0" smtClean="0">
                <a:solidFill>
                  <a:srgbClr val="FFFF00"/>
                </a:solidFill>
              </a:rPr>
              <a:t>2 Corinthians 4:16-18</a:t>
            </a:r>
            <a:r>
              <a:rPr lang="en-US" dirty="0" smtClean="0"/>
              <a:t>.</a:t>
            </a:r>
          </a:p>
        </p:txBody>
      </p:sp>
    </p:spTree>
    <p:extLst>
      <p:ext uri="{BB962C8B-B14F-4D97-AF65-F5344CB8AC3E}">
        <p14:creationId xmlns:p14="http://schemas.microsoft.com/office/powerpoint/2010/main" val="261939332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12:3	</a:t>
            </a:r>
            <a:r>
              <a:rPr lang="en-US" dirty="0" smtClean="0">
                <a:solidFill>
                  <a:srgbClr val="00B0F0"/>
                </a:solidFill>
              </a:rPr>
              <a:t>Consider Him</a:t>
            </a:r>
          </a:p>
          <a:p>
            <a:r>
              <a:rPr lang="en-US" dirty="0" smtClean="0"/>
              <a:t>We probably spend to little of our time </a:t>
            </a:r>
            <a:r>
              <a:rPr lang="en-US" dirty="0" smtClean="0"/>
              <a:t>considering </a:t>
            </a:r>
            <a:r>
              <a:rPr lang="en-US" dirty="0" smtClean="0"/>
              <a:t>Jesus.</a:t>
            </a:r>
          </a:p>
          <a:p>
            <a:r>
              <a:rPr lang="en-US" dirty="0" smtClean="0"/>
              <a:t>If we </a:t>
            </a:r>
            <a:r>
              <a:rPr lang="en-US" dirty="0" smtClean="0"/>
              <a:t>considered Him </a:t>
            </a:r>
            <a:r>
              <a:rPr lang="en-US" dirty="0" smtClean="0"/>
              <a:t>more, we might better appreciate what He endured and why He endured it.</a:t>
            </a:r>
          </a:p>
          <a:p>
            <a:r>
              <a:rPr lang="en-US" dirty="0" smtClean="0"/>
              <a:t>That would make the correct response to His love come more naturally to us – and help us to endure </a:t>
            </a:r>
            <a:r>
              <a:rPr lang="en-US" dirty="0" smtClean="0"/>
              <a:t>as we run our own race.</a:t>
            </a:r>
            <a:endParaRPr lang="en-US" dirty="0" smtClean="0"/>
          </a:p>
        </p:txBody>
      </p:sp>
    </p:spTree>
    <p:extLst>
      <p:ext uri="{BB962C8B-B14F-4D97-AF65-F5344CB8AC3E}">
        <p14:creationId xmlns:p14="http://schemas.microsoft.com/office/powerpoint/2010/main" val="35389507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12:3	</a:t>
            </a:r>
            <a:r>
              <a:rPr lang="en-US" dirty="0" smtClean="0">
                <a:solidFill>
                  <a:srgbClr val="00B0F0"/>
                </a:solidFill>
              </a:rPr>
              <a:t>weary </a:t>
            </a:r>
            <a:r>
              <a:rPr lang="en-US" dirty="0"/>
              <a:t>and</a:t>
            </a:r>
            <a:r>
              <a:rPr lang="en-US" dirty="0">
                <a:solidFill>
                  <a:srgbClr val="00B0F0"/>
                </a:solidFill>
              </a:rPr>
              <a:t> </a:t>
            </a:r>
            <a:r>
              <a:rPr lang="en-US" dirty="0" smtClean="0">
                <a:solidFill>
                  <a:srgbClr val="00B0F0"/>
                </a:solidFill>
              </a:rPr>
              <a:t>discouraged</a:t>
            </a:r>
          </a:p>
          <a:p>
            <a:r>
              <a:rPr lang="en-US" dirty="0" smtClean="0"/>
              <a:t>Also </a:t>
            </a:r>
            <a:r>
              <a:rPr lang="en-US" dirty="0" smtClean="0">
                <a:solidFill>
                  <a:srgbClr val="00B0F0"/>
                </a:solidFill>
              </a:rPr>
              <a:t>weary</a:t>
            </a:r>
            <a:r>
              <a:rPr lang="en-US" dirty="0" smtClean="0"/>
              <a:t> and </a:t>
            </a:r>
            <a:r>
              <a:rPr lang="en-US" dirty="0" smtClean="0">
                <a:solidFill>
                  <a:srgbClr val="00B0F0"/>
                </a:solidFill>
              </a:rPr>
              <a:t>fainthearted</a:t>
            </a:r>
            <a:r>
              <a:rPr lang="en-US" dirty="0" smtClean="0"/>
              <a:t> (ESV)</a:t>
            </a:r>
          </a:p>
          <a:p>
            <a:r>
              <a:rPr lang="en-US" dirty="0" smtClean="0"/>
              <a:t>The second word can also mean </a:t>
            </a:r>
            <a:r>
              <a:rPr lang="en-US" dirty="0" smtClean="0">
                <a:solidFill>
                  <a:srgbClr val="33CC33"/>
                </a:solidFill>
              </a:rPr>
              <a:t>“relaxed.”</a:t>
            </a:r>
            <a:endParaRPr lang="en-US" dirty="0" smtClean="0">
              <a:solidFill>
                <a:srgbClr val="33CC33"/>
              </a:solidFill>
            </a:endParaRPr>
          </a:p>
          <a:p>
            <a:r>
              <a:rPr lang="en-US" dirty="0" smtClean="0"/>
              <a:t>These </a:t>
            </a:r>
            <a:r>
              <a:rPr lang="en-US" dirty="0" smtClean="0"/>
              <a:t>two words were apparently used by Aristotle </a:t>
            </a:r>
            <a:r>
              <a:rPr lang="en-US" dirty="0" smtClean="0"/>
              <a:t>speaking </a:t>
            </a:r>
            <a:r>
              <a:rPr lang="en-US" dirty="0" smtClean="0"/>
              <a:t>“of an athlete who flings himself on the ground in panting relaxation and collapse </a:t>
            </a:r>
            <a:r>
              <a:rPr lang="en-US" i="1" dirty="0" smtClean="0"/>
              <a:t>after </a:t>
            </a:r>
            <a:r>
              <a:rPr lang="en-US" dirty="0" smtClean="0"/>
              <a:t>he has surged past the winning post of the race.” (Barclay)</a:t>
            </a:r>
          </a:p>
        </p:txBody>
      </p:sp>
    </p:spTree>
    <p:extLst>
      <p:ext uri="{BB962C8B-B14F-4D97-AF65-F5344CB8AC3E}">
        <p14:creationId xmlns:p14="http://schemas.microsoft.com/office/powerpoint/2010/main" val="10330710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Look firmly at Jesus.	</a:t>
            </a:r>
            <a:r>
              <a:rPr lang="en-US" dirty="0" smtClean="0"/>
              <a:t>	</a:t>
            </a:r>
            <a:r>
              <a:rPr lang="en-US" dirty="0" smtClean="0">
                <a:solidFill>
                  <a:srgbClr val="FFFF00"/>
                </a:solidFill>
              </a:rPr>
              <a:t>12:2-3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12:3	</a:t>
            </a:r>
            <a:r>
              <a:rPr lang="en-US" dirty="0" smtClean="0">
                <a:solidFill>
                  <a:srgbClr val="00B0F0"/>
                </a:solidFill>
              </a:rPr>
              <a:t>weary </a:t>
            </a:r>
            <a:r>
              <a:rPr lang="en-US" dirty="0">
                <a:solidFill>
                  <a:srgbClr val="00B0F0"/>
                </a:solidFill>
              </a:rPr>
              <a:t>and </a:t>
            </a:r>
            <a:r>
              <a:rPr lang="en-US" dirty="0" smtClean="0">
                <a:solidFill>
                  <a:srgbClr val="00B0F0"/>
                </a:solidFill>
              </a:rPr>
              <a:t>discouraged</a:t>
            </a:r>
          </a:p>
          <a:p>
            <a:r>
              <a:rPr lang="en-US" dirty="0"/>
              <a:t>Our rabbi is trying to encourage us not to give up too soon.  </a:t>
            </a:r>
            <a:endParaRPr lang="en-US" dirty="0" smtClean="0"/>
          </a:p>
          <a:p>
            <a:r>
              <a:rPr lang="en-US" dirty="0"/>
              <a:t>It is not yet the time to relax in our Christian commitment.</a:t>
            </a:r>
          </a:p>
          <a:p>
            <a:r>
              <a:rPr lang="en-US" dirty="0" smtClean="0"/>
              <a:t>Our </a:t>
            </a:r>
            <a:r>
              <a:rPr lang="en-US" dirty="0"/>
              <a:t>race isn’t over yet.  </a:t>
            </a:r>
            <a:endParaRPr lang="en-US" dirty="0" smtClean="0"/>
          </a:p>
          <a:p>
            <a:r>
              <a:rPr lang="en-US" dirty="0" smtClean="0"/>
              <a:t>Consider </a:t>
            </a:r>
            <a:r>
              <a:rPr lang="en-US" dirty="0" smtClean="0"/>
              <a:t>Jesus and finish </a:t>
            </a:r>
            <a:r>
              <a:rPr lang="en-US" dirty="0"/>
              <a:t>it well.</a:t>
            </a:r>
          </a:p>
        </p:txBody>
      </p:sp>
    </p:spTree>
    <p:extLst>
      <p:ext uri="{BB962C8B-B14F-4D97-AF65-F5344CB8AC3E}">
        <p14:creationId xmlns:p14="http://schemas.microsoft.com/office/powerpoint/2010/main" val="215114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352799"/>
          </a:xfrm>
        </p:spPr>
        <p:txBody>
          <a:bodyPr>
            <a:normAutofit fontScale="90000"/>
          </a:bodyPr>
          <a:lstStyle/>
          <a:p>
            <a:r>
              <a:rPr lang="en-US" dirty="0" smtClean="0">
                <a:solidFill>
                  <a:srgbClr val="00B0F0"/>
                </a:solidFill>
              </a:rPr>
              <a:t>To finish our race well we have to </a:t>
            </a:r>
            <a:br>
              <a:rPr lang="en-US" dirty="0" smtClean="0">
                <a:solidFill>
                  <a:srgbClr val="00B0F0"/>
                </a:solidFill>
              </a:rPr>
            </a:br>
            <a:r>
              <a:rPr lang="en-US" dirty="0" smtClean="0">
                <a:solidFill>
                  <a:srgbClr val="00B0F0"/>
                </a:solidFill>
              </a:rPr>
              <a:t>lay aside sin, run with endurance, </a:t>
            </a:r>
            <a:br>
              <a:rPr lang="en-US" dirty="0" smtClean="0">
                <a:solidFill>
                  <a:srgbClr val="00B0F0"/>
                </a:solidFill>
              </a:rPr>
            </a:br>
            <a:r>
              <a:rPr lang="en-US" dirty="0" smtClean="0">
                <a:solidFill>
                  <a:srgbClr val="00B0F0"/>
                </a:solidFill>
              </a:rPr>
              <a:t>and look firmly at Jesus </a:t>
            </a:r>
            <a:br>
              <a:rPr lang="en-US" dirty="0" smtClean="0">
                <a:solidFill>
                  <a:srgbClr val="00B0F0"/>
                </a:solidFill>
              </a:rPr>
            </a:br>
            <a:r>
              <a:rPr lang="en-US" dirty="0" smtClean="0">
                <a:solidFill>
                  <a:srgbClr val="00B0F0"/>
                </a:solidFill>
              </a:rPr>
              <a:t>till the end.</a:t>
            </a:r>
            <a:endParaRPr lang="en-US" dirty="0">
              <a:solidFill>
                <a:srgbClr val="00B0F0"/>
              </a:solidFill>
            </a:endParaRPr>
          </a:p>
        </p:txBody>
      </p:sp>
    </p:spTree>
    <p:extLst>
      <p:ext uri="{BB962C8B-B14F-4D97-AF65-F5344CB8AC3E}">
        <p14:creationId xmlns:p14="http://schemas.microsoft.com/office/powerpoint/2010/main" val="26411960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a:t>
            </a:r>
            <a:r>
              <a:rPr lang="en-US" dirty="0" smtClean="0">
                <a:solidFill>
                  <a:srgbClr val="33CC33"/>
                </a:solidFill>
              </a:rPr>
              <a:t>Conclusions</a:t>
            </a:r>
            <a:endParaRPr lang="en-US" dirty="0">
              <a:solidFill>
                <a:srgbClr val="33CC33"/>
              </a:solidFill>
            </a:endParaRP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6528106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a:t>
            </a:r>
            <a:r>
              <a:rPr lang="en-US" dirty="0" smtClean="0">
                <a:solidFill>
                  <a:srgbClr val="33CC33"/>
                </a:solidFill>
              </a:rPr>
              <a:t>Conclusions</a:t>
            </a:r>
            <a:endParaRPr lang="en-US" dirty="0">
              <a:solidFill>
                <a:srgbClr val="33CC3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Holiness:</a:t>
            </a:r>
          </a:p>
        </p:txBody>
      </p:sp>
    </p:spTree>
    <p:extLst>
      <p:ext uri="{BB962C8B-B14F-4D97-AF65-F5344CB8AC3E}">
        <p14:creationId xmlns:p14="http://schemas.microsoft.com/office/powerpoint/2010/main" val="15355187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a:t>
            </a:r>
            <a:r>
              <a:rPr lang="en-US" dirty="0" smtClean="0">
                <a:solidFill>
                  <a:srgbClr val="33CC33"/>
                </a:solidFill>
              </a:rPr>
              <a:t>Conclusions</a:t>
            </a:r>
            <a:endParaRPr lang="en-US" dirty="0">
              <a:solidFill>
                <a:srgbClr val="33CC3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Holiness:</a:t>
            </a:r>
          </a:p>
          <a:p>
            <a:r>
              <a:rPr lang="en-US" dirty="0" smtClean="0"/>
              <a:t>When we think of “God’s will for our lives,” especially while we are young, we often think in terms of details about the future.</a:t>
            </a:r>
          </a:p>
          <a:p>
            <a:r>
              <a:rPr lang="en-US" dirty="0" smtClean="0"/>
              <a:t>We wonder, “what should I do now?</a:t>
            </a:r>
          </a:p>
          <a:p>
            <a:r>
              <a:rPr lang="en-US" dirty="0" smtClean="0"/>
              <a:t>“Where should I live or work?”</a:t>
            </a:r>
          </a:p>
          <a:p>
            <a:r>
              <a:rPr lang="en-US" dirty="0" smtClean="0"/>
              <a:t>“Will I ever get married – and who will my spouse be?”</a:t>
            </a:r>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22897344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a:t>
            </a:r>
            <a:r>
              <a:rPr lang="en-US" dirty="0" smtClean="0">
                <a:solidFill>
                  <a:srgbClr val="33CC33"/>
                </a:solidFill>
              </a:rPr>
              <a:t>Conclusions</a:t>
            </a:r>
            <a:endParaRPr lang="en-US" dirty="0">
              <a:solidFill>
                <a:srgbClr val="33CC3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Holiness:</a:t>
            </a:r>
          </a:p>
          <a:p>
            <a:r>
              <a:rPr lang="en-US" dirty="0" smtClean="0"/>
              <a:t>These are the </a:t>
            </a:r>
            <a:r>
              <a:rPr lang="en-US" dirty="0"/>
              <a:t>kind of things </a:t>
            </a:r>
            <a:r>
              <a:rPr lang="en-US" dirty="0" smtClean="0"/>
              <a:t>we might ask of a  </a:t>
            </a:r>
            <a:r>
              <a:rPr lang="en-US" dirty="0"/>
              <a:t>horoscope or a fortune </a:t>
            </a:r>
            <a:r>
              <a:rPr lang="en-US" dirty="0" smtClean="0"/>
              <a:t>teller.</a:t>
            </a:r>
            <a:endParaRPr lang="en-US" dirty="0"/>
          </a:p>
          <a:p>
            <a:r>
              <a:rPr lang="en-US" dirty="0" smtClean="0"/>
              <a:t>The </a:t>
            </a:r>
            <a:r>
              <a:rPr lang="en-US" dirty="0"/>
              <a:t>Bible </a:t>
            </a:r>
            <a:r>
              <a:rPr lang="en-US" dirty="0" smtClean="0"/>
              <a:t>frowns miserably </a:t>
            </a:r>
            <a:r>
              <a:rPr lang="en-US" dirty="0"/>
              <a:t>upon horoscopes and fortune </a:t>
            </a:r>
            <a:r>
              <a:rPr lang="en-US" dirty="0" smtClean="0"/>
              <a:t>telling.</a:t>
            </a:r>
          </a:p>
          <a:p>
            <a:r>
              <a:rPr lang="en-US" dirty="0" smtClean="0"/>
              <a:t>God </a:t>
            </a:r>
            <a:r>
              <a:rPr lang="en-US" dirty="0"/>
              <a:t>knows it all, and will happily reveal things as we need to know them</a:t>
            </a:r>
            <a:r>
              <a:rPr lang="en-US" dirty="0" smtClean="0"/>
              <a:t>.</a:t>
            </a:r>
          </a:p>
          <a:p>
            <a:r>
              <a:rPr lang="en-US" dirty="0" smtClean="0"/>
              <a:t>Or, as we are ready.</a:t>
            </a:r>
            <a:endParaRPr lang="en-US" dirty="0"/>
          </a:p>
        </p:txBody>
      </p:sp>
    </p:spTree>
    <p:extLst>
      <p:ext uri="{BB962C8B-B14F-4D97-AF65-F5344CB8AC3E}">
        <p14:creationId xmlns:p14="http://schemas.microsoft.com/office/powerpoint/2010/main" val="4249296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a:t>
            </a:r>
            <a:r>
              <a:rPr lang="en-US" dirty="0" smtClean="0">
                <a:solidFill>
                  <a:srgbClr val="33CC33"/>
                </a:solidFill>
              </a:rPr>
              <a:t>Conclusions</a:t>
            </a:r>
            <a:endParaRPr lang="en-US" dirty="0">
              <a:solidFill>
                <a:srgbClr val="33CC3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Holiness:</a:t>
            </a:r>
          </a:p>
          <a:p>
            <a:r>
              <a:rPr lang="en-US" dirty="0"/>
              <a:t>The main issue is that we are not usually </a:t>
            </a:r>
            <a:r>
              <a:rPr lang="en-US" dirty="0" smtClean="0"/>
              <a:t>prepared, nor are </a:t>
            </a:r>
            <a:r>
              <a:rPr lang="en-US" dirty="0"/>
              <a:t>we eager to get there</a:t>
            </a:r>
            <a:r>
              <a:rPr lang="en-US" dirty="0" smtClean="0"/>
              <a:t>.</a:t>
            </a:r>
          </a:p>
          <a:p>
            <a:r>
              <a:rPr lang="en-US" dirty="0" smtClean="0"/>
              <a:t>We have a tendency to jump the gun and ignore many vital points that might prepare us for the best possible outcome in our race.</a:t>
            </a:r>
          </a:p>
          <a:p>
            <a:r>
              <a:rPr lang="en-US" dirty="0" smtClean="0"/>
              <a:t>We disdain holiness</a:t>
            </a:r>
            <a:r>
              <a:rPr lang="en-US" dirty="0"/>
              <a:t> </a:t>
            </a:r>
            <a:r>
              <a:rPr lang="en-US" dirty="0" smtClean="0"/>
              <a:t>– or pay it lip service while falling fatally short in passion for God.</a:t>
            </a:r>
          </a:p>
        </p:txBody>
      </p:sp>
    </p:spTree>
    <p:extLst>
      <p:ext uri="{BB962C8B-B14F-4D97-AF65-F5344CB8AC3E}">
        <p14:creationId xmlns:p14="http://schemas.microsoft.com/office/powerpoint/2010/main" val="23225752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12:1-3	</a:t>
            </a:r>
            <a:r>
              <a:rPr lang="en-US" dirty="0" smtClean="0">
                <a:solidFill>
                  <a:srgbClr val="FFFF00"/>
                </a:solidFill>
              </a:rPr>
              <a:t>	</a:t>
            </a:r>
            <a:r>
              <a:rPr lang="en-US" dirty="0" smtClean="0">
                <a:solidFill>
                  <a:srgbClr val="33CC33"/>
                </a:solidFill>
              </a:rPr>
              <a:t>Conclusions</a:t>
            </a:r>
            <a:endParaRPr lang="en-US" dirty="0">
              <a:solidFill>
                <a:srgbClr val="33CC3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Holiness:</a:t>
            </a:r>
          </a:p>
          <a:p>
            <a:r>
              <a:rPr lang="en-US" dirty="0" smtClean="0"/>
              <a:t>A major lesson in our quest for holiness is found in today’s lesson.</a:t>
            </a:r>
          </a:p>
          <a:p>
            <a:pPr marL="514350" indent="-514350">
              <a:buFont typeface="+mj-lt"/>
              <a:buAutoNum type="arabicPeriod"/>
            </a:pPr>
            <a:r>
              <a:rPr lang="en-US" dirty="0" smtClean="0"/>
              <a:t>We lay aside sin.</a:t>
            </a:r>
          </a:p>
          <a:p>
            <a:pPr marL="514350" indent="-514350">
              <a:buFont typeface="+mj-lt"/>
              <a:buAutoNum type="arabicPeriod"/>
            </a:pPr>
            <a:r>
              <a:rPr lang="en-US" dirty="0" smtClean="0"/>
              <a:t>We run with endurance.</a:t>
            </a:r>
          </a:p>
          <a:p>
            <a:pPr marL="514350" indent="-514350">
              <a:buFont typeface="+mj-lt"/>
              <a:buAutoNum type="arabicPeriod"/>
            </a:pPr>
            <a:r>
              <a:rPr lang="en-US" dirty="0" smtClean="0"/>
              <a:t>We look firmly at Jesus until the end.</a:t>
            </a:r>
          </a:p>
          <a:p>
            <a:r>
              <a:rPr lang="en-US" dirty="0" smtClean="0"/>
              <a:t>Let’s go back and review that little exercise we tried earlier.</a:t>
            </a:r>
            <a:endParaRPr lang="en-US" dirty="0"/>
          </a:p>
        </p:txBody>
      </p:sp>
    </p:spTree>
    <p:extLst>
      <p:ext uri="{BB962C8B-B14F-4D97-AF65-F5344CB8AC3E}">
        <p14:creationId xmlns:p14="http://schemas.microsoft.com/office/powerpoint/2010/main" val="9836251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Hebrews 12:1-3	</a:t>
            </a:r>
            <a:r>
              <a:rPr lang="en-US" dirty="0">
                <a:solidFill>
                  <a:srgbClr val="FFFF00"/>
                </a:solidFill>
              </a:rPr>
              <a:t>	</a:t>
            </a:r>
            <a:r>
              <a:rPr lang="en-US" dirty="0">
                <a:solidFill>
                  <a:srgbClr val="33CC33"/>
                </a:solidFill>
              </a:rPr>
              <a:t>Conclusions</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Think about your sin and decide right now to hate it – intensely – as much as God does, if that were only possible.</a:t>
            </a:r>
          </a:p>
          <a:p>
            <a:pPr marL="514350" indent="-514350">
              <a:buFont typeface="+mj-lt"/>
              <a:buAutoNum type="arabicPeriod"/>
            </a:pPr>
            <a:r>
              <a:rPr lang="en-US" dirty="0" smtClean="0"/>
              <a:t>Think about Jesus and the love he showed us by going to the cross – that wonderful cross.</a:t>
            </a:r>
          </a:p>
          <a:p>
            <a:pPr marL="514350" indent="-514350">
              <a:buFont typeface="+mj-lt"/>
              <a:buAutoNum type="arabicPeriod"/>
            </a:pPr>
            <a:r>
              <a:rPr lang="en-US" dirty="0" smtClean="0"/>
              <a:t>Finally, thank Him – and think about how much you love Him for dying – dying to take away the sin that you and He both hate so intensely.</a:t>
            </a: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18589695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Hebrews 12:1-3	</a:t>
            </a:r>
            <a:r>
              <a:rPr lang="en-US" dirty="0">
                <a:solidFill>
                  <a:srgbClr val="FFFF00"/>
                </a:solidFill>
              </a:rPr>
              <a:t>	</a:t>
            </a:r>
            <a:r>
              <a:rPr lang="en-US" dirty="0">
                <a:solidFill>
                  <a:srgbClr val="33CC33"/>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And let’s close with a little encouragement from the life of Eric Liddell.</a:t>
            </a:r>
          </a:p>
          <a:p>
            <a:r>
              <a:rPr lang="en-US" dirty="0" smtClean="0"/>
              <a:t>Again, the most important race of his life was not the one in which he set a world record – the one for which he received the gold medal at the 1924 Paris Olympics.</a:t>
            </a:r>
          </a:p>
          <a:p>
            <a:r>
              <a:rPr lang="en-US" dirty="0" smtClean="0"/>
              <a:t>His most important race was the one he ran for Jesus.</a:t>
            </a:r>
          </a:p>
          <a:p>
            <a:endParaRPr lang="en-US" dirty="0" smtClean="0"/>
          </a:p>
          <a:p>
            <a:endParaRPr lang="en-US" dirty="0"/>
          </a:p>
        </p:txBody>
      </p:sp>
    </p:spTree>
    <p:extLst>
      <p:ext uri="{BB962C8B-B14F-4D97-AF65-F5344CB8AC3E}">
        <p14:creationId xmlns:p14="http://schemas.microsoft.com/office/powerpoint/2010/main" val="253999389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Hebrews 12:1-3	</a:t>
            </a:r>
            <a:r>
              <a:rPr lang="en-US" dirty="0">
                <a:solidFill>
                  <a:srgbClr val="FFFF00"/>
                </a:solidFill>
              </a:rPr>
              <a:t>	</a:t>
            </a:r>
            <a:r>
              <a:rPr lang="en-US" dirty="0">
                <a:solidFill>
                  <a:srgbClr val="33CC33"/>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At end of the movie </a:t>
            </a:r>
            <a:r>
              <a:rPr lang="en-US" i="1" dirty="0" smtClean="0"/>
              <a:t>Chariots of Fire </a:t>
            </a:r>
            <a:r>
              <a:rPr lang="en-US" dirty="0" smtClean="0"/>
              <a:t>there is a final word about the outcome of Eric Liddell’s life.  It reads:</a:t>
            </a:r>
          </a:p>
          <a:p>
            <a:endParaRPr lang="en-US" i="1" dirty="0" smtClean="0">
              <a:solidFill>
                <a:srgbClr val="33CC33"/>
              </a:solidFill>
            </a:endParaRPr>
          </a:p>
        </p:txBody>
      </p:sp>
    </p:spTree>
    <p:extLst>
      <p:ext uri="{BB962C8B-B14F-4D97-AF65-F5344CB8AC3E}">
        <p14:creationId xmlns:p14="http://schemas.microsoft.com/office/powerpoint/2010/main" val="126804922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Hebrews 12:1-3	</a:t>
            </a:r>
            <a:r>
              <a:rPr lang="en-US" dirty="0">
                <a:solidFill>
                  <a:srgbClr val="FFFF00"/>
                </a:solidFill>
              </a:rPr>
              <a:t>	</a:t>
            </a:r>
            <a:r>
              <a:rPr lang="en-US" dirty="0">
                <a:solidFill>
                  <a:srgbClr val="33CC33"/>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At end of the movie </a:t>
            </a:r>
            <a:r>
              <a:rPr lang="en-US" i="1" dirty="0" smtClean="0"/>
              <a:t>Chariots of Fire </a:t>
            </a:r>
            <a:r>
              <a:rPr lang="en-US" dirty="0" smtClean="0"/>
              <a:t>there is a final word about the outcome of Eric Liddell’s life.  It reads:</a:t>
            </a:r>
          </a:p>
          <a:p>
            <a:pPr marL="0" indent="0">
              <a:buNone/>
            </a:pPr>
            <a:r>
              <a:rPr lang="en-US" i="1" dirty="0">
                <a:solidFill>
                  <a:srgbClr val="33CC33"/>
                </a:solidFill>
              </a:rPr>
              <a:t>	Eric Liddell, </a:t>
            </a:r>
            <a:r>
              <a:rPr lang="en-US" i="1" dirty="0" smtClean="0">
                <a:solidFill>
                  <a:srgbClr val="33CC33"/>
                </a:solidFill>
              </a:rPr>
              <a:t>missionary,</a:t>
            </a:r>
            <a:endParaRPr lang="en-US" i="1" dirty="0">
              <a:solidFill>
                <a:srgbClr val="33CC33"/>
              </a:solidFill>
            </a:endParaRPr>
          </a:p>
          <a:p>
            <a:pPr marL="0" indent="0">
              <a:buNone/>
            </a:pPr>
            <a:r>
              <a:rPr lang="en-US" i="1" dirty="0">
                <a:solidFill>
                  <a:srgbClr val="33CC33"/>
                </a:solidFill>
              </a:rPr>
              <a:t>	died in occupied China</a:t>
            </a:r>
          </a:p>
          <a:p>
            <a:pPr marL="0" indent="0">
              <a:buNone/>
            </a:pPr>
            <a:r>
              <a:rPr lang="en-US" i="1" dirty="0">
                <a:solidFill>
                  <a:srgbClr val="33CC33"/>
                </a:solidFill>
              </a:rPr>
              <a:t>	at the end of World War II</a:t>
            </a:r>
          </a:p>
          <a:p>
            <a:pPr marL="0" indent="0">
              <a:buNone/>
            </a:pPr>
            <a:r>
              <a:rPr lang="en-US" i="1" dirty="0">
                <a:solidFill>
                  <a:srgbClr val="33CC33"/>
                </a:solidFill>
              </a:rPr>
              <a:t>	All of Scotland mourned.</a:t>
            </a:r>
          </a:p>
          <a:p>
            <a:endParaRPr lang="en-US" i="1" dirty="0" smtClean="0">
              <a:solidFill>
                <a:srgbClr val="33CC33"/>
              </a:solidFill>
            </a:endParaRPr>
          </a:p>
        </p:txBody>
      </p:sp>
    </p:spTree>
    <p:extLst>
      <p:ext uri="{BB962C8B-B14F-4D97-AF65-F5344CB8AC3E}">
        <p14:creationId xmlns:p14="http://schemas.microsoft.com/office/powerpoint/2010/main" val="8763264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Hebrews 12:1-3	</a:t>
            </a:r>
            <a:r>
              <a:rPr lang="en-US" dirty="0">
                <a:solidFill>
                  <a:srgbClr val="FFFF00"/>
                </a:solidFill>
              </a:rPr>
              <a:t>	</a:t>
            </a:r>
            <a:r>
              <a:rPr lang="en-US" dirty="0">
                <a:solidFill>
                  <a:srgbClr val="33CC33"/>
                </a:solidFill>
              </a:rPr>
              <a:t>Conclusions</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Eric Liddell went on to be a missionary in China where he served until 1945.</a:t>
            </a:r>
          </a:p>
          <a:p>
            <a:r>
              <a:rPr lang="en-US" dirty="0" smtClean="0"/>
              <a:t>After the Japanese invaded, they rounded up foreign missionaries and put them in camps.</a:t>
            </a:r>
          </a:p>
          <a:p>
            <a:r>
              <a:rPr lang="en-US" dirty="0" smtClean="0"/>
              <a:t>And so he lived the last years of his life with 1800 others, in a camp that measured 150 by 200 yards.</a:t>
            </a:r>
          </a:p>
          <a:p>
            <a:r>
              <a:rPr lang="en-US" dirty="0" smtClean="0"/>
              <a:t>The Olympic stadium in Paris probably enclosed more area than that.</a:t>
            </a:r>
          </a:p>
          <a:p>
            <a:endParaRPr lang="en-US" dirty="0" smtClean="0"/>
          </a:p>
          <a:p>
            <a:endParaRPr lang="en-US" dirty="0" smtClean="0"/>
          </a:p>
        </p:txBody>
      </p:sp>
    </p:spTree>
    <p:extLst>
      <p:ext uri="{BB962C8B-B14F-4D97-AF65-F5344CB8AC3E}">
        <p14:creationId xmlns:p14="http://schemas.microsoft.com/office/powerpoint/2010/main" val="10376794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Hebrews 12:1-3	</a:t>
            </a:r>
            <a:r>
              <a:rPr lang="en-US" dirty="0">
                <a:solidFill>
                  <a:srgbClr val="FFFF00"/>
                </a:solidFill>
              </a:rPr>
              <a:t>	</a:t>
            </a:r>
            <a:r>
              <a:rPr lang="en-US" dirty="0">
                <a:solidFill>
                  <a:srgbClr val="33CC33"/>
                </a:solidFill>
              </a:rPr>
              <a:t>Conclusions</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Separated from his own wife and children, Eric’s job in the camp was to teach the children of other missionaries.</a:t>
            </a:r>
          </a:p>
          <a:p>
            <a:r>
              <a:rPr lang="en-US" dirty="0" smtClean="0"/>
              <a:t>These children, in turn, were separated from their own parents.</a:t>
            </a:r>
          </a:p>
          <a:p>
            <a:r>
              <a:rPr lang="en-US" dirty="0" smtClean="0"/>
              <a:t>And he taught until he died of a brain tumor in 1945, a few months before the war’s end.</a:t>
            </a:r>
          </a:p>
          <a:p>
            <a:r>
              <a:rPr lang="en-US" dirty="0" smtClean="0"/>
              <a:t>These closing words are from a devotional book he wrote that was published later.</a:t>
            </a:r>
          </a:p>
          <a:p>
            <a:endParaRPr lang="en-US" dirty="0"/>
          </a:p>
        </p:txBody>
      </p:sp>
    </p:spTree>
    <p:extLst>
      <p:ext uri="{BB962C8B-B14F-4D97-AF65-F5344CB8AC3E}">
        <p14:creationId xmlns:p14="http://schemas.microsoft.com/office/powerpoint/2010/main" val="107115861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12:1-3	</a:t>
            </a:r>
            <a:r>
              <a:rPr lang="en-US" dirty="0">
                <a:solidFill>
                  <a:srgbClr val="FFFF00"/>
                </a:solidFill>
              </a:rPr>
              <a:t>	</a:t>
            </a:r>
            <a:r>
              <a:rPr lang="en-US" dirty="0">
                <a:solidFill>
                  <a:srgbClr val="33CC33"/>
                </a:solidFill>
              </a:rPr>
              <a:t>Conclusions</a:t>
            </a:r>
            <a:endParaRPr lang="en-US" dirty="0">
              <a:solidFill>
                <a:srgbClr val="FFFF00"/>
              </a:solidFill>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i="1" dirty="0" smtClean="0">
                <a:solidFill>
                  <a:srgbClr val="33CC33"/>
                </a:solidFill>
              </a:rPr>
              <a:t>“The Christian life should be a life of growth.  </a:t>
            </a:r>
          </a:p>
          <a:p>
            <a:pPr marL="0" indent="0">
              <a:buNone/>
            </a:pPr>
            <a:r>
              <a:rPr lang="en-US" i="1" dirty="0" smtClean="0">
                <a:solidFill>
                  <a:srgbClr val="33CC33"/>
                </a:solidFill>
              </a:rPr>
              <a:t>I believe the secret of growth is to develop the devotional life.  This involves setting aside each day a time for prayer and Bible study.  </a:t>
            </a:r>
          </a:p>
          <a:p>
            <a:pPr marL="0" indent="0">
              <a:buNone/>
            </a:pPr>
            <a:r>
              <a:rPr lang="en-US" i="1" dirty="0" smtClean="0">
                <a:solidFill>
                  <a:srgbClr val="33CC33"/>
                </a:solidFill>
              </a:rPr>
              <a:t>The time need not be long, but it should be unhurried.  We should come to it in an honest spirit, prepared to face the challenge of God’s word as it lays down a way of life, and prepared to face any inconsistencies in our lives which make them un-Christlike.”</a:t>
            </a:r>
          </a:p>
          <a:p>
            <a:pPr lvl="1" algn="r"/>
            <a:r>
              <a:rPr lang="en-US" i="1" dirty="0" smtClean="0">
                <a:solidFill>
                  <a:srgbClr val="33CC33"/>
                </a:solidFill>
              </a:rPr>
              <a:t>Eric Liddell, </a:t>
            </a:r>
            <a:r>
              <a:rPr lang="en-US" dirty="0" smtClean="0">
                <a:solidFill>
                  <a:srgbClr val="33CC33"/>
                </a:solidFill>
              </a:rPr>
              <a:t>The Disciplines of the Christian Life</a:t>
            </a:r>
            <a:endParaRPr lang="en-US" dirty="0">
              <a:solidFill>
                <a:srgbClr val="33CC33"/>
              </a:solidFill>
            </a:endParaRPr>
          </a:p>
        </p:txBody>
      </p:sp>
    </p:spTree>
    <p:extLst>
      <p:ext uri="{BB962C8B-B14F-4D97-AF65-F5344CB8AC3E}">
        <p14:creationId xmlns:p14="http://schemas.microsoft.com/office/powerpoint/2010/main" val="33967393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352799"/>
          </a:xfrm>
        </p:spPr>
        <p:txBody>
          <a:bodyPr>
            <a:normAutofit fontScale="90000"/>
          </a:bodyPr>
          <a:lstStyle/>
          <a:p>
            <a:r>
              <a:rPr lang="en-US" dirty="0" smtClean="0">
                <a:solidFill>
                  <a:srgbClr val="00B0F0"/>
                </a:solidFill>
              </a:rPr>
              <a:t>To finish our race well we have to </a:t>
            </a:r>
            <a:br>
              <a:rPr lang="en-US" dirty="0" smtClean="0">
                <a:solidFill>
                  <a:srgbClr val="00B0F0"/>
                </a:solidFill>
              </a:rPr>
            </a:br>
            <a:r>
              <a:rPr lang="en-US" dirty="0" smtClean="0">
                <a:solidFill>
                  <a:srgbClr val="00B0F0"/>
                </a:solidFill>
              </a:rPr>
              <a:t>lay aside sin, run with endurance, </a:t>
            </a:r>
            <a:br>
              <a:rPr lang="en-US" dirty="0" smtClean="0">
                <a:solidFill>
                  <a:srgbClr val="00B0F0"/>
                </a:solidFill>
              </a:rPr>
            </a:br>
            <a:r>
              <a:rPr lang="en-US" dirty="0" smtClean="0">
                <a:solidFill>
                  <a:srgbClr val="00B0F0"/>
                </a:solidFill>
              </a:rPr>
              <a:t>and look firmly at Jesus </a:t>
            </a:r>
            <a:br>
              <a:rPr lang="en-US" dirty="0" smtClean="0">
                <a:solidFill>
                  <a:srgbClr val="00B0F0"/>
                </a:solidFill>
              </a:rPr>
            </a:br>
            <a:r>
              <a:rPr lang="en-US" dirty="0" smtClean="0">
                <a:solidFill>
                  <a:srgbClr val="00B0F0"/>
                </a:solidFill>
              </a:rPr>
              <a:t>till the end.</a:t>
            </a:r>
            <a:endParaRPr lang="en-US" dirty="0">
              <a:solidFill>
                <a:srgbClr val="00B0F0"/>
              </a:solidFill>
            </a:endParaRPr>
          </a:p>
        </p:txBody>
      </p:sp>
    </p:spTree>
    <p:extLst>
      <p:ext uri="{BB962C8B-B14F-4D97-AF65-F5344CB8AC3E}">
        <p14:creationId xmlns:p14="http://schemas.microsoft.com/office/powerpoint/2010/main" val="13914628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853</TotalTime>
  <Words>1632</Words>
  <Application>Microsoft Office PowerPoint</Application>
  <PresentationFormat>On-screen Show (4:3)</PresentationFormat>
  <Paragraphs>315</Paragraphs>
  <Slides>65</Slides>
  <Notes>65</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Office Theme</vt:lpstr>
      <vt:lpstr>Running Toward Jesus</vt:lpstr>
      <vt:lpstr>Hebrews 12:1-3  Introduction</vt:lpstr>
      <vt:lpstr>Hebrews 12:1-3  Introduction</vt:lpstr>
      <vt:lpstr>Hebrews 12:1-3  Introduction</vt:lpstr>
      <vt:lpstr>Hebrews 12:1-3  Introduction</vt:lpstr>
      <vt:lpstr>Hebrews 12:1-3  Introduction</vt:lpstr>
      <vt:lpstr>Hebrews 12:1-3  Introduction</vt:lpstr>
      <vt:lpstr>Hebrews 12:1-3  Introduction</vt:lpstr>
      <vt:lpstr>Hebrews 12:1-3  Introduction</vt:lpstr>
      <vt:lpstr>Hebrews 12:1-3  Introduction</vt:lpstr>
      <vt:lpstr>Hebrews 12:1-3  Outline</vt:lpstr>
      <vt:lpstr>Hebrews 12:1-3  Outline</vt:lpstr>
      <vt:lpstr>To finish our race well we have to  lay aside sin, run with endurance,  and look firmly at Jesus  till the end.</vt:lpstr>
      <vt:lpstr>Lay aside sin.  12:1a</vt:lpstr>
      <vt:lpstr>Lay aside sin.  12:1a</vt:lpstr>
      <vt:lpstr>Lay aside sin.  12:1a</vt:lpstr>
      <vt:lpstr>Lay aside sin.  12:1a</vt:lpstr>
      <vt:lpstr>Lay aside sin.  12:1a</vt:lpstr>
      <vt:lpstr>Lay aside sin.  12:1a</vt:lpstr>
      <vt:lpstr>Lay aside sin.  12:1a</vt:lpstr>
      <vt:lpstr>Lay aside sin.  12:1a</vt:lpstr>
      <vt:lpstr>Lay aside sin.  12:1a</vt:lpstr>
      <vt:lpstr>Lay aside sin.  12:1a</vt:lpstr>
      <vt:lpstr>Lay aside sin.  12:1a</vt:lpstr>
      <vt:lpstr>Lay aside sin.  12:1a</vt:lpstr>
      <vt:lpstr>Lay aside sin.  12:1a</vt:lpstr>
      <vt:lpstr>Lay aside sin.  12:1a</vt:lpstr>
      <vt:lpstr>Lay aside sin.  12:1a</vt:lpstr>
      <vt:lpstr>Lay aside sin.  12:1a</vt:lpstr>
      <vt:lpstr>Lay aside sin.  12:1a</vt:lpstr>
      <vt:lpstr>To finish our race well we have to  lay aside sin, run with endurance,  and look firmly at Jesus  till the end.</vt:lpstr>
      <vt:lpstr>Run with endurance. 12:1b</vt:lpstr>
      <vt:lpstr>Run with endurance. 12:1b</vt:lpstr>
      <vt:lpstr>Run with endurance. 12:1b</vt:lpstr>
      <vt:lpstr>To finish our race well we have to  lay aside sin, run with endurance,  and look firmly at Jesus  till the end.</vt:lpstr>
      <vt:lpstr>Look firmly at Jesus.  12:2-3</vt:lpstr>
      <vt:lpstr>Look firmly at Jesus.  12:2-3</vt:lpstr>
      <vt:lpstr>Look firmly at Jesus.  12:2-3</vt:lpstr>
      <vt:lpstr>Look firmly at Jesus.  12:2-3</vt:lpstr>
      <vt:lpstr>Look firmly at Jesus.  12:2-3</vt:lpstr>
      <vt:lpstr>Look firmly at Jesus.  12:2-3</vt:lpstr>
      <vt:lpstr>Look firmly at Jesus.  12:2-3</vt:lpstr>
      <vt:lpstr>Look firmly at Jesus.  12:2-3</vt:lpstr>
      <vt:lpstr>Look firmly at Jesus.  12:2-3</vt:lpstr>
      <vt:lpstr>Look firmly at Jesus.  12:2-3</vt:lpstr>
      <vt:lpstr>Look firmly at Jesus.  12:2-3</vt:lpstr>
      <vt:lpstr>Look firmly at Jesus.  12:2-3</vt:lpstr>
      <vt:lpstr>Look firmly at Jesus.  12:2-3</vt:lpstr>
      <vt:lpstr>Look firmly at Jesus.  12:2-3</vt:lpstr>
      <vt:lpstr>Look firmly at Jesus.  12:2-3</vt:lpstr>
      <vt:lpstr>To finish our race well we have to  lay aside sin, run with endurance,  and look firmly at Jesus  till the end.</vt:lpstr>
      <vt:lpstr>Hebrews 12:1-3  Conclusions</vt:lpstr>
      <vt:lpstr>Hebrews 12:1-3  Conclusions</vt:lpstr>
      <vt:lpstr>Hebrews 12:1-3  Conclusions</vt:lpstr>
      <vt:lpstr>Hebrews 12:1-3  Conclusions</vt:lpstr>
      <vt:lpstr>Hebrews 12:1-3  Conclusions</vt:lpstr>
      <vt:lpstr>Hebrews 12:1-3  Conclusions</vt:lpstr>
      <vt:lpstr>Hebrews 12:1-3  Conclusions</vt:lpstr>
      <vt:lpstr>Hebrews 12:1-3  Conclusions</vt:lpstr>
      <vt:lpstr>Hebrews 12:1-3  Conclusions</vt:lpstr>
      <vt:lpstr>Hebrews 12:1-3  Conclusions</vt:lpstr>
      <vt:lpstr>Hebrews 12:1-3  Conclusions</vt:lpstr>
      <vt:lpstr>Hebrews 12:1-3  Conclusions</vt:lpstr>
      <vt:lpstr>Hebrews 12:1-3  Conclusions</vt:lpstr>
      <vt:lpstr>To finish our race well we have to  lay aside sin, run with endurance,  and look firmly at Jesus  till the end.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52</cp:revision>
  <dcterms:created xsi:type="dcterms:W3CDTF">2006-08-16T00:00:00Z</dcterms:created>
  <dcterms:modified xsi:type="dcterms:W3CDTF">2012-05-27T10:53:08Z</dcterms:modified>
</cp:coreProperties>
</file>