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60" r:id="rId2"/>
    <p:sldId id="262" r:id="rId3"/>
    <p:sldId id="313" r:id="rId4"/>
    <p:sldId id="314" r:id="rId5"/>
    <p:sldId id="261" r:id="rId6"/>
    <p:sldId id="315" r:id="rId7"/>
    <p:sldId id="312" r:id="rId8"/>
    <p:sldId id="296" r:id="rId9"/>
    <p:sldId id="316" r:id="rId10"/>
    <p:sldId id="263" r:id="rId11"/>
    <p:sldId id="274" r:id="rId12"/>
    <p:sldId id="264" r:id="rId13"/>
    <p:sldId id="275" r:id="rId14"/>
    <p:sldId id="277" r:id="rId15"/>
    <p:sldId id="278" r:id="rId16"/>
    <p:sldId id="297" r:id="rId17"/>
    <p:sldId id="279" r:id="rId18"/>
    <p:sldId id="281" r:id="rId19"/>
    <p:sldId id="276" r:id="rId20"/>
    <p:sldId id="265" r:id="rId21"/>
    <p:sldId id="266" r:id="rId22"/>
    <p:sldId id="280" r:id="rId23"/>
    <p:sldId id="273" r:id="rId24"/>
    <p:sldId id="298" r:id="rId25"/>
    <p:sldId id="270" r:id="rId26"/>
    <p:sldId id="282" r:id="rId27"/>
    <p:sldId id="267" r:id="rId28"/>
    <p:sldId id="317" r:id="rId29"/>
    <p:sldId id="283" r:id="rId30"/>
    <p:sldId id="284" r:id="rId31"/>
    <p:sldId id="299" r:id="rId32"/>
    <p:sldId id="300" r:id="rId33"/>
    <p:sldId id="285" r:id="rId34"/>
    <p:sldId id="287" r:id="rId35"/>
    <p:sldId id="286" r:id="rId36"/>
    <p:sldId id="288" r:id="rId37"/>
    <p:sldId id="290" r:id="rId38"/>
    <p:sldId id="291" r:id="rId39"/>
    <p:sldId id="292" r:id="rId40"/>
    <p:sldId id="301" r:id="rId41"/>
    <p:sldId id="302" r:id="rId42"/>
    <p:sldId id="303" r:id="rId43"/>
    <p:sldId id="268" r:id="rId44"/>
    <p:sldId id="293" r:id="rId45"/>
    <p:sldId id="304" r:id="rId46"/>
    <p:sldId id="305" r:id="rId47"/>
    <p:sldId id="295" r:id="rId48"/>
    <p:sldId id="269" r:id="rId49"/>
    <p:sldId id="294" r:id="rId50"/>
    <p:sldId id="306" r:id="rId51"/>
    <p:sldId id="307" r:id="rId52"/>
    <p:sldId id="308" r:id="rId53"/>
    <p:sldId id="309" r:id="rId54"/>
    <p:sldId id="310" r:id="rId55"/>
    <p:sldId id="311" r:id="rId56"/>
    <p:sldId id="271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EBC3B-94F9-4843-A093-17D1D6FDBBD5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3C5AB-9775-4615-976E-F328A6214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1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42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42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42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88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88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27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27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27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27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27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27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422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307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307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267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267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26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267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267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422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075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839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839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839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8394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422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067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3C5AB-9775-4615-976E-F328A621445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42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Faith Explained and Illustrated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Part </a:t>
            </a:r>
            <a:r>
              <a:rPr lang="en-US" dirty="0" smtClean="0">
                <a:solidFill>
                  <a:schemeClr val="tx1"/>
                </a:solidFill>
              </a:rPr>
              <a:t>Two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Hebrews </a:t>
            </a:r>
            <a:r>
              <a:rPr lang="en-US" dirty="0" smtClean="0">
                <a:solidFill>
                  <a:schemeClr val="tx1"/>
                </a:solidFill>
              </a:rPr>
              <a:t>11:8-22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32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FF0000"/>
                </a:solidFill>
              </a:rPr>
              <a:t>Introduction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90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FF0000"/>
                </a:solidFill>
              </a:rPr>
              <a:t>Introduction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Last week we began a lengthy discussion of faith in </a:t>
            </a:r>
            <a:r>
              <a:rPr lang="en-US" dirty="0" smtClean="0">
                <a:solidFill>
                  <a:srgbClr val="FFFF00"/>
                </a:solidFill>
              </a:rPr>
              <a:t>Hebrews 11</a:t>
            </a:r>
            <a:r>
              <a:rPr lang="en-US" dirty="0" smtClean="0"/>
              <a:t>.</a:t>
            </a:r>
          </a:p>
          <a:p>
            <a:r>
              <a:rPr lang="en-US" dirty="0" smtClean="0"/>
              <a:t>Biblical faith is frequently misunderstood in our culture, even by those who exercise it.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7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FF0000"/>
                </a:solidFill>
              </a:rPr>
              <a:t>Introduction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Faith is not blind optimism.</a:t>
            </a:r>
          </a:p>
          <a:p>
            <a:r>
              <a:rPr lang="en-US" dirty="0"/>
              <a:t>It’s not something we work up through emotional hype.</a:t>
            </a:r>
          </a:p>
          <a:p>
            <a:r>
              <a:rPr lang="en-US" dirty="0"/>
              <a:t>Faith is not the belief in something despite purely contrary evidence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Throughout this chapter we will see biblical faith explained and illustrated.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86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3124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Biblical faith is our willing response to God, expressed inwardly by submissive trust,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and outwardly by obedience.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97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FF0000"/>
                </a:solidFill>
              </a:rPr>
              <a:t>Introduction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reread </a:t>
            </a:r>
            <a:r>
              <a:rPr lang="en-US" dirty="0" smtClean="0">
                <a:solidFill>
                  <a:srgbClr val="FFFF00"/>
                </a:solidFill>
              </a:rPr>
              <a:t>Hebrews 11.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00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00B0F0"/>
                </a:solidFill>
              </a:rPr>
              <a:t>Outline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36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00B0F0"/>
                </a:solidFill>
              </a:rPr>
              <a:t>Outline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Faith may require uncertainty.	</a:t>
            </a:r>
            <a:r>
              <a:rPr lang="en-US" dirty="0" smtClean="0">
                <a:solidFill>
                  <a:srgbClr val="FFFF00"/>
                </a:solidFill>
              </a:rPr>
              <a:t>11:8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Faith may look unimpressive.		</a:t>
            </a:r>
            <a:r>
              <a:rPr lang="en-US" dirty="0" smtClean="0">
                <a:solidFill>
                  <a:srgbClr val="FFFF00"/>
                </a:solidFill>
              </a:rPr>
              <a:t>11:9-10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Faith may pull off the impossible.	</a:t>
            </a:r>
            <a:r>
              <a:rPr lang="en-US" dirty="0">
                <a:solidFill>
                  <a:srgbClr val="FFFF00"/>
                </a:solidFill>
              </a:rPr>
              <a:t>11:11-12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Faith may not let us look back.	</a:t>
            </a:r>
            <a:r>
              <a:rPr lang="en-US" dirty="0">
                <a:solidFill>
                  <a:srgbClr val="FFFF00"/>
                </a:solidFill>
              </a:rPr>
              <a:t>11:13-16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Faith may require great sacrifice.	</a:t>
            </a:r>
            <a:r>
              <a:rPr lang="en-US" dirty="0">
                <a:solidFill>
                  <a:srgbClr val="FFFF00"/>
                </a:solidFill>
              </a:rPr>
              <a:t>11:17-19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Faith makes us look past ourselves.	</a:t>
            </a:r>
            <a:r>
              <a:rPr lang="en-US" dirty="0" smtClean="0">
                <a:solidFill>
                  <a:srgbClr val="FFFF00"/>
                </a:solidFill>
              </a:rPr>
              <a:t>11:20-22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3124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Biblical faith is our willing response to God, expressed inwardly by submissive trust,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and outwardly by obedience.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18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Faith may require uncertainty.	</a:t>
            </a:r>
            <a:r>
              <a:rPr lang="en-US" dirty="0" smtClean="0">
                <a:solidFill>
                  <a:srgbClr val="FFFF00"/>
                </a:solidFill>
              </a:rPr>
              <a:t>11:8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1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Faith may require uncertainty.	</a:t>
            </a:r>
            <a:r>
              <a:rPr lang="en-US" dirty="0" smtClean="0">
                <a:solidFill>
                  <a:srgbClr val="FFFF00"/>
                </a:solidFill>
              </a:rPr>
              <a:t>11:8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11:8</a:t>
            </a:r>
            <a:r>
              <a:rPr lang="en-US" dirty="0" smtClean="0"/>
              <a:t>	Read </a:t>
            </a:r>
            <a:r>
              <a:rPr lang="en-US" dirty="0" smtClean="0">
                <a:solidFill>
                  <a:srgbClr val="FFFF00"/>
                </a:solidFill>
              </a:rPr>
              <a:t>Genesis 12:1-4</a:t>
            </a:r>
          </a:p>
          <a:p>
            <a:r>
              <a:rPr lang="en-US" dirty="0" smtClean="0"/>
              <a:t>Abraham did not actually know where he was going until he got there.</a:t>
            </a:r>
          </a:p>
          <a:p>
            <a:r>
              <a:rPr lang="en-US" dirty="0" smtClean="0"/>
              <a:t>Let’s face it.  That may seem ludicrous.</a:t>
            </a:r>
          </a:p>
          <a:p>
            <a:r>
              <a:rPr lang="en-US" dirty="0" smtClean="0"/>
              <a:t>We like measurable goals and specific targets and there is usually nothing wrong with that.</a:t>
            </a:r>
          </a:p>
          <a:p>
            <a:r>
              <a:rPr lang="en-US" dirty="0" smtClean="0"/>
              <a:t>But there is still more to a life of faith.</a:t>
            </a:r>
          </a:p>
          <a:p>
            <a:r>
              <a:rPr lang="en-US" dirty="0" smtClean="0"/>
              <a:t>See </a:t>
            </a:r>
            <a:r>
              <a:rPr lang="en-US" dirty="0" smtClean="0">
                <a:solidFill>
                  <a:srgbClr val="FFFF00"/>
                </a:solidFill>
              </a:rPr>
              <a:t>Psalm 119:105</a:t>
            </a:r>
            <a:r>
              <a:rPr lang="en-US" dirty="0" smtClean="0"/>
              <a:t>.  We may not see the goal.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Faith may look unimpressive.	</a:t>
            </a:r>
            <a:r>
              <a:rPr lang="en-US" dirty="0" smtClean="0">
                <a:solidFill>
                  <a:srgbClr val="FFFF00"/>
                </a:solidFill>
              </a:rPr>
              <a:t>11:9-10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9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Faith may look unimpressive.	</a:t>
            </a:r>
            <a:r>
              <a:rPr lang="en-US" dirty="0" smtClean="0">
                <a:solidFill>
                  <a:srgbClr val="FFFF00"/>
                </a:solidFill>
              </a:rPr>
              <a:t>11:9-10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 </a:t>
            </a:r>
            <a:r>
              <a:rPr lang="en-US" dirty="0" smtClean="0">
                <a:solidFill>
                  <a:srgbClr val="FFFF00"/>
                </a:solidFill>
              </a:rPr>
              <a:t>Genesis 12:7-8</a:t>
            </a:r>
            <a:r>
              <a:rPr lang="en-US" dirty="0" smtClean="0"/>
              <a:t>.</a:t>
            </a:r>
          </a:p>
          <a:p>
            <a:r>
              <a:rPr lang="en-US" dirty="0" smtClean="0"/>
              <a:t>Abraham </a:t>
            </a:r>
            <a:r>
              <a:rPr lang="en-US" dirty="0"/>
              <a:t>and his sons looked more like </a:t>
            </a:r>
            <a:r>
              <a:rPr lang="en-US" dirty="0" smtClean="0"/>
              <a:t>temporary visitors than like the eventual heirs and owners of the Promised Land.</a:t>
            </a:r>
          </a:p>
          <a:p>
            <a:r>
              <a:rPr lang="en-US" dirty="0" smtClean="0"/>
              <a:t>By faith they were willing to look insignificant.</a:t>
            </a:r>
          </a:p>
          <a:p>
            <a:r>
              <a:rPr lang="en-US" dirty="0"/>
              <a:t>Faith may not make you </a:t>
            </a:r>
            <a:r>
              <a:rPr lang="en-US" dirty="0" smtClean="0"/>
              <a:t>a celebrity.</a:t>
            </a:r>
            <a:endParaRPr lang="en-US" dirty="0"/>
          </a:p>
          <a:p>
            <a:r>
              <a:rPr lang="en-US" dirty="0" smtClean="0"/>
              <a:t>Faith may not make you a rock star.</a:t>
            </a:r>
          </a:p>
          <a:p>
            <a:r>
              <a:rPr lang="en-US" dirty="0" smtClean="0"/>
              <a:t>Faith may not win you crowds of admirers.</a:t>
            </a:r>
          </a:p>
        </p:txBody>
      </p:sp>
    </p:spTree>
    <p:extLst>
      <p:ext uri="{BB962C8B-B14F-4D97-AF65-F5344CB8AC3E}">
        <p14:creationId xmlns:p14="http://schemas.microsoft.com/office/powerpoint/2010/main" val="4812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Faith may look unimpressive.	</a:t>
            </a:r>
            <a:r>
              <a:rPr lang="en-US" dirty="0" smtClean="0">
                <a:solidFill>
                  <a:srgbClr val="FFFF00"/>
                </a:solidFill>
              </a:rPr>
              <a:t>11:9-10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1731 Count </a:t>
            </a:r>
            <a:r>
              <a:rPr lang="en-US" dirty="0" err="1"/>
              <a:t>Nikolaus</a:t>
            </a:r>
            <a:r>
              <a:rPr lang="en-US" b="1" dirty="0"/>
              <a:t> </a:t>
            </a:r>
            <a:r>
              <a:rPr lang="en-US" dirty="0" smtClean="0"/>
              <a:t>Ludwig </a:t>
            </a:r>
            <a:r>
              <a:rPr lang="en-US" dirty="0"/>
              <a:t>von </a:t>
            </a:r>
            <a:r>
              <a:rPr lang="en-US" dirty="0" smtClean="0"/>
              <a:t>Zinzendorf of Moravia </a:t>
            </a:r>
            <a:r>
              <a:rPr lang="en-US" dirty="0"/>
              <a:t>went to Denmark for the coronation of the new Danish king.</a:t>
            </a:r>
          </a:p>
          <a:p>
            <a:r>
              <a:rPr lang="en-US" dirty="0"/>
              <a:t>While there, a slave named Anthony </a:t>
            </a:r>
            <a:r>
              <a:rPr lang="en-US" dirty="0" smtClean="0"/>
              <a:t>from </a:t>
            </a:r>
            <a:r>
              <a:rPr lang="en-US" dirty="0"/>
              <a:t>the West Indies </a:t>
            </a:r>
            <a:r>
              <a:rPr lang="en-US" dirty="0" smtClean="0"/>
              <a:t>told </a:t>
            </a:r>
            <a:r>
              <a:rPr lang="en-US" dirty="0"/>
              <a:t>him about the need for someone to preach the gospel to slaves in the Caribbean.</a:t>
            </a:r>
          </a:p>
          <a:p>
            <a:r>
              <a:rPr lang="en-US" dirty="0"/>
              <a:t>Count Zinzendorf </a:t>
            </a:r>
            <a:r>
              <a:rPr lang="en-US" dirty="0" smtClean="0"/>
              <a:t>had what was then a radical idea; he began </a:t>
            </a:r>
            <a:r>
              <a:rPr lang="en-US" dirty="0"/>
              <a:t>sponsoring missionaries.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14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Faith may look unimpressive.	</a:t>
            </a:r>
            <a:r>
              <a:rPr lang="en-US" dirty="0" smtClean="0">
                <a:solidFill>
                  <a:srgbClr val="FFFF00"/>
                </a:solidFill>
              </a:rPr>
              <a:t>11:9-10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next year, in 1732, the </a:t>
            </a:r>
            <a:r>
              <a:rPr lang="en-US" dirty="0"/>
              <a:t>first </a:t>
            </a:r>
            <a:r>
              <a:rPr lang="en-US" dirty="0" smtClean="0"/>
              <a:t>German missionaries sailed to </a:t>
            </a:r>
            <a:r>
              <a:rPr lang="en-US" dirty="0"/>
              <a:t>St. </a:t>
            </a:r>
            <a:r>
              <a:rPr lang="en-US" dirty="0" smtClean="0"/>
              <a:t>Thomas in the Virgin Islands to live </a:t>
            </a:r>
            <a:r>
              <a:rPr lang="en-US" dirty="0"/>
              <a:t>among the African </a:t>
            </a:r>
            <a:r>
              <a:rPr lang="en-US" dirty="0" smtClean="0"/>
              <a:t>slaves.</a:t>
            </a:r>
            <a:endParaRPr lang="en-US" dirty="0"/>
          </a:p>
          <a:p>
            <a:r>
              <a:rPr lang="en-US" dirty="0" smtClean="0"/>
              <a:t>Soon others </a:t>
            </a:r>
            <a:r>
              <a:rPr lang="en-US" dirty="0"/>
              <a:t>went out to live among </a:t>
            </a:r>
            <a:r>
              <a:rPr lang="en-US" dirty="0" smtClean="0"/>
              <a:t>the Inuit </a:t>
            </a:r>
            <a:r>
              <a:rPr lang="en-US" dirty="0"/>
              <a:t>on Greenland.</a:t>
            </a:r>
          </a:p>
          <a:p>
            <a:r>
              <a:rPr lang="en-US" dirty="0" smtClean="0"/>
              <a:t>Still others </a:t>
            </a:r>
            <a:r>
              <a:rPr lang="en-US" dirty="0"/>
              <a:t>went to </a:t>
            </a:r>
            <a:r>
              <a:rPr lang="en-US" dirty="0" smtClean="0"/>
              <a:t>India, South America, Africa and many other places.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811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Faith may look unimpressive.	</a:t>
            </a:r>
            <a:r>
              <a:rPr lang="en-US" dirty="0" smtClean="0">
                <a:solidFill>
                  <a:srgbClr val="FFFF00"/>
                </a:solidFill>
              </a:rPr>
              <a:t>11:9-10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None of them became celebrities.</a:t>
            </a:r>
            <a:endParaRPr lang="en-US" dirty="0"/>
          </a:p>
          <a:p>
            <a:r>
              <a:rPr lang="en-US" dirty="0"/>
              <a:t>None of them became </a:t>
            </a:r>
            <a:r>
              <a:rPr lang="en-US" dirty="0" smtClean="0"/>
              <a:t>rock stars.</a:t>
            </a:r>
            <a:endParaRPr lang="en-US" dirty="0"/>
          </a:p>
          <a:p>
            <a:r>
              <a:rPr lang="en-US" dirty="0"/>
              <a:t>None of them </a:t>
            </a:r>
            <a:r>
              <a:rPr lang="en-US" dirty="0" smtClean="0"/>
              <a:t>won crowds </a:t>
            </a:r>
            <a:r>
              <a:rPr lang="en-US" dirty="0"/>
              <a:t>of admirers.</a:t>
            </a:r>
          </a:p>
          <a:p>
            <a:r>
              <a:rPr lang="en-US" dirty="0" smtClean="0"/>
              <a:t>Zinzendorf was criticized for sending young missionaries off to die, for most of them did just that.</a:t>
            </a:r>
          </a:p>
          <a:p>
            <a:r>
              <a:rPr lang="en-US" dirty="0" smtClean="0"/>
              <a:t>They simply died – in harsh surroundings of unknown sicknesses.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811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Faith may look unimpressive.	</a:t>
            </a:r>
            <a:r>
              <a:rPr lang="en-US" dirty="0" smtClean="0">
                <a:solidFill>
                  <a:srgbClr val="FFFF00"/>
                </a:solidFill>
              </a:rPr>
              <a:t>11:9-10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 a time, Zinzendorf </a:t>
            </a:r>
            <a:r>
              <a:rPr lang="en-US" dirty="0"/>
              <a:t>himself </a:t>
            </a:r>
            <a:r>
              <a:rPr lang="en-US" dirty="0" smtClean="0"/>
              <a:t>gave up his life among the nobility of Europe to visit his missionaries in the American colonies.</a:t>
            </a:r>
          </a:p>
          <a:p>
            <a:r>
              <a:rPr lang="en-US" dirty="0"/>
              <a:t>The Protestant missionary </a:t>
            </a:r>
            <a:r>
              <a:rPr lang="en-US" dirty="0" smtClean="0"/>
              <a:t>movement was born, brutally criticized, but mostly unnoticed.</a:t>
            </a:r>
            <a:endParaRPr lang="en-US" dirty="0"/>
          </a:p>
          <a:p>
            <a:r>
              <a:rPr lang="en-US" dirty="0" smtClean="0"/>
              <a:t>Within </a:t>
            </a:r>
            <a:r>
              <a:rPr lang="en-US" dirty="0"/>
              <a:t>60 years, by 1792, they had gathered 14,976 “souls for the Lamb” worldwide</a:t>
            </a:r>
            <a:r>
              <a:rPr lang="en-US" dirty="0" smtClean="0"/>
              <a:t>.</a:t>
            </a:r>
          </a:p>
          <a:p>
            <a:r>
              <a:rPr lang="en-US" dirty="0" smtClean="0"/>
              <a:t>John Wesley was converted at one of their prayer meetings at </a:t>
            </a:r>
            <a:r>
              <a:rPr lang="en-US" dirty="0" err="1" smtClean="0"/>
              <a:t>Aldersgate</a:t>
            </a:r>
            <a:r>
              <a:rPr lang="en-US" dirty="0" smtClean="0"/>
              <a:t> in London.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60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3124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Biblical faith is our willing response to God, expressed inwardly by submissive trust,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and outwardly by obedience.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16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pull off the </a:t>
            </a:r>
            <a:r>
              <a:rPr lang="en-US" sz="3600" dirty="0" smtClean="0"/>
              <a:t>impossible. </a:t>
            </a:r>
            <a:r>
              <a:rPr lang="en-US" sz="3600" dirty="0" smtClean="0">
                <a:solidFill>
                  <a:srgbClr val="FFFF00"/>
                </a:solidFill>
              </a:rPr>
              <a:t>11:11-12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51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pull off the </a:t>
            </a:r>
            <a:r>
              <a:rPr lang="en-US" sz="3600" dirty="0" smtClean="0"/>
              <a:t>impossible. </a:t>
            </a:r>
            <a:r>
              <a:rPr lang="en-US" sz="3600" dirty="0" smtClean="0">
                <a:solidFill>
                  <a:srgbClr val="FFFF00"/>
                </a:solidFill>
              </a:rPr>
              <a:t>11:11-12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Abram received the promise that his descendants would be a great nation, he was 75 years old; his wife </a:t>
            </a:r>
            <a:r>
              <a:rPr lang="en-US" dirty="0" err="1" smtClean="0"/>
              <a:t>Sarai</a:t>
            </a:r>
            <a:r>
              <a:rPr lang="en-US" dirty="0" smtClean="0"/>
              <a:t> was 65.</a:t>
            </a:r>
          </a:p>
          <a:p>
            <a:r>
              <a:rPr lang="en-US" dirty="0" smtClean="0"/>
              <a:t>They had to wait 25 more years until their son was born.</a:t>
            </a:r>
          </a:p>
          <a:p>
            <a:r>
              <a:rPr lang="en-US" dirty="0" smtClean="0"/>
              <a:t>Sarah gave birth to Isaac at age 90.</a:t>
            </a:r>
          </a:p>
          <a:p>
            <a:r>
              <a:rPr lang="en-US" dirty="0" smtClean="0"/>
              <a:t>God may want to pull off the impossible in your life, but how long are you willing to wait?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93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Faith may not let us look </a:t>
            </a:r>
            <a:r>
              <a:rPr lang="en-US" sz="3800" dirty="0" smtClean="0"/>
              <a:t>back.   </a:t>
            </a:r>
            <a:r>
              <a:rPr lang="en-US" sz="3800" dirty="0" smtClean="0">
                <a:solidFill>
                  <a:srgbClr val="FFFF00"/>
                </a:solidFill>
              </a:rPr>
              <a:t>11:13-16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6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Faith may not let us look </a:t>
            </a:r>
            <a:r>
              <a:rPr lang="en-US" sz="3800" dirty="0" smtClean="0"/>
              <a:t>back.   </a:t>
            </a:r>
            <a:r>
              <a:rPr lang="en-US" sz="3800" dirty="0" smtClean="0">
                <a:solidFill>
                  <a:srgbClr val="FFFF00"/>
                </a:solidFill>
              </a:rPr>
              <a:t>11:13-16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any point Abraham might have gone back to his birthplace in Ur of the Chaldeans.</a:t>
            </a:r>
          </a:p>
          <a:p>
            <a:r>
              <a:rPr lang="en-US" dirty="0" smtClean="0"/>
              <a:t>By all accounts it was bustling prosperous city located in Mesopotamia or modern Iraq.</a:t>
            </a:r>
          </a:p>
          <a:p>
            <a:r>
              <a:rPr lang="en-US" dirty="0" smtClean="0"/>
              <a:t>He still had family there.  </a:t>
            </a:r>
          </a:p>
          <a:p>
            <a:r>
              <a:rPr lang="en-US" dirty="0" smtClean="0"/>
              <a:t>Isaac or Jacob might also have permanently settled with well-to-do family in that region.</a:t>
            </a:r>
          </a:p>
          <a:p>
            <a:r>
              <a:rPr lang="en-US" dirty="0" smtClean="0"/>
              <a:t>Instead, they lived as </a:t>
            </a:r>
            <a:r>
              <a:rPr lang="en-US" dirty="0" smtClean="0">
                <a:solidFill>
                  <a:srgbClr val="00B0F0"/>
                </a:solidFill>
              </a:rPr>
              <a:t>strangers and pilgrims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24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Faith may not let us look </a:t>
            </a:r>
            <a:r>
              <a:rPr lang="en-US" sz="3800" dirty="0" smtClean="0"/>
              <a:t>back.   </a:t>
            </a:r>
            <a:r>
              <a:rPr lang="en-US" sz="3800" dirty="0" smtClean="0">
                <a:solidFill>
                  <a:srgbClr val="FFFF00"/>
                </a:solidFill>
              </a:rPr>
              <a:t>11:13-16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 smtClean="0">
              <a:solidFill>
                <a:srgbClr val="00FF00"/>
              </a:solidFill>
            </a:endParaRPr>
          </a:p>
          <a:p>
            <a:r>
              <a:rPr lang="en-US" i="1" dirty="0" smtClean="0">
                <a:solidFill>
                  <a:srgbClr val="00FF00"/>
                </a:solidFill>
              </a:rPr>
              <a:t>“</a:t>
            </a:r>
            <a:r>
              <a:rPr lang="en-US" i="1" dirty="0">
                <a:solidFill>
                  <a:srgbClr val="00FF00"/>
                </a:solidFill>
              </a:rPr>
              <a:t>The worst that God has to offer is better than the best that the world can give</a:t>
            </a:r>
            <a:r>
              <a:rPr lang="en-US" i="1" dirty="0" smtClean="0">
                <a:solidFill>
                  <a:srgbClr val="00FF00"/>
                </a:solidFill>
              </a:rPr>
              <a:t>.”</a:t>
            </a:r>
            <a:endParaRPr lang="en-US" i="1" dirty="0">
              <a:solidFill>
                <a:srgbClr val="00FF00"/>
              </a:solidFill>
            </a:endParaRPr>
          </a:p>
          <a:p>
            <a:pPr lvl="1" algn="r"/>
            <a:r>
              <a:rPr lang="en-US" dirty="0">
                <a:solidFill>
                  <a:srgbClr val="00FF00"/>
                </a:solidFill>
              </a:rPr>
              <a:t>Chuck Smith, in the </a:t>
            </a:r>
            <a:r>
              <a:rPr lang="en-US" i="1" dirty="0">
                <a:solidFill>
                  <a:srgbClr val="00FF00"/>
                </a:solidFill>
              </a:rPr>
              <a:t>Word for Today </a:t>
            </a:r>
            <a:r>
              <a:rPr lang="en-US" i="1" dirty="0" smtClean="0">
                <a:solidFill>
                  <a:srgbClr val="00FF00"/>
                </a:solidFill>
              </a:rPr>
              <a:t>Bible</a:t>
            </a:r>
            <a:endParaRPr lang="en-US" i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05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Faith may not let us look </a:t>
            </a:r>
            <a:r>
              <a:rPr lang="en-US" sz="3800" dirty="0" smtClean="0"/>
              <a:t>back.   </a:t>
            </a:r>
            <a:r>
              <a:rPr lang="en-US" sz="3800" dirty="0" smtClean="0">
                <a:solidFill>
                  <a:srgbClr val="FFFF00"/>
                </a:solidFill>
              </a:rPr>
              <a:t>11:13-16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can’t keep what we have in this world forever anyway.</a:t>
            </a:r>
          </a:p>
          <a:p>
            <a:r>
              <a:rPr lang="en-US" dirty="0" smtClean="0"/>
              <a:t>Once we step out in faith, it makes no sense to look back.</a:t>
            </a:r>
          </a:p>
          <a:p>
            <a:r>
              <a:rPr lang="en-US" dirty="0" smtClean="0"/>
              <a:t>See </a:t>
            </a:r>
            <a:r>
              <a:rPr lang="en-US" dirty="0" smtClean="0">
                <a:solidFill>
                  <a:srgbClr val="FFFF00"/>
                </a:solidFill>
              </a:rPr>
              <a:t>Luke 9:62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74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Faith may not let us look </a:t>
            </a:r>
            <a:r>
              <a:rPr lang="en-US" sz="3800" dirty="0" smtClean="0"/>
              <a:t>back.   </a:t>
            </a:r>
            <a:r>
              <a:rPr lang="en-US" sz="3800" dirty="0" smtClean="0">
                <a:solidFill>
                  <a:srgbClr val="FFFF00"/>
                </a:solidFill>
              </a:rPr>
              <a:t>11:13-16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11:16</a:t>
            </a:r>
            <a:r>
              <a:rPr lang="en-US" dirty="0"/>
              <a:t>	Notice the wording.  It does not say that God </a:t>
            </a:r>
            <a:r>
              <a:rPr lang="en-US" i="1" u="sng" dirty="0"/>
              <a:t>will</a:t>
            </a:r>
            <a:r>
              <a:rPr lang="en-US" dirty="0"/>
              <a:t> prepare a city for them.  </a:t>
            </a:r>
          </a:p>
          <a:p>
            <a:r>
              <a:rPr lang="en-US" dirty="0"/>
              <a:t>It says, </a:t>
            </a:r>
            <a:r>
              <a:rPr lang="en-US" dirty="0">
                <a:solidFill>
                  <a:srgbClr val="00B0F0"/>
                </a:solidFill>
              </a:rPr>
              <a:t>“He </a:t>
            </a:r>
            <a:r>
              <a:rPr lang="en-US" i="1" u="sng" dirty="0">
                <a:solidFill>
                  <a:srgbClr val="00B0F0"/>
                </a:solidFill>
              </a:rPr>
              <a:t>has</a:t>
            </a:r>
            <a:r>
              <a:rPr lang="en-US" dirty="0">
                <a:solidFill>
                  <a:srgbClr val="00B0F0"/>
                </a:solidFill>
              </a:rPr>
              <a:t> prepared a city for them.”</a:t>
            </a:r>
          </a:p>
          <a:p>
            <a:r>
              <a:rPr lang="en-US" dirty="0"/>
              <a:t>The work is done. 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city that God has prepared for us is already completed and waiting for our arrival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Where are you going to call home?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3124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Biblical faith is our willing response to God, expressed inwardly by submissive trust,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and outwardly by obedience.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16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1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700"/>
              </a:spcBef>
            </a:pPr>
            <a:r>
              <a:rPr lang="en-US" dirty="0" smtClean="0">
                <a:solidFill>
                  <a:srgbClr val="FFFF00"/>
                </a:solidFill>
              </a:rPr>
              <a:t>11:17</a:t>
            </a:r>
            <a:r>
              <a:rPr lang="en-US" dirty="0" smtClean="0"/>
              <a:t>	</a:t>
            </a:r>
            <a:r>
              <a:rPr lang="en-US" dirty="0" smtClean="0">
                <a:solidFill>
                  <a:srgbClr val="00B0F0"/>
                </a:solidFill>
              </a:rPr>
              <a:t>only begotten</a:t>
            </a:r>
            <a:r>
              <a:rPr lang="en-US" dirty="0" smtClean="0"/>
              <a:t>	</a:t>
            </a:r>
            <a:r>
              <a:rPr lang="en-US" i="1" dirty="0" err="1">
                <a:solidFill>
                  <a:srgbClr val="00FF00"/>
                </a:solidFill>
              </a:rPr>
              <a:t>monogenē</a:t>
            </a:r>
            <a:r>
              <a:rPr lang="en-US" i="1" dirty="0" err="1">
                <a:solidFill>
                  <a:srgbClr val="00FF00"/>
                </a:solidFill>
              </a:rPr>
              <a:t>s</a:t>
            </a:r>
            <a:endParaRPr lang="en-US" i="1" dirty="0">
              <a:solidFill>
                <a:srgbClr val="00FF00"/>
              </a:solidFill>
            </a:endParaRPr>
          </a:p>
          <a:p>
            <a:pPr>
              <a:spcBef>
                <a:spcPts val="700"/>
              </a:spcBef>
            </a:pPr>
            <a:r>
              <a:rPr lang="en-US" dirty="0" smtClean="0"/>
              <a:t>The sense here is </a:t>
            </a:r>
            <a:r>
              <a:rPr lang="en-US" dirty="0" smtClean="0">
                <a:solidFill>
                  <a:srgbClr val="00B0F0"/>
                </a:solidFill>
              </a:rPr>
              <a:t>“unique”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00B0F0"/>
                </a:solidFill>
              </a:rPr>
              <a:t>“one of a kind.”  </a:t>
            </a:r>
          </a:p>
          <a:p>
            <a:pPr>
              <a:spcBef>
                <a:spcPts val="700"/>
              </a:spcBef>
            </a:pPr>
            <a:r>
              <a:rPr lang="en-US" dirty="0" smtClean="0"/>
              <a:t>In this case </a:t>
            </a:r>
            <a:r>
              <a:rPr lang="en-US" dirty="0" smtClean="0">
                <a:solidFill>
                  <a:srgbClr val="00B0F0"/>
                </a:solidFill>
              </a:rPr>
              <a:t>“only begotten” </a:t>
            </a:r>
            <a:r>
              <a:rPr lang="en-US" dirty="0" smtClean="0"/>
              <a:t>is not the best translation, because it seems to contradict Abraham having Ishmael with Hagar.</a:t>
            </a:r>
          </a:p>
          <a:p>
            <a:pPr>
              <a:spcBef>
                <a:spcPts val="700"/>
              </a:spcBef>
            </a:pPr>
            <a:r>
              <a:rPr lang="en-US" dirty="0" smtClean="0"/>
              <a:t>In the original there is no contradiction. </a:t>
            </a:r>
          </a:p>
          <a:p>
            <a:pPr>
              <a:spcBef>
                <a:spcPts val="700"/>
              </a:spcBef>
            </a:pPr>
            <a:r>
              <a:rPr lang="en-US" dirty="0" smtClean="0"/>
              <a:t>Isaac can be </a:t>
            </a:r>
            <a:r>
              <a:rPr lang="en-US" i="1" dirty="0" err="1" smtClean="0">
                <a:solidFill>
                  <a:srgbClr val="00FF00"/>
                </a:solidFill>
              </a:rPr>
              <a:t>monogene</a:t>
            </a:r>
            <a:r>
              <a:rPr lang="en-US" i="1" dirty="0" err="1">
                <a:solidFill>
                  <a:srgbClr val="00FF00"/>
                </a:solidFill>
              </a:rPr>
              <a:t>̄</a:t>
            </a:r>
            <a:r>
              <a:rPr lang="en-US" i="1" dirty="0" err="1" smtClean="0">
                <a:solidFill>
                  <a:srgbClr val="00FF00"/>
                </a:solidFill>
              </a:rPr>
              <a:t>s</a:t>
            </a:r>
            <a:r>
              <a:rPr lang="en-US" i="1" dirty="0" smtClean="0">
                <a:solidFill>
                  <a:srgbClr val="00FF00"/>
                </a:solidFill>
              </a:rPr>
              <a:t> </a:t>
            </a:r>
            <a:r>
              <a:rPr lang="en-US" dirty="0" smtClean="0"/>
              <a:t>while Ishmael can be his older half-brother.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15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We’ve already pointed out that Abraham had to wait 25 years for the birth of Isaac.</a:t>
            </a:r>
          </a:p>
          <a:p>
            <a:r>
              <a:rPr lang="en-US" dirty="0" smtClean="0"/>
              <a:t>Now Isaac was growing up – and God asked Abraham to sacrifice his son on an altar.</a:t>
            </a:r>
          </a:p>
          <a:p>
            <a:r>
              <a:rPr lang="en-US" dirty="0" smtClean="0"/>
              <a:t>Our self-centered “believe-and-you-will-receive” theology challenges us to imagine what we can obtain for ourselves by faith.</a:t>
            </a:r>
          </a:p>
          <a:p>
            <a:r>
              <a:rPr lang="en-US" dirty="0" smtClean="0"/>
              <a:t>God may be asking us to give things up.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80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may see dreams die and visions fail.</a:t>
            </a:r>
          </a:p>
          <a:p>
            <a:r>
              <a:rPr lang="en-US" dirty="0" smtClean="0"/>
              <a:t>Our faith may require us to be willing to give up the thing or the person in our life that we love the most.</a:t>
            </a:r>
          </a:p>
          <a:p>
            <a:r>
              <a:rPr lang="en-US" dirty="0" smtClean="0"/>
              <a:t>That was the case with Abraham.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997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may see dreams die and visions fail.</a:t>
            </a:r>
          </a:p>
          <a:p>
            <a:r>
              <a:rPr lang="en-US" dirty="0"/>
              <a:t>Our faith may require us to be willing to give up the thing or the person in our life that we love the most.</a:t>
            </a:r>
          </a:p>
          <a:p>
            <a:r>
              <a:rPr lang="en-US" dirty="0"/>
              <a:t>That was the case with Abraham.</a:t>
            </a:r>
          </a:p>
          <a:p>
            <a:r>
              <a:rPr lang="en-US" dirty="0" smtClean="0"/>
              <a:t>This kind of thing is not fun.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59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may see dreams die and visions fail.</a:t>
            </a:r>
          </a:p>
          <a:p>
            <a:r>
              <a:rPr lang="en-US" dirty="0"/>
              <a:t>Our faith may require us to be willing to give up the thing or the person in our life that we love the most.</a:t>
            </a:r>
          </a:p>
          <a:p>
            <a:r>
              <a:rPr lang="en-US" dirty="0"/>
              <a:t>That was the case with Abraham.</a:t>
            </a:r>
          </a:p>
          <a:p>
            <a:r>
              <a:rPr lang="en-US" dirty="0" smtClean="0"/>
              <a:t>This kind of thing is not fun.</a:t>
            </a:r>
          </a:p>
          <a:p>
            <a:r>
              <a:rPr lang="en-US" dirty="0" smtClean="0"/>
              <a:t>It’s heartbreaking, isn’t it?</a:t>
            </a:r>
          </a:p>
        </p:txBody>
      </p:sp>
    </p:spTree>
    <p:extLst>
      <p:ext uri="{BB962C8B-B14F-4D97-AF65-F5344CB8AC3E}">
        <p14:creationId xmlns:p14="http://schemas.microsoft.com/office/powerpoint/2010/main" val="73710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Resurrections </a:t>
            </a:r>
            <a:r>
              <a:rPr lang="en-US" sz="3600" dirty="0">
                <a:solidFill>
                  <a:srgbClr val="FFC000"/>
                </a:solidFill>
              </a:rPr>
              <a:t>are always proceeded by deaths</a:t>
            </a:r>
            <a:r>
              <a:rPr lang="en-US" sz="3600" dirty="0" smtClean="0">
                <a:solidFill>
                  <a:srgbClr val="FFC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14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Resurrections </a:t>
            </a:r>
            <a:r>
              <a:rPr lang="en-US" sz="3600" dirty="0">
                <a:solidFill>
                  <a:srgbClr val="FFC000"/>
                </a:solidFill>
              </a:rPr>
              <a:t>are always proceeded by deaths</a:t>
            </a:r>
            <a:r>
              <a:rPr lang="en-US" sz="3600" dirty="0" smtClean="0">
                <a:solidFill>
                  <a:srgbClr val="FFC000"/>
                </a:solidFill>
              </a:rPr>
              <a:t>.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The prettiest deaths are still ugly.</a:t>
            </a:r>
          </a:p>
        </p:txBody>
      </p:sp>
    </p:spTree>
    <p:extLst>
      <p:ext uri="{BB962C8B-B14F-4D97-AF65-F5344CB8AC3E}">
        <p14:creationId xmlns:p14="http://schemas.microsoft.com/office/powerpoint/2010/main" val="70608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Resurrections </a:t>
            </a:r>
            <a:r>
              <a:rPr lang="en-US" sz="3600" dirty="0">
                <a:solidFill>
                  <a:srgbClr val="FFC000"/>
                </a:solidFill>
              </a:rPr>
              <a:t>are always proceeded by deaths</a:t>
            </a:r>
            <a:r>
              <a:rPr lang="en-US" sz="3600" dirty="0" smtClean="0">
                <a:solidFill>
                  <a:srgbClr val="FFC000"/>
                </a:solidFill>
              </a:rPr>
              <a:t>.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The prettiest deaths are still ugly.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But resurrections are always beautiful.</a:t>
            </a:r>
          </a:p>
        </p:txBody>
      </p:sp>
    </p:spTree>
    <p:extLst>
      <p:ext uri="{BB962C8B-B14F-4D97-AF65-F5344CB8AC3E}">
        <p14:creationId xmlns:p14="http://schemas.microsoft.com/office/powerpoint/2010/main" val="54976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Resurrections </a:t>
            </a:r>
            <a:r>
              <a:rPr lang="en-US" sz="3600" dirty="0">
                <a:solidFill>
                  <a:srgbClr val="FFC000"/>
                </a:solidFill>
              </a:rPr>
              <a:t>are always proceeded by deaths</a:t>
            </a:r>
            <a:r>
              <a:rPr lang="en-US" sz="3600" dirty="0" smtClean="0">
                <a:solidFill>
                  <a:srgbClr val="FFC000"/>
                </a:solidFill>
              </a:rPr>
              <a:t>.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The prettiest deaths are still ugly.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But resurrections are always beautiful.</a:t>
            </a:r>
          </a:p>
          <a:p>
            <a:pPr algn="ctr"/>
            <a:r>
              <a:rPr lang="en-US" sz="3600" dirty="0">
                <a:solidFill>
                  <a:srgbClr val="FFC000"/>
                </a:solidFill>
              </a:rPr>
              <a:t>R</a:t>
            </a:r>
            <a:r>
              <a:rPr lang="en-US" sz="3600" dirty="0" smtClean="0">
                <a:solidFill>
                  <a:srgbClr val="FFC000"/>
                </a:solidFill>
              </a:rPr>
              <a:t>esurrections always get the last word.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43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Is there anything in your life that you simply have to let die?</a:t>
            </a:r>
          </a:p>
        </p:txBody>
      </p:sp>
    </p:spTree>
    <p:extLst>
      <p:ext uri="{BB962C8B-B14F-4D97-AF65-F5344CB8AC3E}">
        <p14:creationId xmlns:p14="http://schemas.microsoft.com/office/powerpoint/2010/main" val="349994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Is there anything in your life that you simply have to let die?</a:t>
            </a:r>
          </a:p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Any hope, any dream, any aspiration?</a:t>
            </a:r>
          </a:p>
        </p:txBody>
      </p:sp>
    </p:spTree>
    <p:extLst>
      <p:ext uri="{BB962C8B-B14F-4D97-AF65-F5344CB8AC3E}">
        <p14:creationId xmlns:p14="http://schemas.microsoft.com/office/powerpoint/2010/main" val="265879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Is there anything in your life that you simply have to let die?</a:t>
            </a:r>
          </a:p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Any hope, any dream, any aspiration?</a:t>
            </a:r>
          </a:p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God may want you to exchange something for a hope a, a dream, an aspiration – or a life that lasts forever.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08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Think about it:</a:t>
            </a:r>
          </a:p>
        </p:txBody>
      </p:sp>
    </p:spTree>
    <p:extLst>
      <p:ext uri="{BB962C8B-B14F-4D97-AF65-F5344CB8AC3E}">
        <p14:creationId xmlns:p14="http://schemas.microsoft.com/office/powerpoint/2010/main" val="320111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Think about it: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God-given, eternal hopes and dreams that never, ever die – that are unfailingly tied to our own eternal life – must certainly be absolutely, utterly fantastic beyond our wildest imaginations.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90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Faith may require great </a:t>
            </a:r>
            <a:r>
              <a:rPr lang="en-US" sz="3600" dirty="0" smtClean="0"/>
              <a:t>sacrifice.   </a:t>
            </a:r>
            <a:r>
              <a:rPr lang="en-US" sz="3600" dirty="0" smtClean="0">
                <a:solidFill>
                  <a:srgbClr val="FFFF00"/>
                </a:solidFill>
              </a:rPr>
              <a:t>11:17-19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Think about it: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God-given, eternal hopes and dreams that never, ever die – that are unfailingly tied to our own eternal life – must certainly be absolutely, utterly fantastic beyond our wildest imaginations.</a:t>
            </a:r>
          </a:p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On those terms, is sacrifice really such a big deal?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0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/>
              <a:t>Faith makes us look past </a:t>
            </a:r>
            <a:r>
              <a:rPr lang="en-US" sz="3500" dirty="0" smtClean="0"/>
              <a:t>ourselves. </a:t>
            </a:r>
            <a:r>
              <a:rPr lang="en-US" sz="3500" dirty="0" smtClean="0">
                <a:solidFill>
                  <a:srgbClr val="FFFF00"/>
                </a:solidFill>
              </a:rPr>
              <a:t>11:20-22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6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/>
              <a:t>Faith makes us look past </a:t>
            </a:r>
            <a:r>
              <a:rPr lang="en-US" sz="3500" dirty="0" smtClean="0"/>
              <a:t>ourselves. </a:t>
            </a:r>
            <a:r>
              <a:rPr lang="en-US" sz="3500" dirty="0" smtClean="0">
                <a:solidFill>
                  <a:srgbClr val="FFFF00"/>
                </a:solidFill>
              </a:rPr>
              <a:t>11:20-22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Isaac, Jacob and Joseph each died knowing that God made promises that were only going to be fulfilled in future generations.</a:t>
            </a:r>
          </a:p>
          <a:p>
            <a:r>
              <a:rPr lang="en-US" dirty="0"/>
              <a:t>Our culture trains us to </a:t>
            </a:r>
            <a:r>
              <a:rPr lang="en-US" dirty="0" smtClean="0"/>
              <a:t>live for the present.</a:t>
            </a:r>
          </a:p>
          <a:p>
            <a:r>
              <a:rPr lang="en-US" dirty="0" smtClean="0"/>
              <a:t>The future is too hard to see.</a:t>
            </a:r>
          </a:p>
          <a:p>
            <a:r>
              <a:rPr lang="en-US" dirty="0" smtClean="0"/>
              <a:t>We </a:t>
            </a:r>
            <a:r>
              <a:rPr lang="en-US" dirty="0"/>
              <a:t>have hearts “trained in covetous practices” </a:t>
            </a:r>
            <a:r>
              <a:rPr lang="en-US" dirty="0">
                <a:solidFill>
                  <a:srgbClr val="FFFF00"/>
                </a:solidFill>
              </a:rPr>
              <a:t>(2 Peter 2:14)</a:t>
            </a:r>
            <a:r>
              <a:rPr lang="en-US" dirty="0"/>
              <a:t>.</a:t>
            </a:r>
          </a:p>
          <a:p>
            <a:r>
              <a:rPr lang="en-US" dirty="0" smtClean="0"/>
              <a:t>We want it all and we want it now.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30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/>
              <a:t>Faith makes us look past </a:t>
            </a:r>
            <a:r>
              <a:rPr lang="en-US" sz="3500" dirty="0" smtClean="0"/>
              <a:t>ourselves. </a:t>
            </a:r>
            <a:r>
              <a:rPr lang="en-US" sz="3500" dirty="0" smtClean="0">
                <a:solidFill>
                  <a:srgbClr val="FFFF00"/>
                </a:solidFill>
              </a:rPr>
              <a:t>11:20-22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Egypt was the superpower in the time of the biblical patriarchs.</a:t>
            </a:r>
          </a:p>
          <a:p>
            <a:r>
              <a:rPr lang="en-US" dirty="0" smtClean="0"/>
              <a:t>It is </a:t>
            </a:r>
            <a:r>
              <a:rPr lang="en-US" dirty="0"/>
              <a:t>still famous today for its huge monuments and amazingly lavish tombs.</a:t>
            </a:r>
          </a:p>
          <a:p>
            <a:r>
              <a:rPr lang="en-US" dirty="0" smtClean="0"/>
              <a:t>Joseph </a:t>
            </a:r>
            <a:r>
              <a:rPr lang="en-US" dirty="0"/>
              <a:t>had become a great man in Egypt</a:t>
            </a:r>
            <a:r>
              <a:rPr lang="en-US" dirty="0" smtClean="0"/>
              <a:t>.</a:t>
            </a:r>
          </a:p>
          <a:p>
            <a:r>
              <a:rPr lang="en-US" dirty="0" smtClean="0"/>
              <a:t>He could have been remembered as the hero that saved the nation from famine.</a:t>
            </a:r>
            <a:endParaRPr lang="en-US" dirty="0"/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91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/>
              <a:t>Faith makes us look past </a:t>
            </a:r>
            <a:r>
              <a:rPr lang="en-US" sz="3500" dirty="0" smtClean="0"/>
              <a:t>ourselves. </a:t>
            </a:r>
            <a:r>
              <a:rPr lang="en-US" sz="3500" dirty="0" smtClean="0">
                <a:solidFill>
                  <a:srgbClr val="FFFF00"/>
                </a:solidFill>
              </a:rPr>
              <a:t>11:20-22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Listen </a:t>
            </a:r>
            <a:r>
              <a:rPr lang="en-US" dirty="0"/>
              <a:t>to how the book of Genesis ends.</a:t>
            </a:r>
          </a:p>
          <a:p>
            <a:pPr lvl="1"/>
            <a:r>
              <a:rPr lang="en-US" dirty="0"/>
              <a:t>See </a:t>
            </a:r>
            <a:r>
              <a:rPr lang="en-US" dirty="0">
                <a:solidFill>
                  <a:srgbClr val="FFFF00"/>
                </a:solidFill>
              </a:rPr>
              <a:t>Genesis 50:24-26.</a:t>
            </a:r>
          </a:p>
          <a:p>
            <a:r>
              <a:rPr lang="en-US" dirty="0" smtClean="0"/>
              <a:t>Joseph was looking forward to his own resurrection.</a:t>
            </a:r>
          </a:p>
          <a:p>
            <a:r>
              <a:rPr lang="en-US" dirty="0" smtClean="0"/>
              <a:t>He didn’t want to rise at the last day from a pagan Egyptian tomb.</a:t>
            </a:r>
          </a:p>
          <a:p>
            <a:r>
              <a:rPr lang="en-US" dirty="0" smtClean="0"/>
              <a:t>He wanted to rise in the land of the promise.</a:t>
            </a:r>
          </a:p>
          <a:p>
            <a:r>
              <a:rPr lang="en-US" dirty="0" smtClean="0"/>
              <a:t>And he will.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40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3124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Biblical faith is our willing response to God, expressed inwardly by submissive trust,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and outwardly by obedience.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84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17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Faith may require uncertainty.	</a:t>
            </a:r>
            <a:r>
              <a:rPr lang="en-US" dirty="0">
                <a:solidFill>
                  <a:srgbClr val="FFFF00"/>
                </a:solidFill>
              </a:rPr>
              <a:t>11:8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Faith may look unimpressive.		</a:t>
            </a:r>
            <a:r>
              <a:rPr lang="en-US" dirty="0">
                <a:solidFill>
                  <a:srgbClr val="FFFF00"/>
                </a:solidFill>
              </a:rPr>
              <a:t>11:9-10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Faith may pull off the impossible.	</a:t>
            </a:r>
            <a:r>
              <a:rPr lang="en-US" dirty="0">
                <a:solidFill>
                  <a:srgbClr val="FFFF00"/>
                </a:solidFill>
              </a:rPr>
              <a:t>11:11-12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Faith may not let us look back.	</a:t>
            </a:r>
            <a:r>
              <a:rPr lang="en-US" dirty="0">
                <a:solidFill>
                  <a:srgbClr val="FFFF00"/>
                </a:solidFill>
              </a:rPr>
              <a:t>11:13-16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Faith may require great sacrifice.	</a:t>
            </a:r>
            <a:r>
              <a:rPr lang="en-US" dirty="0">
                <a:solidFill>
                  <a:srgbClr val="FFFF00"/>
                </a:solidFill>
              </a:rPr>
              <a:t>11:17-19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Faith makes us look past ourselves.	</a:t>
            </a:r>
            <a:r>
              <a:rPr lang="en-US" dirty="0" smtClean="0">
                <a:solidFill>
                  <a:srgbClr val="FFFF00"/>
                </a:solidFill>
              </a:rPr>
              <a:t>11:20-22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12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may not enjoy the uncertainty that you face in this life.  </a:t>
            </a:r>
          </a:p>
          <a:p>
            <a:r>
              <a:rPr lang="en-US" dirty="0" smtClean="0"/>
              <a:t>God may be giving you a chance to exercise your faith. </a:t>
            </a:r>
          </a:p>
        </p:txBody>
      </p:sp>
    </p:spTree>
    <p:extLst>
      <p:ext uri="{BB962C8B-B14F-4D97-AF65-F5344CB8AC3E}">
        <p14:creationId xmlns:p14="http://schemas.microsoft.com/office/powerpoint/2010/main" val="159360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may wish your life looked more impressive to others than it does.  </a:t>
            </a:r>
          </a:p>
          <a:p>
            <a:r>
              <a:rPr lang="en-US" dirty="0" smtClean="0"/>
              <a:t>God is looking at your obedient trust and not at your outward impressiveness.</a:t>
            </a:r>
          </a:p>
        </p:txBody>
      </p:sp>
    </p:spTree>
    <p:extLst>
      <p:ext uri="{BB962C8B-B14F-4D97-AF65-F5344CB8AC3E}">
        <p14:creationId xmlns:p14="http://schemas.microsoft.com/office/powerpoint/2010/main" val="152959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may feel that the obstacles you face are impossible.</a:t>
            </a:r>
          </a:p>
          <a:p>
            <a:r>
              <a:rPr lang="en-US" dirty="0" smtClean="0"/>
              <a:t>Jesus said, “All things are possible to him who believes.” </a:t>
            </a:r>
            <a:r>
              <a:rPr lang="en-US" dirty="0" smtClean="0">
                <a:solidFill>
                  <a:srgbClr val="FFFF00"/>
                </a:solidFill>
              </a:rPr>
              <a:t>(Mark 9:23)</a:t>
            </a:r>
          </a:p>
        </p:txBody>
      </p:sp>
    </p:spTree>
    <p:extLst>
      <p:ext uri="{BB962C8B-B14F-4D97-AF65-F5344CB8AC3E}">
        <p14:creationId xmlns:p14="http://schemas.microsoft.com/office/powerpoint/2010/main" val="19049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may be tempted to look back to previous “good times” in your life rather than move forward in your walk with the Lord.</a:t>
            </a:r>
          </a:p>
          <a:p>
            <a:r>
              <a:rPr lang="en-US" dirty="0" smtClean="0"/>
              <a:t>You are welcome to do so, but according to Jesus, that may have absolutely nothing in common with the life of faith.</a:t>
            </a:r>
          </a:p>
        </p:txBody>
      </p:sp>
    </p:spTree>
    <p:extLst>
      <p:ext uri="{BB962C8B-B14F-4D97-AF65-F5344CB8AC3E}">
        <p14:creationId xmlns:p14="http://schemas.microsoft.com/office/powerpoint/2010/main" val="252366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may feel that your faith is requiring you to give up too much.  Sacrifice is hard.  </a:t>
            </a:r>
          </a:p>
          <a:p>
            <a:r>
              <a:rPr lang="en-US" dirty="0" smtClean="0"/>
              <a:t>But we are looking forward to the eternal, glorious city that God has prepared – and a life there that will be better than anything we have to give up in this life.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140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11:8-22	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may be tempted to follow the example of all the self-focused, short-sighted people around you.</a:t>
            </a:r>
          </a:p>
          <a:p>
            <a:r>
              <a:rPr lang="en-US" dirty="0" smtClean="0"/>
              <a:t>And we all know that you are surrounded by self-focused, short-sighted people.</a:t>
            </a:r>
          </a:p>
          <a:p>
            <a:r>
              <a:rPr lang="en-US" dirty="0" smtClean="0"/>
              <a:t>That’s what the world is full of.</a:t>
            </a:r>
          </a:p>
          <a:p>
            <a:r>
              <a:rPr lang="en-US" dirty="0" smtClean="0"/>
              <a:t>God is calling you to live your life as an example to – and for the benefit of – future generations.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068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3124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Biblical faith is our willing response to God, expressed inwardly by submissive trust,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and outwardly by obedience.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4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2471</TotalTime>
  <Words>1876</Words>
  <Application>Microsoft Office PowerPoint</Application>
  <PresentationFormat>On-screen Show (4:3)</PresentationFormat>
  <Paragraphs>252</Paragraphs>
  <Slides>56</Slides>
  <Notes>56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Faith Explained and Illustrated</vt:lpstr>
      <vt:lpstr>Hebrews 11:8-22 Introduction</vt:lpstr>
      <vt:lpstr>Hebrews 11:8-22 Introduction</vt:lpstr>
      <vt:lpstr>Hebrews 11:8-22 Introduction</vt:lpstr>
      <vt:lpstr>Biblical faith is our willing response to God, expressed inwardly by submissive trust, and outwardly by obedience.</vt:lpstr>
      <vt:lpstr>Hebrews 11:8-22 Introduction</vt:lpstr>
      <vt:lpstr>Hebrews 11:8-22 Outline</vt:lpstr>
      <vt:lpstr>Hebrews 11:8-22 Outline</vt:lpstr>
      <vt:lpstr>Biblical faith is our willing response to God, expressed inwardly by submissive trust, and outwardly by obedience.</vt:lpstr>
      <vt:lpstr>Faith may require uncertainty. 11:8</vt:lpstr>
      <vt:lpstr>Faith may require uncertainty. 11:8</vt:lpstr>
      <vt:lpstr>Faith may look unimpressive. 11:9-10</vt:lpstr>
      <vt:lpstr>Faith may look unimpressive. 11:9-10</vt:lpstr>
      <vt:lpstr>Faith may look unimpressive. 11:9-10</vt:lpstr>
      <vt:lpstr>Faith may look unimpressive. 11:9-10</vt:lpstr>
      <vt:lpstr>Faith may look unimpressive. 11:9-10</vt:lpstr>
      <vt:lpstr>Faith may look unimpressive. 11:9-10</vt:lpstr>
      <vt:lpstr>Biblical faith is our willing response to God, expressed inwardly by submissive trust, and outwardly by obedience.</vt:lpstr>
      <vt:lpstr>Faith may pull off the impossible. 11:11-12</vt:lpstr>
      <vt:lpstr>Faith may pull off the impossible. 11:11-12</vt:lpstr>
      <vt:lpstr>Faith may not let us look back.   11:13-16</vt:lpstr>
      <vt:lpstr>Faith may not let us look back.   11:13-16</vt:lpstr>
      <vt:lpstr>Faith may not let us look back.   11:13-16</vt:lpstr>
      <vt:lpstr>Faith may not let us look back.   11:13-16</vt:lpstr>
      <vt:lpstr>Faith may not let us look back.   11:13-16</vt:lpstr>
      <vt:lpstr>Biblical faith is our willing response to God, expressed inwardly by submissive trust, and outwardly by obedience.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may require great sacrifice.   11:17-19</vt:lpstr>
      <vt:lpstr>Faith makes us look past ourselves. 11:20-22</vt:lpstr>
      <vt:lpstr>Faith makes us look past ourselves. 11:20-22</vt:lpstr>
      <vt:lpstr>Faith makes us look past ourselves. 11:20-22</vt:lpstr>
      <vt:lpstr>Faith makes us look past ourselves. 11:20-22</vt:lpstr>
      <vt:lpstr>Biblical faith is our willing response to God, expressed inwardly by submissive trust, and outwardly by obedience.</vt:lpstr>
      <vt:lpstr>Hebrews 11:8-22 Conclusions</vt:lpstr>
      <vt:lpstr>Hebrews 11:8-22 Conclusions</vt:lpstr>
      <vt:lpstr>Hebrews 11:8-22 Conclusions</vt:lpstr>
      <vt:lpstr>Hebrews 11:8-22 Conclusions</vt:lpstr>
      <vt:lpstr>Hebrews 11:8-22 Conclusions</vt:lpstr>
      <vt:lpstr>Hebrews 11:8-22 Conclusions</vt:lpstr>
      <vt:lpstr>Hebrews 11:8-22 Conclusions</vt:lpstr>
      <vt:lpstr>Hebrews 11:8-22 Conclusions</vt:lpstr>
      <vt:lpstr>Biblical faith is our willing response to God, expressed inwardly by submissive trust, and outwardly by obedience.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Becoming a Faith Freak</dc:title>
  <dc:creator>Dave</dc:creator>
  <cp:lastModifiedBy>David Kosobucki</cp:lastModifiedBy>
  <cp:revision>48</cp:revision>
  <dcterms:created xsi:type="dcterms:W3CDTF">2006-08-16T00:00:00Z</dcterms:created>
  <dcterms:modified xsi:type="dcterms:W3CDTF">2012-05-13T12:39:03Z</dcterms:modified>
</cp:coreProperties>
</file>