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63" r:id="rId3"/>
    <p:sldId id="269" r:id="rId4"/>
    <p:sldId id="268" r:id="rId5"/>
    <p:sldId id="267" r:id="rId6"/>
    <p:sldId id="272" r:id="rId7"/>
    <p:sldId id="275" r:id="rId8"/>
    <p:sldId id="307" r:id="rId9"/>
    <p:sldId id="273" r:id="rId10"/>
    <p:sldId id="274" r:id="rId11"/>
    <p:sldId id="276" r:id="rId12"/>
    <p:sldId id="308" r:id="rId13"/>
    <p:sldId id="277" r:id="rId14"/>
    <p:sldId id="278" r:id="rId15"/>
    <p:sldId id="279" r:id="rId16"/>
    <p:sldId id="281" r:id="rId17"/>
    <p:sldId id="285" r:id="rId18"/>
    <p:sldId id="310" r:id="rId19"/>
    <p:sldId id="311" r:id="rId20"/>
    <p:sldId id="287" r:id="rId21"/>
    <p:sldId id="288" r:id="rId22"/>
    <p:sldId id="289" r:id="rId23"/>
    <p:sldId id="290" r:id="rId24"/>
    <p:sldId id="291" r:id="rId25"/>
    <p:sldId id="293" r:id="rId26"/>
    <p:sldId id="294" r:id="rId27"/>
    <p:sldId id="295" r:id="rId28"/>
    <p:sldId id="259" r:id="rId29"/>
    <p:sldId id="309" r:id="rId30"/>
    <p:sldId id="296" r:id="rId31"/>
    <p:sldId id="297" r:id="rId32"/>
    <p:sldId id="298" r:id="rId33"/>
    <p:sldId id="300" r:id="rId34"/>
    <p:sldId id="312" r:id="rId35"/>
    <p:sldId id="258" r:id="rId36"/>
    <p:sldId id="262" r:id="rId37"/>
    <p:sldId id="306" r:id="rId38"/>
    <p:sldId id="301" r:id="rId39"/>
    <p:sldId id="302" r:id="rId40"/>
    <p:sldId id="303" r:id="rId41"/>
    <p:sldId id="299" r:id="rId42"/>
    <p:sldId id="264" r:id="rId43"/>
    <p:sldId id="292" r:id="rId44"/>
    <p:sldId id="304" r:id="rId45"/>
    <p:sldId id="313" r:id="rId46"/>
    <p:sldId id="28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10" autoAdjust="0"/>
  </p:normalViewPr>
  <p:slideViewPr>
    <p:cSldViewPr>
      <p:cViewPr varScale="1">
        <p:scale>
          <a:sx n="84" d="100"/>
          <a:sy n="84" d="100"/>
        </p:scale>
        <p:origin x="-1068" y="-90"/>
      </p:cViewPr>
      <p:guideLst>
        <p:guide orient="horz" pos="2160"/>
        <p:guide pos="2880"/>
      </p:guideLst>
    </p:cSldViewPr>
  </p:slideViewPr>
  <p:outlineViewPr>
    <p:cViewPr>
      <p:scale>
        <a:sx n="33" d="100"/>
        <a:sy n="33" d="100"/>
      </p:scale>
      <p:origin x="0" y="2764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9EBC3B-94F9-4843-A093-17D1D6FDBBD5}" type="datetimeFigureOut">
              <a:rPr lang="en-US" smtClean="0"/>
              <a:t>5/6/2012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F3C5AB-9775-4615-976E-F328A6214454}" type="slidenum">
              <a:rPr lang="en-US" smtClean="0"/>
              <a:t>‹#›</a:t>
            </a:fld>
            <a:endParaRPr lang="en-US"/>
          </a:p>
        </p:txBody>
      </p:sp>
    </p:spTree>
    <p:extLst>
      <p:ext uri="{BB962C8B-B14F-4D97-AF65-F5344CB8AC3E}">
        <p14:creationId xmlns:p14="http://schemas.microsoft.com/office/powerpoint/2010/main" val="400281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a:t>
            </a:fld>
            <a:endParaRPr lang="en-US"/>
          </a:p>
        </p:txBody>
      </p:sp>
    </p:spTree>
    <p:extLst>
      <p:ext uri="{BB962C8B-B14F-4D97-AF65-F5344CB8AC3E}">
        <p14:creationId xmlns:p14="http://schemas.microsoft.com/office/powerpoint/2010/main" val="3680342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5</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6</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7</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8</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9</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10</a:t>
            </a:fld>
            <a:endParaRPr lang="en-US"/>
          </a:p>
        </p:txBody>
      </p:sp>
    </p:spTree>
    <p:extLst>
      <p:ext uri="{BB962C8B-B14F-4D97-AF65-F5344CB8AC3E}">
        <p14:creationId xmlns:p14="http://schemas.microsoft.com/office/powerpoint/2010/main" val="3680342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11</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14</a:t>
            </a:fld>
            <a:endParaRPr lang="en-US"/>
          </a:p>
        </p:txBody>
      </p:sp>
    </p:spTree>
    <p:extLst>
      <p:ext uri="{BB962C8B-B14F-4D97-AF65-F5344CB8AC3E}">
        <p14:creationId xmlns:p14="http://schemas.microsoft.com/office/powerpoint/2010/main" val="3680342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15</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16</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17</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18</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19</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20</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21</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25</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26</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27</a:t>
            </a:fld>
            <a:endParaRPr lang="en-US"/>
          </a:p>
        </p:txBody>
      </p:sp>
    </p:spTree>
    <p:extLst>
      <p:ext uri="{BB962C8B-B14F-4D97-AF65-F5344CB8AC3E}">
        <p14:creationId xmlns:p14="http://schemas.microsoft.com/office/powerpoint/2010/main" val="36803422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28</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29</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30</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31</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35</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36</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37</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38</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39</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40</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41</a:t>
            </a:fld>
            <a:endParaRPr lang="en-US"/>
          </a:p>
        </p:txBody>
      </p:sp>
    </p:spTree>
    <p:extLst>
      <p:ext uri="{BB962C8B-B14F-4D97-AF65-F5344CB8AC3E}">
        <p14:creationId xmlns:p14="http://schemas.microsoft.com/office/powerpoint/2010/main" val="36803422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42</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43</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44</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45</a:t>
            </a:fld>
            <a:endParaRPr lang="en-US"/>
          </a:p>
        </p:txBody>
      </p:sp>
    </p:spTree>
    <p:extLst>
      <p:ext uri="{BB962C8B-B14F-4D97-AF65-F5344CB8AC3E}">
        <p14:creationId xmlns:p14="http://schemas.microsoft.com/office/powerpoint/2010/main" val="4785597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F3C5AB-9775-4615-976E-F328A6214454}" type="slidenum">
              <a:rPr lang="en-US" smtClean="0"/>
              <a:t>46</a:t>
            </a:fld>
            <a:endParaRPr lang="en-US"/>
          </a:p>
        </p:txBody>
      </p:sp>
    </p:spTree>
    <p:extLst>
      <p:ext uri="{BB962C8B-B14F-4D97-AF65-F5344CB8AC3E}">
        <p14:creationId xmlns:p14="http://schemas.microsoft.com/office/powerpoint/2010/main" val="478559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C000"/>
                </a:solidFill>
              </a:rPr>
              <a:t>Faith Explained and Illustrated</a:t>
            </a:r>
            <a:endParaRPr lang="en-US" dirty="0">
              <a:solidFill>
                <a:srgbClr val="FFC000"/>
              </a:solidFill>
            </a:endParaRPr>
          </a:p>
        </p:txBody>
      </p:sp>
      <p:sp>
        <p:nvSpPr>
          <p:cNvPr id="3" name="Subtitle 2"/>
          <p:cNvSpPr>
            <a:spLocks noGrp="1"/>
          </p:cNvSpPr>
          <p:nvPr>
            <p:ph type="subTitle" idx="1"/>
          </p:nvPr>
        </p:nvSpPr>
        <p:spPr/>
        <p:txBody>
          <a:bodyPr/>
          <a:lstStyle/>
          <a:p>
            <a:r>
              <a:rPr lang="en-US" dirty="0" smtClean="0">
                <a:solidFill>
                  <a:schemeClr val="tx1"/>
                </a:solidFill>
              </a:rPr>
              <a:t>Part One: Hebrews 11:1-7</a:t>
            </a:r>
            <a:endParaRPr lang="en-US" dirty="0">
              <a:solidFill>
                <a:schemeClr val="tx1"/>
              </a:solidFill>
            </a:endParaRPr>
          </a:p>
        </p:txBody>
      </p:sp>
    </p:spTree>
    <p:extLst>
      <p:ext uri="{BB962C8B-B14F-4D97-AF65-F5344CB8AC3E}">
        <p14:creationId xmlns:p14="http://schemas.microsoft.com/office/powerpoint/2010/main" val="1798273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Hebrews 11:1-7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Autofit/>
          </a:bodyPr>
          <a:lstStyle/>
          <a:p>
            <a:endParaRPr lang="en-US" dirty="0">
              <a:solidFill>
                <a:srgbClr val="00FF00"/>
              </a:solidFill>
            </a:endParaRPr>
          </a:p>
        </p:txBody>
      </p:sp>
    </p:spTree>
    <p:extLst>
      <p:ext uri="{BB962C8B-B14F-4D97-AF65-F5344CB8AC3E}">
        <p14:creationId xmlns:p14="http://schemas.microsoft.com/office/powerpoint/2010/main" val="3184491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11:1-7		</a:t>
            </a:r>
            <a:r>
              <a:rPr lang="en-US" dirty="0">
                <a:solidFill>
                  <a:srgbClr val="00B0F0"/>
                </a:solidFill>
              </a:rPr>
              <a:t>Introduction</a:t>
            </a:r>
            <a:endParaRPr lang="en-US" dirty="0"/>
          </a:p>
        </p:txBody>
      </p:sp>
      <p:sp>
        <p:nvSpPr>
          <p:cNvPr id="3" name="Content Placeholder 2"/>
          <p:cNvSpPr>
            <a:spLocks noGrp="1"/>
          </p:cNvSpPr>
          <p:nvPr>
            <p:ph idx="1"/>
          </p:nvPr>
        </p:nvSpPr>
        <p:spPr/>
        <p:txBody>
          <a:bodyPr>
            <a:noAutofit/>
          </a:bodyPr>
          <a:lstStyle/>
          <a:p>
            <a:r>
              <a:rPr lang="en-US" i="1" dirty="0">
                <a:solidFill>
                  <a:srgbClr val="00FF00"/>
                </a:solidFill>
              </a:rPr>
              <a:t>"Faith is believing something you know </a:t>
            </a:r>
            <a:r>
              <a:rPr lang="en-US" i="1" dirty="0" err="1">
                <a:solidFill>
                  <a:srgbClr val="00FF00"/>
                </a:solidFill>
              </a:rPr>
              <a:t>ain't</a:t>
            </a:r>
            <a:r>
              <a:rPr lang="en-US" i="1" dirty="0">
                <a:solidFill>
                  <a:srgbClr val="00FF00"/>
                </a:solidFill>
              </a:rPr>
              <a:t> true." </a:t>
            </a:r>
            <a:endParaRPr lang="en-US" i="1" dirty="0" smtClean="0">
              <a:solidFill>
                <a:srgbClr val="00FF00"/>
              </a:solidFill>
            </a:endParaRPr>
          </a:p>
          <a:p>
            <a:pPr lvl="1" algn="r"/>
            <a:r>
              <a:rPr lang="en-US" i="1" dirty="0" smtClean="0">
                <a:solidFill>
                  <a:srgbClr val="00FF00"/>
                </a:solidFill>
              </a:rPr>
              <a:t>Mark </a:t>
            </a:r>
            <a:r>
              <a:rPr lang="en-US" i="1" dirty="0">
                <a:solidFill>
                  <a:srgbClr val="00FF00"/>
                </a:solidFill>
              </a:rPr>
              <a:t>Twain </a:t>
            </a:r>
          </a:p>
        </p:txBody>
      </p:sp>
    </p:spTree>
    <p:extLst>
      <p:ext uri="{BB962C8B-B14F-4D97-AF65-F5344CB8AC3E}">
        <p14:creationId xmlns:p14="http://schemas.microsoft.com/office/powerpoint/2010/main" val="678350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11:1-7		</a:t>
            </a:r>
            <a:r>
              <a:rPr lang="en-US" dirty="0">
                <a:solidFill>
                  <a:srgbClr val="00B0F0"/>
                </a:solidFill>
              </a:rPr>
              <a:t>Introduction</a:t>
            </a:r>
            <a:endParaRPr lang="en-US" dirty="0"/>
          </a:p>
        </p:txBody>
      </p:sp>
      <p:sp>
        <p:nvSpPr>
          <p:cNvPr id="3" name="Content Placeholder 2"/>
          <p:cNvSpPr>
            <a:spLocks noGrp="1"/>
          </p:cNvSpPr>
          <p:nvPr>
            <p:ph idx="1"/>
          </p:nvPr>
        </p:nvSpPr>
        <p:spPr/>
        <p:txBody>
          <a:bodyPr>
            <a:noAutofit/>
          </a:bodyPr>
          <a:lstStyle/>
          <a:p>
            <a:r>
              <a:rPr lang="en-US" i="1" dirty="0" smtClean="0">
                <a:solidFill>
                  <a:srgbClr val="00FF00"/>
                </a:solidFill>
              </a:rPr>
              <a:t>"Faith is believing something you know </a:t>
            </a:r>
            <a:r>
              <a:rPr lang="en-US" i="1" dirty="0" err="1" smtClean="0">
                <a:solidFill>
                  <a:srgbClr val="00FF00"/>
                </a:solidFill>
              </a:rPr>
              <a:t>ain't</a:t>
            </a:r>
            <a:r>
              <a:rPr lang="en-US" i="1" dirty="0" smtClean="0">
                <a:solidFill>
                  <a:srgbClr val="00FF00"/>
                </a:solidFill>
              </a:rPr>
              <a:t> true." </a:t>
            </a:r>
          </a:p>
          <a:p>
            <a:pPr lvl="1" algn="r"/>
            <a:r>
              <a:rPr lang="en-US" i="1" dirty="0" smtClean="0">
                <a:solidFill>
                  <a:srgbClr val="00FF00"/>
                </a:solidFill>
              </a:rPr>
              <a:t>Mark Twain </a:t>
            </a:r>
          </a:p>
          <a:p>
            <a:endParaRPr lang="en-US" dirty="0" smtClean="0">
              <a:solidFill>
                <a:srgbClr val="00FF00"/>
              </a:solidFill>
            </a:endParaRPr>
          </a:p>
          <a:p>
            <a:r>
              <a:rPr lang="en-US" i="1" dirty="0">
                <a:solidFill>
                  <a:srgbClr val="00FF00"/>
                </a:solidFill>
              </a:rPr>
              <a:t>"The way to see by faith is to shut the eye of reason." </a:t>
            </a:r>
            <a:endParaRPr lang="en-US" i="1" dirty="0" smtClean="0">
              <a:solidFill>
                <a:srgbClr val="00FF00"/>
              </a:solidFill>
            </a:endParaRPr>
          </a:p>
          <a:p>
            <a:pPr lvl="1" algn="r"/>
            <a:r>
              <a:rPr lang="en-US" i="1" dirty="0" smtClean="0">
                <a:solidFill>
                  <a:srgbClr val="00FF00"/>
                </a:solidFill>
              </a:rPr>
              <a:t>Benjamin </a:t>
            </a:r>
            <a:r>
              <a:rPr lang="en-US" i="1" dirty="0">
                <a:solidFill>
                  <a:srgbClr val="00FF00"/>
                </a:solidFill>
              </a:rPr>
              <a:t>Franklin </a:t>
            </a:r>
          </a:p>
          <a:p>
            <a:endParaRPr lang="en-US" dirty="0">
              <a:solidFill>
                <a:srgbClr val="00FF00"/>
              </a:solidFill>
            </a:endParaRPr>
          </a:p>
        </p:txBody>
      </p:sp>
    </p:spTree>
    <p:extLst>
      <p:ext uri="{BB962C8B-B14F-4D97-AF65-F5344CB8AC3E}">
        <p14:creationId xmlns:p14="http://schemas.microsoft.com/office/powerpoint/2010/main" val="2394812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11:1-7		</a:t>
            </a:r>
            <a:r>
              <a:rPr lang="en-US" dirty="0">
                <a:solidFill>
                  <a:srgbClr val="00B0F0"/>
                </a:solidFill>
              </a:rPr>
              <a:t>Introduction</a:t>
            </a:r>
            <a:endParaRPr lang="en-US" dirty="0"/>
          </a:p>
        </p:txBody>
      </p:sp>
      <p:sp>
        <p:nvSpPr>
          <p:cNvPr id="3" name="Content Placeholder 2"/>
          <p:cNvSpPr>
            <a:spLocks noGrp="1"/>
          </p:cNvSpPr>
          <p:nvPr>
            <p:ph idx="1"/>
          </p:nvPr>
        </p:nvSpPr>
        <p:spPr/>
        <p:txBody>
          <a:bodyPr>
            <a:noAutofit/>
          </a:bodyPr>
          <a:lstStyle/>
          <a:p>
            <a:r>
              <a:rPr lang="en-US" i="1" dirty="0">
                <a:solidFill>
                  <a:srgbClr val="00FF00"/>
                </a:solidFill>
              </a:rPr>
              <a:t>“Faith is the great cop-out, the great excuse to evade the need to think and evaluate </a:t>
            </a:r>
            <a:r>
              <a:rPr lang="en-US" i="1" dirty="0" smtClean="0">
                <a:solidFill>
                  <a:srgbClr val="00FF00"/>
                </a:solidFill>
              </a:rPr>
              <a:t>evidence.  Faith </a:t>
            </a:r>
            <a:r>
              <a:rPr lang="en-US" i="1" dirty="0">
                <a:solidFill>
                  <a:srgbClr val="00FF00"/>
                </a:solidFill>
              </a:rPr>
              <a:t>is belief in spite of, even perhaps because of, the lack of evidence</a:t>
            </a:r>
            <a:r>
              <a:rPr lang="en-US" i="1" dirty="0" smtClean="0">
                <a:solidFill>
                  <a:srgbClr val="00FF00"/>
                </a:solidFill>
              </a:rPr>
              <a:t>.”</a:t>
            </a:r>
          </a:p>
          <a:p>
            <a:pPr lvl="1" algn="r"/>
            <a:r>
              <a:rPr lang="en-US" dirty="0" smtClean="0">
                <a:solidFill>
                  <a:srgbClr val="00FF00"/>
                </a:solidFill>
              </a:rPr>
              <a:t>Richard </a:t>
            </a:r>
            <a:r>
              <a:rPr lang="en-US" dirty="0">
                <a:solidFill>
                  <a:srgbClr val="00FF00"/>
                </a:solidFill>
              </a:rPr>
              <a:t>Dawkins</a:t>
            </a:r>
          </a:p>
        </p:txBody>
      </p:sp>
    </p:spTree>
    <p:extLst>
      <p:ext uri="{BB962C8B-B14F-4D97-AF65-F5344CB8AC3E}">
        <p14:creationId xmlns:p14="http://schemas.microsoft.com/office/powerpoint/2010/main" val="27326286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11:1-7		</a:t>
            </a:r>
            <a:r>
              <a:rPr lang="en-US" dirty="0">
                <a:solidFill>
                  <a:srgbClr val="00B0F0"/>
                </a:solidFill>
              </a:rPr>
              <a:t>Introduction</a:t>
            </a:r>
            <a:endParaRPr lang="en-US" dirty="0"/>
          </a:p>
        </p:txBody>
      </p:sp>
      <p:sp>
        <p:nvSpPr>
          <p:cNvPr id="3" name="Content Placeholder 2"/>
          <p:cNvSpPr>
            <a:spLocks noGrp="1"/>
          </p:cNvSpPr>
          <p:nvPr>
            <p:ph idx="1"/>
          </p:nvPr>
        </p:nvSpPr>
        <p:spPr/>
        <p:txBody>
          <a:bodyPr>
            <a:noAutofit/>
          </a:bodyPr>
          <a:lstStyle/>
          <a:p>
            <a:r>
              <a:rPr lang="en-US" dirty="0"/>
              <a:t>The rabbi’s audience was growing weak in their Christian convictions.</a:t>
            </a:r>
          </a:p>
          <a:p>
            <a:r>
              <a:rPr lang="en-US" dirty="0" smtClean="0"/>
              <a:t>They were continually at risk of falling back into a Christ-less Judaism based on rituals and animal sacrifice.</a:t>
            </a:r>
          </a:p>
        </p:txBody>
      </p:sp>
    </p:spTree>
    <p:extLst>
      <p:ext uri="{BB962C8B-B14F-4D97-AF65-F5344CB8AC3E}">
        <p14:creationId xmlns:p14="http://schemas.microsoft.com/office/powerpoint/2010/main" val="12490681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11:1-7		</a:t>
            </a:r>
            <a:r>
              <a:rPr lang="en-US" dirty="0">
                <a:solidFill>
                  <a:srgbClr val="00B0F0"/>
                </a:solidFill>
              </a:rPr>
              <a:t>Introduction</a:t>
            </a:r>
            <a:endParaRPr lang="en-US" dirty="0"/>
          </a:p>
        </p:txBody>
      </p:sp>
      <p:sp>
        <p:nvSpPr>
          <p:cNvPr id="3" name="Content Placeholder 2"/>
          <p:cNvSpPr>
            <a:spLocks noGrp="1"/>
          </p:cNvSpPr>
          <p:nvPr>
            <p:ph idx="1"/>
          </p:nvPr>
        </p:nvSpPr>
        <p:spPr/>
        <p:txBody>
          <a:bodyPr>
            <a:noAutofit/>
          </a:bodyPr>
          <a:lstStyle/>
          <a:p>
            <a:r>
              <a:rPr lang="en-US" dirty="0" smtClean="0"/>
              <a:t>He is encouraging them to be strong and remain steadfast in their faith.</a:t>
            </a:r>
          </a:p>
          <a:p>
            <a:r>
              <a:rPr lang="en-US" dirty="0" smtClean="0"/>
              <a:t>In </a:t>
            </a:r>
            <a:r>
              <a:rPr lang="en-US" dirty="0" smtClean="0">
                <a:solidFill>
                  <a:srgbClr val="FFFF00"/>
                </a:solidFill>
              </a:rPr>
              <a:t>Hebrews 11 </a:t>
            </a:r>
            <a:r>
              <a:rPr lang="en-US" dirty="0" smtClean="0"/>
              <a:t>we have faith explained and illustrated.</a:t>
            </a:r>
          </a:p>
          <a:p>
            <a:r>
              <a:rPr lang="en-US" dirty="0" smtClean="0"/>
              <a:t>The rabbi’s goal is to stir up the hearts of God’s people to greater trust and obedience.</a:t>
            </a:r>
          </a:p>
        </p:txBody>
      </p:sp>
    </p:spTree>
    <p:extLst>
      <p:ext uri="{BB962C8B-B14F-4D97-AF65-F5344CB8AC3E}">
        <p14:creationId xmlns:p14="http://schemas.microsoft.com/office/powerpoint/2010/main" val="1795742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11:1-7		</a:t>
            </a:r>
            <a:r>
              <a:rPr lang="en-US" dirty="0">
                <a:solidFill>
                  <a:srgbClr val="00B0F0"/>
                </a:solidFill>
              </a:rPr>
              <a:t>Introduction</a:t>
            </a:r>
            <a:endParaRPr lang="en-US" dirty="0"/>
          </a:p>
        </p:txBody>
      </p:sp>
      <p:sp>
        <p:nvSpPr>
          <p:cNvPr id="3" name="Content Placeholder 2"/>
          <p:cNvSpPr>
            <a:spLocks noGrp="1"/>
          </p:cNvSpPr>
          <p:nvPr>
            <p:ph idx="1"/>
          </p:nvPr>
        </p:nvSpPr>
        <p:spPr/>
        <p:txBody>
          <a:bodyPr>
            <a:noAutofit/>
          </a:bodyPr>
          <a:lstStyle/>
          <a:p>
            <a:r>
              <a:rPr lang="en-US" dirty="0" smtClean="0">
                <a:solidFill>
                  <a:srgbClr val="FFFF00"/>
                </a:solidFill>
              </a:rPr>
              <a:t>Hebrews 11 </a:t>
            </a:r>
            <a:r>
              <a:rPr lang="en-US" dirty="0" smtClean="0"/>
              <a:t>is closely connected to the previous section. </a:t>
            </a:r>
          </a:p>
          <a:p>
            <a:r>
              <a:rPr lang="en-US" dirty="0" smtClean="0"/>
              <a:t>See </a:t>
            </a:r>
            <a:r>
              <a:rPr lang="en-US" dirty="0" smtClean="0">
                <a:solidFill>
                  <a:srgbClr val="FFFF00"/>
                </a:solidFill>
              </a:rPr>
              <a:t>10:23-24, 35-39.</a:t>
            </a:r>
          </a:p>
        </p:txBody>
      </p:sp>
    </p:spTree>
    <p:extLst>
      <p:ext uri="{BB962C8B-B14F-4D97-AF65-F5344CB8AC3E}">
        <p14:creationId xmlns:p14="http://schemas.microsoft.com/office/powerpoint/2010/main" val="10430327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11:1-7		</a:t>
            </a:r>
            <a:r>
              <a:rPr lang="en-US" dirty="0">
                <a:solidFill>
                  <a:srgbClr val="00B0F0"/>
                </a:solidFill>
              </a:rPr>
              <a:t>Introduction</a:t>
            </a:r>
            <a:endParaRPr lang="en-US" dirty="0"/>
          </a:p>
        </p:txBody>
      </p:sp>
      <p:sp>
        <p:nvSpPr>
          <p:cNvPr id="3" name="Content Placeholder 2"/>
          <p:cNvSpPr>
            <a:spLocks noGrp="1"/>
          </p:cNvSpPr>
          <p:nvPr>
            <p:ph idx="1"/>
          </p:nvPr>
        </p:nvSpPr>
        <p:spPr/>
        <p:txBody>
          <a:bodyPr>
            <a:noAutofit/>
          </a:bodyPr>
          <a:lstStyle/>
          <a:p>
            <a:r>
              <a:rPr lang="en-US" dirty="0" smtClean="0"/>
              <a:t>If you’ve ever wondered if your faith was real, you can benefit from this chapter.</a:t>
            </a:r>
          </a:p>
          <a:p>
            <a:r>
              <a:rPr lang="en-US" dirty="0" smtClean="0"/>
              <a:t>If you’ve been puzzled by the relationship between </a:t>
            </a:r>
            <a:r>
              <a:rPr lang="en-US" dirty="0" smtClean="0">
                <a:solidFill>
                  <a:srgbClr val="FFC000"/>
                </a:solidFill>
              </a:rPr>
              <a:t>faith and works </a:t>
            </a:r>
            <a:r>
              <a:rPr lang="en-US" dirty="0" smtClean="0"/>
              <a:t>or </a:t>
            </a:r>
            <a:r>
              <a:rPr lang="en-US" dirty="0" smtClean="0">
                <a:solidFill>
                  <a:srgbClr val="FFC000"/>
                </a:solidFill>
              </a:rPr>
              <a:t>faith and obedience</a:t>
            </a:r>
            <a:r>
              <a:rPr lang="en-US" dirty="0" smtClean="0"/>
              <a:t>, this chapter can help.</a:t>
            </a:r>
          </a:p>
          <a:p>
            <a:r>
              <a:rPr lang="en-US" dirty="0"/>
              <a:t>If your faith in Christ has ever wavered, this chapter is for you.</a:t>
            </a:r>
          </a:p>
          <a:p>
            <a:endParaRPr lang="en-US" dirty="0" smtClean="0"/>
          </a:p>
        </p:txBody>
      </p:sp>
    </p:spTree>
    <p:extLst>
      <p:ext uri="{BB962C8B-B14F-4D97-AF65-F5344CB8AC3E}">
        <p14:creationId xmlns:p14="http://schemas.microsoft.com/office/powerpoint/2010/main" val="4173475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3124200"/>
          </a:xfrm>
        </p:spPr>
        <p:txBody>
          <a:bodyPr>
            <a:normAutofit/>
          </a:bodyPr>
          <a:lstStyle/>
          <a:p>
            <a:r>
              <a:rPr lang="en-US" dirty="0" smtClean="0">
                <a:solidFill>
                  <a:srgbClr val="FFC000"/>
                </a:solidFill>
              </a:rPr>
              <a:t>Biblical faith is our willing response to God, expressed inwardly by submissive trust,</a:t>
            </a:r>
            <a:br>
              <a:rPr lang="en-US" dirty="0" smtClean="0">
                <a:solidFill>
                  <a:srgbClr val="FFC000"/>
                </a:solidFill>
              </a:rPr>
            </a:br>
            <a:r>
              <a:rPr lang="en-US" dirty="0" smtClean="0">
                <a:solidFill>
                  <a:srgbClr val="FFC000"/>
                </a:solidFill>
              </a:rPr>
              <a:t>and outwardly by obedience.</a:t>
            </a:r>
            <a:endParaRPr lang="en-US" dirty="0">
              <a:solidFill>
                <a:srgbClr val="FFC000"/>
              </a:solidFill>
            </a:endParaRPr>
          </a:p>
        </p:txBody>
      </p:sp>
    </p:spTree>
    <p:extLst>
      <p:ext uri="{BB962C8B-B14F-4D97-AF65-F5344CB8AC3E}">
        <p14:creationId xmlns:p14="http://schemas.microsoft.com/office/powerpoint/2010/main" val="26106979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11:1-7		</a:t>
            </a:r>
            <a:r>
              <a:rPr lang="en-US" dirty="0" smtClean="0">
                <a:solidFill>
                  <a:srgbClr val="FFC000"/>
                </a:solidFill>
              </a:rPr>
              <a:t>Outline</a:t>
            </a:r>
            <a:endParaRPr lang="en-US" dirty="0">
              <a:solidFill>
                <a:srgbClr val="FFC000"/>
              </a:solidFill>
            </a:endParaRPr>
          </a:p>
        </p:txBody>
      </p:sp>
      <p:sp>
        <p:nvSpPr>
          <p:cNvPr id="3" name="Content Placeholder 2"/>
          <p:cNvSpPr>
            <a:spLocks noGrp="1"/>
          </p:cNvSpPr>
          <p:nvPr>
            <p:ph idx="1"/>
          </p:nvPr>
        </p:nvSpPr>
        <p:spPr/>
        <p:txBody>
          <a:bodyPr>
            <a:noAutofit/>
          </a:bodyPr>
          <a:lstStyle/>
          <a:p>
            <a:pPr marL="571500" indent="-571500">
              <a:buFont typeface="+mj-lt"/>
              <a:buAutoNum type="romanUcPeriod"/>
            </a:pPr>
            <a:endParaRPr lang="en-US" dirty="0">
              <a:solidFill>
                <a:srgbClr val="FFFF00"/>
              </a:solidFill>
            </a:endParaRPr>
          </a:p>
        </p:txBody>
      </p:sp>
    </p:spTree>
    <p:extLst>
      <p:ext uri="{BB962C8B-B14F-4D97-AF65-F5344CB8AC3E}">
        <p14:creationId xmlns:p14="http://schemas.microsoft.com/office/powerpoint/2010/main" val="1573218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11:1-7		</a:t>
            </a:r>
            <a:r>
              <a:rPr lang="en-US" dirty="0" smtClean="0">
                <a:solidFill>
                  <a:srgbClr val="FFC000"/>
                </a:solidFill>
              </a:rPr>
              <a:t>Outline</a:t>
            </a:r>
            <a:endParaRPr lang="en-US" dirty="0">
              <a:solidFill>
                <a:srgbClr val="FFC000"/>
              </a:solidFill>
            </a:endParaRPr>
          </a:p>
        </p:txBody>
      </p:sp>
      <p:sp>
        <p:nvSpPr>
          <p:cNvPr id="3" name="Content Placeholder 2"/>
          <p:cNvSpPr>
            <a:spLocks noGrp="1"/>
          </p:cNvSpPr>
          <p:nvPr>
            <p:ph idx="1"/>
          </p:nvPr>
        </p:nvSpPr>
        <p:spPr/>
        <p:txBody>
          <a:bodyPr>
            <a:noAutofit/>
          </a:bodyPr>
          <a:lstStyle/>
          <a:p>
            <a:pPr marL="571500" indent="-571500">
              <a:buFont typeface="+mj-lt"/>
              <a:buAutoNum type="romanUcPeriod"/>
            </a:pPr>
            <a:r>
              <a:rPr lang="en-US" dirty="0"/>
              <a:t>A Description of Biblical Faith		</a:t>
            </a:r>
            <a:r>
              <a:rPr lang="en-US" dirty="0">
                <a:solidFill>
                  <a:srgbClr val="FFFF00"/>
                </a:solidFill>
              </a:rPr>
              <a:t>11:1-3</a:t>
            </a:r>
          </a:p>
          <a:p>
            <a:pPr marL="571500" indent="-571500">
              <a:buFont typeface="+mj-lt"/>
              <a:buAutoNum type="romanUcPeriod"/>
            </a:pPr>
            <a:r>
              <a:rPr lang="en-US" dirty="0"/>
              <a:t>Faith Prior to the Flood				</a:t>
            </a:r>
            <a:r>
              <a:rPr lang="en-US" dirty="0">
                <a:solidFill>
                  <a:srgbClr val="FFFF00"/>
                </a:solidFill>
              </a:rPr>
              <a:t>11:4-7</a:t>
            </a:r>
          </a:p>
        </p:txBody>
      </p:sp>
    </p:spTree>
    <p:extLst>
      <p:ext uri="{BB962C8B-B14F-4D97-AF65-F5344CB8AC3E}">
        <p14:creationId xmlns:p14="http://schemas.microsoft.com/office/powerpoint/2010/main" val="3979942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11:1-7		</a:t>
            </a:r>
            <a:r>
              <a:rPr lang="en-US" dirty="0" smtClean="0">
                <a:solidFill>
                  <a:srgbClr val="FFC000"/>
                </a:solidFill>
              </a:rPr>
              <a:t>Outline</a:t>
            </a:r>
            <a:endParaRPr lang="en-US" dirty="0">
              <a:solidFill>
                <a:srgbClr val="FFC000"/>
              </a:solidFill>
            </a:endParaRPr>
          </a:p>
        </p:txBody>
      </p:sp>
      <p:sp>
        <p:nvSpPr>
          <p:cNvPr id="3" name="Content Placeholder 2"/>
          <p:cNvSpPr>
            <a:spLocks noGrp="1"/>
          </p:cNvSpPr>
          <p:nvPr>
            <p:ph idx="1"/>
          </p:nvPr>
        </p:nvSpPr>
        <p:spPr/>
        <p:txBody>
          <a:bodyPr>
            <a:noAutofit/>
          </a:bodyPr>
          <a:lstStyle/>
          <a:p>
            <a:pPr marL="571500" indent="-571500">
              <a:buFont typeface="+mj-lt"/>
              <a:buAutoNum type="romanUcPeriod"/>
            </a:pPr>
            <a:r>
              <a:rPr lang="en-US" dirty="0" smtClean="0"/>
              <a:t>A Description of Biblical Faith		</a:t>
            </a:r>
            <a:r>
              <a:rPr lang="en-US" dirty="0" smtClean="0">
                <a:solidFill>
                  <a:srgbClr val="FFFF00"/>
                </a:solidFill>
              </a:rPr>
              <a:t>11:1-3</a:t>
            </a:r>
          </a:p>
          <a:p>
            <a:pPr marL="571500" indent="-571500">
              <a:buFont typeface="+mj-lt"/>
              <a:buAutoNum type="romanUcPeriod"/>
            </a:pPr>
            <a:r>
              <a:rPr lang="en-US" dirty="0" smtClean="0"/>
              <a:t>Faith Prior to the Flood				</a:t>
            </a:r>
            <a:r>
              <a:rPr lang="en-US" dirty="0" smtClean="0">
                <a:solidFill>
                  <a:srgbClr val="FFFF00"/>
                </a:solidFill>
              </a:rPr>
              <a:t>11:4-7</a:t>
            </a:r>
          </a:p>
          <a:p>
            <a:endParaRPr lang="en-US" dirty="0"/>
          </a:p>
          <a:p>
            <a:r>
              <a:rPr lang="en-US" dirty="0" smtClean="0"/>
              <a:t>But first, let’s </a:t>
            </a:r>
            <a:r>
              <a:rPr lang="en-US" dirty="0"/>
              <a:t>read </a:t>
            </a:r>
            <a:r>
              <a:rPr lang="en-US" dirty="0">
                <a:solidFill>
                  <a:srgbClr val="FFFF00"/>
                </a:solidFill>
              </a:rPr>
              <a:t>Hebrews 11 </a:t>
            </a:r>
            <a:r>
              <a:rPr lang="en-US" dirty="0"/>
              <a:t>from beginning to end.</a:t>
            </a:r>
          </a:p>
          <a:p>
            <a:endParaRPr lang="en-US" dirty="0"/>
          </a:p>
        </p:txBody>
      </p:sp>
    </p:spTree>
    <p:extLst>
      <p:ext uri="{BB962C8B-B14F-4D97-AF65-F5344CB8AC3E}">
        <p14:creationId xmlns:p14="http://schemas.microsoft.com/office/powerpoint/2010/main" val="3537618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3124200"/>
          </a:xfrm>
        </p:spPr>
        <p:txBody>
          <a:bodyPr>
            <a:normAutofit/>
          </a:bodyPr>
          <a:lstStyle/>
          <a:p>
            <a:r>
              <a:rPr lang="en-US" dirty="0" smtClean="0">
                <a:solidFill>
                  <a:srgbClr val="FFC000"/>
                </a:solidFill>
              </a:rPr>
              <a:t>Biblical faith is our willing response to God, expressed inwardly by submissive trust,</a:t>
            </a:r>
            <a:br>
              <a:rPr lang="en-US" dirty="0" smtClean="0">
                <a:solidFill>
                  <a:srgbClr val="FFC000"/>
                </a:solidFill>
              </a:rPr>
            </a:br>
            <a:r>
              <a:rPr lang="en-US" dirty="0" smtClean="0">
                <a:solidFill>
                  <a:srgbClr val="FFC000"/>
                </a:solidFill>
              </a:rPr>
              <a:t>and outwardly by obedience.</a:t>
            </a:r>
            <a:endParaRPr lang="en-US" dirty="0">
              <a:solidFill>
                <a:srgbClr val="FFC000"/>
              </a:solidFill>
            </a:endParaRPr>
          </a:p>
        </p:txBody>
      </p:sp>
    </p:spTree>
    <p:extLst>
      <p:ext uri="{BB962C8B-B14F-4D97-AF65-F5344CB8AC3E}">
        <p14:creationId xmlns:p14="http://schemas.microsoft.com/office/powerpoint/2010/main" val="14866110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30115594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Faith is not blind optimism.</a:t>
            </a:r>
          </a:p>
          <a:p>
            <a:r>
              <a:rPr lang="en-US" dirty="0" smtClean="0"/>
              <a:t>It’s not something we work up through emotional hype.</a:t>
            </a:r>
          </a:p>
          <a:p>
            <a:r>
              <a:rPr lang="en-US" dirty="0" smtClean="0"/>
              <a:t>Faith is not the belief in something despite purely contrary evidence.</a:t>
            </a:r>
          </a:p>
          <a:p>
            <a:r>
              <a:rPr lang="en-US" dirty="0"/>
              <a:t>F</a:t>
            </a:r>
            <a:r>
              <a:rPr lang="en-US" dirty="0" smtClean="0"/>
              <a:t>aith does, however, require that we gather sufficient evidence from all the right sources and that we interpret that evidence correctly.</a:t>
            </a:r>
          </a:p>
          <a:p>
            <a:r>
              <a:rPr lang="en-US" dirty="0" smtClean="0"/>
              <a:t>Otherwise wrong conclusions are inevitable.</a:t>
            </a:r>
          </a:p>
          <a:p>
            <a:endParaRPr lang="en-US" dirty="0" smtClean="0"/>
          </a:p>
        </p:txBody>
      </p:sp>
    </p:spTree>
    <p:extLst>
      <p:ext uri="{BB962C8B-B14F-4D97-AF65-F5344CB8AC3E}">
        <p14:creationId xmlns:p14="http://schemas.microsoft.com/office/powerpoint/2010/main" val="38958439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a:xfrm>
            <a:off x="457200" y="1676400"/>
            <a:ext cx="8229600" cy="4525963"/>
          </a:xfrm>
        </p:spPr>
        <p:txBody>
          <a:bodyPr>
            <a:normAutofit/>
          </a:bodyPr>
          <a:lstStyle/>
          <a:p>
            <a:r>
              <a:rPr lang="en-US" dirty="0" smtClean="0">
                <a:solidFill>
                  <a:srgbClr val="FFC000"/>
                </a:solidFill>
              </a:rPr>
              <a:t>Consider a complex math problem:</a:t>
            </a:r>
          </a:p>
          <a:p>
            <a:pPr lvl="1"/>
            <a:r>
              <a:rPr lang="en-US" dirty="0" smtClean="0"/>
              <a:t>The correct answer is waiting to be found, but you may not initially take the right approach.</a:t>
            </a:r>
          </a:p>
          <a:p>
            <a:pPr lvl="1"/>
            <a:r>
              <a:rPr lang="en-US" dirty="0" smtClean="0"/>
              <a:t>Once you have the right approach, there may still be minor errors in your calculations.</a:t>
            </a:r>
          </a:p>
          <a:p>
            <a:pPr lvl="1"/>
            <a:r>
              <a:rPr lang="en-US" dirty="0" smtClean="0"/>
              <a:t>The final solution will only be found by looking at all the information in the right way and then applying some careful, diligent effort.</a:t>
            </a:r>
          </a:p>
          <a:p>
            <a:pPr lvl="1"/>
            <a:r>
              <a:rPr lang="en-US" dirty="0" smtClean="0"/>
              <a:t>Anything less will yield incorrect results.</a:t>
            </a:r>
          </a:p>
          <a:p>
            <a:pPr lvl="1"/>
            <a:endParaRPr lang="en-US" dirty="0" smtClean="0"/>
          </a:p>
          <a:p>
            <a:pPr lvl="1"/>
            <a:endParaRPr lang="en-US" dirty="0" smtClean="0"/>
          </a:p>
          <a:p>
            <a:pPr lvl="1"/>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23241714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a:xfrm>
            <a:off x="457200" y="1676400"/>
            <a:ext cx="8229600" cy="4525963"/>
          </a:xfrm>
        </p:spPr>
        <p:txBody>
          <a:bodyPr>
            <a:normAutofit/>
          </a:bodyPr>
          <a:lstStyle/>
          <a:p>
            <a:r>
              <a:rPr lang="en-US" dirty="0" smtClean="0">
                <a:solidFill>
                  <a:srgbClr val="FFC000"/>
                </a:solidFill>
              </a:rPr>
              <a:t>Think also about getting to know a person:</a:t>
            </a:r>
          </a:p>
          <a:p>
            <a:pPr lvl="1"/>
            <a:r>
              <a:rPr lang="en-US" dirty="0" smtClean="0"/>
              <a:t>Getting to know people takes time and effort.</a:t>
            </a:r>
          </a:p>
          <a:p>
            <a:pPr lvl="1"/>
            <a:r>
              <a:rPr lang="en-US" dirty="0"/>
              <a:t>Even if we rule out any kind of conscious deception, first impressions still are still not always </a:t>
            </a:r>
            <a:r>
              <a:rPr lang="en-US" dirty="0" smtClean="0"/>
              <a:t>completely correct.</a:t>
            </a:r>
          </a:p>
          <a:p>
            <a:pPr lvl="1"/>
            <a:r>
              <a:rPr lang="en-US" dirty="0" smtClean="0"/>
              <a:t>The only way we get to know anybody is by trying to get to know them.  (How’s that for insight?)</a:t>
            </a:r>
          </a:p>
          <a:p>
            <a:pPr lvl="1"/>
            <a:r>
              <a:rPr lang="en-US" dirty="0" smtClean="0"/>
              <a:t>Otherwise our conclusions about them will probably be all wrong.</a:t>
            </a:r>
          </a:p>
          <a:p>
            <a:pPr lvl="1"/>
            <a:endParaRPr lang="en-US" dirty="0" smtClean="0"/>
          </a:p>
          <a:p>
            <a:pPr lvl="1"/>
            <a:endParaRPr lang="en-US" dirty="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13671594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a:xfrm>
            <a:off x="457200" y="1676400"/>
            <a:ext cx="8229600" cy="4525963"/>
          </a:xfrm>
        </p:spPr>
        <p:txBody>
          <a:bodyPr>
            <a:normAutofit/>
          </a:bodyPr>
          <a:lstStyle/>
          <a:p>
            <a:r>
              <a:rPr lang="en-US" dirty="0" smtClean="0">
                <a:solidFill>
                  <a:srgbClr val="FFC000"/>
                </a:solidFill>
              </a:rPr>
              <a:t>Such is often the state of those who misunderstand biblical faith:</a:t>
            </a:r>
          </a:p>
          <a:p>
            <a:pPr lvl="1"/>
            <a:r>
              <a:rPr lang="en-US" dirty="0" smtClean="0"/>
              <a:t>We may take the wrong approach.</a:t>
            </a:r>
          </a:p>
          <a:p>
            <a:pPr lvl="1"/>
            <a:r>
              <a:rPr lang="en-US" dirty="0" smtClean="0"/>
              <a:t>We may fail to examine all the evidence.</a:t>
            </a:r>
          </a:p>
          <a:p>
            <a:pPr lvl="1"/>
            <a:r>
              <a:rPr lang="en-US" dirty="0" smtClean="0"/>
              <a:t>We may misinterpret the evidence that we have.</a:t>
            </a:r>
          </a:p>
          <a:p>
            <a:pPr lvl="1"/>
            <a:r>
              <a:rPr lang="en-US" dirty="0" smtClean="0"/>
              <a:t>Or we may simply not be trying hard enough.</a:t>
            </a:r>
          </a:p>
          <a:p>
            <a:pPr lvl="1"/>
            <a:r>
              <a:rPr lang="en-US" dirty="0" smtClean="0"/>
              <a:t>The end result is that we misunderstand faith, misunderstand the Bible, misunderstand Christianity and misunderstand God.</a:t>
            </a:r>
          </a:p>
          <a:p>
            <a:pPr lvl="1"/>
            <a:endParaRPr lang="en-US" dirty="0" smtClean="0"/>
          </a:p>
          <a:p>
            <a:pPr lvl="1"/>
            <a:endParaRPr lang="en-US" dirty="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22226810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11:1</a:t>
            </a:r>
            <a:r>
              <a:rPr lang="en-US" dirty="0" smtClean="0"/>
              <a:t>	</a:t>
            </a:r>
            <a:r>
              <a:rPr lang="en-US" dirty="0"/>
              <a:t>This is more of a description of faith </a:t>
            </a:r>
            <a:r>
              <a:rPr lang="en-US" dirty="0" smtClean="0"/>
              <a:t>rather than </a:t>
            </a:r>
            <a:r>
              <a:rPr lang="en-US" dirty="0"/>
              <a:t>a dictionary definition.</a:t>
            </a:r>
          </a:p>
          <a:p>
            <a:r>
              <a:rPr lang="en-US" dirty="0" smtClean="0"/>
              <a:t>Alternative translation from ESV:</a:t>
            </a:r>
          </a:p>
          <a:p>
            <a:pPr marL="0" indent="0">
              <a:buNone/>
            </a:pPr>
            <a:r>
              <a:rPr lang="en-US" dirty="0" smtClean="0">
                <a:solidFill>
                  <a:srgbClr val="00FF00"/>
                </a:solidFill>
              </a:rPr>
              <a:t>“</a:t>
            </a:r>
            <a:r>
              <a:rPr lang="en-US" i="1" dirty="0" smtClean="0">
                <a:solidFill>
                  <a:srgbClr val="00FF00"/>
                </a:solidFill>
              </a:rPr>
              <a:t>Now </a:t>
            </a:r>
            <a:r>
              <a:rPr lang="en-US" i="1" dirty="0">
                <a:solidFill>
                  <a:srgbClr val="00FF00"/>
                </a:solidFill>
              </a:rPr>
              <a:t>faith is the assurance of things hoped for, the conviction of things not seen</a:t>
            </a:r>
            <a:r>
              <a:rPr lang="en-US" i="1" dirty="0" smtClean="0">
                <a:solidFill>
                  <a:srgbClr val="00FF00"/>
                </a:solidFill>
              </a:rPr>
              <a:t>.”</a:t>
            </a:r>
          </a:p>
        </p:txBody>
      </p:sp>
    </p:spTree>
    <p:extLst>
      <p:ext uri="{BB962C8B-B14F-4D97-AF65-F5344CB8AC3E}">
        <p14:creationId xmlns:p14="http://schemas.microsoft.com/office/powerpoint/2010/main" val="29680046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11:1</a:t>
            </a:r>
            <a:r>
              <a:rPr lang="en-US" dirty="0" smtClean="0"/>
              <a:t>	</a:t>
            </a:r>
            <a:r>
              <a:rPr lang="en-US" dirty="0">
                <a:solidFill>
                  <a:srgbClr val="00B0F0"/>
                </a:solidFill>
              </a:rPr>
              <a:t>substance = assurance</a:t>
            </a:r>
            <a:r>
              <a:rPr lang="en-US" dirty="0"/>
              <a:t>, the thing that stands </a:t>
            </a:r>
            <a:r>
              <a:rPr lang="en-US" dirty="0" smtClean="0"/>
              <a:t>under all the rest, </a:t>
            </a:r>
            <a:r>
              <a:rPr lang="en-US" dirty="0"/>
              <a:t>the </a:t>
            </a:r>
            <a:r>
              <a:rPr lang="en-US" dirty="0" smtClean="0"/>
              <a:t>foundation.</a:t>
            </a:r>
          </a:p>
          <a:p>
            <a:r>
              <a:rPr lang="en-US" dirty="0" smtClean="0"/>
              <a:t>Warren </a:t>
            </a:r>
            <a:r>
              <a:rPr lang="en-US" dirty="0" err="1" smtClean="0"/>
              <a:t>Wiersbe</a:t>
            </a:r>
            <a:r>
              <a:rPr lang="en-US" dirty="0" smtClean="0"/>
              <a:t> put it like this:</a:t>
            </a:r>
          </a:p>
          <a:p>
            <a:r>
              <a:rPr lang="en-US" i="1" dirty="0" smtClean="0">
                <a:solidFill>
                  <a:srgbClr val="00FF00"/>
                </a:solidFill>
              </a:rPr>
              <a:t>“Faith is to a Christian what a foundation is to a house; it gives confidence and assurance that he will stand.”</a:t>
            </a:r>
          </a:p>
          <a:p>
            <a:pPr lvl="1" algn="r"/>
            <a:r>
              <a:rPr lang="en-US" i="1" dirty="0" smtClean="0">
                <a:solidFill>
                  <a:srgbClr val="00FF00"/>
                </a:solidFill>
              </a:rPr>
              <a:t>Warren </a:t>
            </a:r>
            <a:r>
              <a:rPr lang="en-US" i="1" dirty="0" err="1" smtClean="0">
                <a:solidFill>
                  <a:srgbClr val="00FF00"/>
                </a:solidFill>
              </a:rPr>
              <a:t>Wiersbe</a:t>
            </a:r>
            <a:endParaRPr lang="en-US" i="1" dirty="0">
              <a:solidFill>
                <a:srgbClr val="00FF00"/>
              </a:solidFill>
            </a:endParaRPr>
          </a:p>
        </p:txBody>
      </p:sp>
    </p:spTree>
    <p:extLst>
      <p:ext uri="{BB962C8B-B14F-4D97-AF65-F5344CB8AC3E}">
        <p14:creationId xmlns:p14="http://schemas.microsoft.com/office/powerpoint/2010/main" val="35450162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11:1</a:t>
            </a:r>
            <a:r>
              <a:rPr lang="en-US" dirty="0" smtClean="0"/>
              <a:t>	</a:t>
            </a:r>
            <a:r>
              <a:rPr lang="en-US" dirty="0" smtClean="0">
                <a:solidFill>
                  <a:srgbClr val="00B0F0"/>
                </a:solidFill>
              </a:rPr>
              <a:t>evidence </a:t>
            </a:r>
            <a:r>
              <a:rPr lang="en-US" dirty="0">
                <a:solidFill>
                  <a:srgbClr val="00B0F0"/>
                </a:solidFill>
              </a:rPr>
              <a:t>= </a:t>
            </a:r>
            <a:r>
              <a:rPr lang="en-US" dirty="0" smtClean="0">
                <a:solidFill>
                  <a:srgbClr val="00B0F0"/>
                </a:solidFill>
              </a:rPr>
              <a:t>conviction</a:t>
            </a:r>
          </a:p>
          <a:p>
            <a:r>
              <a:rPr lang="en-US" dirty="0" smtClean="0"/>
              <a:t>A vague, “I hope so” kind of faith, based on sentimental twaddle about God, leads to a feeble, anemic, pitiful Christianity.</a:t>
            </a:r>
          </a:p>
          <a:p>
            <a:r>
              <a:rPr lang="en-US" dirty="0" smtClean="0"/>
              <a:t>A faith deep enough to form convictions leads to action, strength and determination, even in the face of insurmountable odds.</a:t>
            </a:r>
          </a:p>
          <a:p>
            <a:endParaRPr lang="en-US" dirty="0"/>
          </a:p>
        </p:txBody>
      </p:sp>
    </p:spTree>
    <p:extLst>
      <p:ext uri="{BB962C8B-B14F-4D97-AF65-F5344CB8AC3E}">
        <p14:creationId xmlns:p14="http://schemas.microsoft.com/office/powerpoint/2010/main" val="32798656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11:2</a:t>
            </a:r>
            <a:r>
              <a:rPr lang="en-US" dirty="0" smtClean="0"/>
              <a:t>	The word </a:t>
            </a:r>
            <a:r>
              <a:rPr lang="en-US" dirty="0" smtClean="0">
                <a:solidFill>
                  <a:srgbClr val="00B0F0"/>
                </a:solidFill>
              </a:rPr>
              <a:t>testimony</a:t>
            </a:r>
            <a:r>
              <a:rPr lang="en-US" dirty="0" smtClean="0"/>
              <a:t> is related to “martyr” or “witness.”  Also in </a:t>
            </a:r>
            <a:r>
              <a:rPr lang="en-US" dirty="0" smtClean="0">
                <a:solidFill>
                  <a:srgbClr val="FFFF00"/>
                </a:solidFill>
              </a:rPr>
              <a:t>11:4 &amp; 5.</a:t>
            </a:r>
          </a:p>
          <a:p>
            <a:r>
              <a:rPr lang="en-US" dirty="0" smtClean="0"/>
              <a:t>Our faith, when properly grounded and courageously exercised, bears witness to the world around us of the faithfulness of God.</a:t>
            </a:r>
            <a:endParaRPr lang="en-US" dirty="0"/>
          </a:p>
        </p:txBody>
      </p:sp>
    </p:spTree>
    <p:extLst>
      <p:ext uri="{BB962C8B-B14F-4D97-AF65-F5344CB8AC3E}">
        <p14:creationId xmlns:p14="http://schemas.microsoft.com/office/powerpoint/2010/main" val="41098837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11:3</a:t>
            </a:r>
            <a:r>
              <a:rPr lang="en-US" dirty="0" smtClean="0"/>
              <a:t>	</a:t>
            </a:r>
            <a:r>
              <a:rPr lang="en-US" dirty="0" smtClean="0">
                <a:solidFill>
                  <a:srgbClr val="00B0F0"/>
                </a:solidFill>
              </a:rPr>
              <a:t>worlds</a:t>
            </a:r>
            <a:r>
              <a:rPr lang="en-US" dirty="0" smtClean="0"/>
              <a:t> </a:t>
            </a:r>
            <a:r>
              <a:rPr lang="en-US" dirty="0"/>
              <a:t>= </a:t>
            </a:r>
            <a:r>
              <a:rPr lang="en-US" i="1" dirty="0" err="1" smtClean="0">
                <a:solidFill>
                  <a:srgbClr val="00FF00"/>
                </a:solidFill>
              </a:rPr>
              <a:t>aiōnas</a:t>
            </a:r>
            <a:r>
              <a:rPr lang="en-US" i="1" dirty="0"/>
              <a:t>	</a:t>
            </a:r>
            <a:r>
              <a:rPr lang="en-US" i="1" dirty="0" smtClean="0"/>
              <a:t>“</a:t>
            </a:r>
            <a:r>
              <a:rPr lang="en-US" dirty="0" smtClean="0"/>
              <a:t>the universe”</a:t>
            </a:r>
          </a:p>
          <a:p>
            <a:r>
              <a:rPr lang="en-US" dirty="0" smtClean="0"/>
              <a:t>This word includes both time and space – or “space-time” as physicists now describe it.</a:t>
            </a:r>
          </a:p>
          <a:p>
            <a:r>
              <a:rPr lang="en-US" dirty="0" smtClean="0"/>
              <a:t>Prior to the 20th Century this verse was harder to understand.</a:t>
            </a:r>
          </a:p>
          <a:p>
            <a:r>
              <a:rPr lang="en-US" dirty="0" smtClean="0"/>
              <a:t>It was believed by many that the universe or “space-time” didn’t have a beginning – but now everyone knows otherwise.</a:t>
            </a:r>
          </a:p>
          <a:p>
            <a:endParaRPr lang="en-US" dirty="0" smtClean="0"/>
          </a:p>
          <a:p>
            <a:endParaRPr lang="en-US" dirty="0"/>
          </a:p>
        </p:txBody>
      </p:sp>
    </p:spTree>
    <p:extLst>
      <p:ext uri="{BB962C8B-B14F-4D97-AF65-F5344CB8AC3E}">
        <p14:creationId xmlns:p14="http://schemas.microsoft.com/office/powerpoint/2010/main" val="3416055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11:3</a:t>
            </a:r>
            <a:r>
              <a:rPr lang="en-US" dirty="0" smtClean="0"/>
              <a:t>	Science, however, for all its wonderful strengths, is limited to observing the observable.</a:t>
            </a:r>
          </a:p>
          <a:p>
            <a:r>
              <a:rPr lang="en-US" dirty="0" smtClean="0"/>
              <a:t>The universe is one huge effect looking desperately for a cause, but the cause is not directly observable.</a:t>
            </a:r>
            <a:endParaRPr lang="en-US" dirty="0"/>
          </a:p>
          <a:p>
            <a:r>
              <a:rPr lang="en-US" smtClean="0"/>
              <a:t>Therefore</a:t>
            </a:r>
            <a:r>
              <a:rPr lang="en-US" dirty="0" smtClean="0"/>
              <a:t>, a philosophy, religious belief, or simple, hard-nosed skepticism will influence our conclusions.</a:t>
            </a:r>
            <a:endParaRPr lang="en-US" dirty="0"/>
          </a:p>
        </p:txBody>
      </p:sp>
    </p:spTree>
    <p:extLst>
      <p:ext uri="{BB962C8B-B14F-4D97-AF65-F5344CB8AC3E}">
        <p14:creationId xmlns:p14="http://schemas.microsoft.com/office/powerpoint/2010/main" val="1810206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Description of Biblical </a:t>
            </a:r>
            <a:r>
              <a:rPr lang="en-US" dirty="0" smtClean="0"/>
              <a:t>Faith	</a:t>
            </a:r>
            <a:r>
              <a:rPr lang="en-US" dirty="0" smtClean="0">
                <a:solidFill>
                  <a:srgbClr val="FFFF00"/>
                </a:solidFill>
              </a:rPr>
              <a:t>11:1-3</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11:3</a:t>
            </a:r>
            <a:r>
              <a:rPr lang="en-US" dirty="0" smtClean="0"/>
              <a:t>	A careful examination of the universe will point to a both a benevolent creator and a tragic, universal fall.</a:t>
            </a:r>
          </a:p>
          <a:p>
            <a:r>
              <a:rPr lang="en-US" dirty="0" smtClean="0"/>
              <a:t>God created </a:t>
            </a:r>
            <a:r>
              <a:rPr lang="en-US" dirty="0"/>
              <a:t>e</a:t>
            </a:r>
            <a:r>
              <a:rPr lang="en-US" dirty="0" smtClean="0"/>
              <a:t>verything good, but it has since become corrupted – as a result of human sin.</a:t>
            </a:r>
          </a:p>
          <a:p>
            <a:r>
              <a:rPr lang="en-US" dirty="0" smtClean="0"/>
              <a:t>The study of nature with respect to how it reveals the character of God is called “Natural Theology.”</a:t>
            </a:r>
          </a:p>
          <a:p>
            <a:r>
              <a:rPr lang="en-US" dirty="0" smtClean="0"/>
              <a:t>See </a:t>
            </a:r>
            <a:r>
              <a:rPr lang="en-US" dirty="0" smtClean="0">
                <a:solidFill>
                  <a:srgbClr val="FFFF00"/>
                </a:solidFill>
              </a:rPr>
              <a:t>Psalm 19:1 </a:t>
            </a:r>
            <a:r>
              <a:rPr lang="en-US" dirty="0" smtClean="0"/>
              <a:t>and </a:t>
            </a:r>
            <a:r>
              <a:rPr lang="en-US" dirty="0">
                <a:solidFill>
                  <a:srgbClr val="FFFF00"/>
                </a:solidFill>
              </a:rPr>
              <a:t>Romans </a:t>
            </a:r>
            <a:r>
              <a:rPr lang="en-US" dirty="0" smtClean="0">
                <a:solidFill>
                  <a:srgbClr val="FFFF00"/>
                </a:solidFill>
              </a:rPr>
              <a:t>1:18-23.</a:t>
            </a:r>
            <a:endParaRPr lang="en-US" dirty="0">
              <a:solidFill>
                <a:srgbClr val="FFFF00"/>
              </a:solidFill>
            </a:endParaRPr>
          </a:p>
        </p:txBody>
      </p:sp>
    </p:spTree>
    <p:extLst>
      <p:ext uri="{BB962C8B-B14F-4D97-AF65-F5344CB8AC3E}">
        <p14:creationId xmlns:p14="http://schemas.microsoft.com/office/powerpoint/2010/main" val="458351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3124200"/>
          </a:xfrm>
        </p:spPr>
        <p:txBody>
          <a:bodyPr>
            <a:normAutofit/>
          </a:bodyPr>
          <a:lstStyle/>
          <a:p>
            <a:r>
              <a:rPr lang="en-US" dirty="0" smtClean="0">
                <a:solidFill>
                  <a:srgbClr val="FFC000"/>
                </a:solidFill>
              </a:rPr>
              <a:t>Biblical faith is our willing response to God, expressed inwardly by submissive trust,</a:t>
            </a:r>
            <a:br>
              <a:rPr lang="en-US" dirty="0" smtClean="0">
                <a:solidFill>
                  <a:srgbClr val="FFC000"/>
                </a:solidFill>
              </a:rPr>
            </a:br>
            <a:r>
              <a:rPr lang="en-US" dirty="0" smtClean="0">
                <a:solidFill>
                  <a:srgbClr val="FFC000"/>
                </a:solidFill>
              </a:rPr>
              <a:t>and outwardly by obedience.</a:t>
            </a:r>
            <a:endParaRPr lang="en-US" dirty="0">
              <a:solidFill>
                <a:srgbClr val="FFC000"/>
              </a:solidFill>
            </a:endParaRPr>
          </a:p>
        </p:txBody>
      </p:sp>
    </p:spTree>
    <p:extLst>
      <p:ext uri="{BB962C8B-B14F-4D97-AF65-F5344CB8AC3E}">
        <p14:creationId xmlns:p14="http://schemas.microsoft.com/office/powerpoint/2010/main" val="34535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894566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lstStyle/>
          <a:p>
            <a:r>
              <a:rPr lang="en-US" dirty="0" smtClean="0">
                <a:solidFill>
                  <a:srgbClr val="FFFF00"/>
                </a:solidFill>
              </a:rPr>
              <a:t>11:4</a:t>
            </a:r>
            <a:r>
              <a:rPr lang="en-US" dirty="0" smtClean="0"/>
              <a:t>	The story of Cain and Abel, the first two sons of Adam and Eve, shows the disastrous result of sin.</a:t>
            </a:r>
          </a:p>
          <a:p>
            <a:r>
              <a:rPr lang="en-US" dirty="0" smtClean="0"/>
              <a:t>Abel, motivated by faith, offered a better sacrifice to God than his brother.</a:t>
            </a:r>
          </a:p>
          <a:p>
            <a:r>
              <a:rPr lang="en-US" dirty="0" smtClean="0"/>
              <a:t>Rather than respond with repentance, Cain killed Abel.  Faith can be costly.</a:t>
            </a:r>
            <a:endParaRPr lang="en-US" dirty="0"/>
          </a:p>
        </p:txBody>
      </p:sp>
    </p:spTree>
    <p:extLst>
      <p:ext uri="{BB962C8B-B14F-4D97-AF65-F5344CB8AC3E}">
        <p14:creationId xmlns:p14="http://schemas.microsoft.com/office/powerpoint/2010/main" val="2506709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lstStyle/>
          <a:p>
            <a:r>
              <a:rPr lang="en-US" dirty="0" smtClean="0">
                <a:solidFill>
                  <a:srgbClr val="FFFF00"/>
                </a:solidFill>
              </a:rPr>
              <a:t>11:5</a:t>
            </a:r>
            <a:r>
              <a:rPr lang="en-US" dirty="0" smtClean="0"/>
              <a:t>	Enoch walked with God and thanks to his faith, he pleased Him.</a:t>
            </a:r>
          </a:p>
          <a:p>
            <a:r>
              <a:rPr lang="en-US" dirty="0" smtClean="0"/>
              <a:t>God’s response was to snatch Enoch away, by translation or rapture, prior to the flood.</a:t>
            </a:r>
          </a:p>
          <a:p>
            <a:r>
              <a:rPr lang="en-US" dirty="0" smtClean="0"/>
              <a:t>That’s why the text tells us that </a:t>
            </a:r>
            <a:r>
              <a:rPr lang="en-US" dirty="0" smtClean="0">
                <a:solidFill>
                  <a:srgbClr val="00B0F0"/>
                </a:solidFill>
              </a:rPr>
              <a:t>“he did not see death.”</a:t>
            </a:r>
            <a:endParaRPr lang="en-US" dirty="0">
              <a:solidFill>
                <a:srgbClr val="00B0F0"/>
              </a:solidFill>
            </a:endParaRPr>
          </a:p>
        </p:txBody>
      </p:sp>
    </p:spTree>
    <p:extLst>
      <p:ext uri="{BB962C8B-B14F-4D97-AF65-F5344CB8AC3E}">
        <p14:creationId xmlns:p14="http://schemas.microsoft.com/office/powerpoint/2010/main" val="6177359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11:6</a:t>
            </a:r>
            <a:r>
              <a:rPr lang="en-US" dirty="0" smtClean="0"/>
              <a:t>	Let’s say I came to the conclusion that you don’t exist.</a:t>
            </a:r>
          </a:p>
          <a:p>
            <a:r>
              <a:rPr lang="en-US" dirty="0" smtClean="0"/>
              <a:t>I would do nothing to try to understand you, your desires, your motives or your character.</a:t>
            </a:r>
          </a:p>
          <a:p>
            <a:r>
              <a:rPr lang="en-US" dirty="0" smtClean="0"/>
              <a:t>If I ever did anything you wanted me to do, it would only be by pure chance.</a:t>
            </a:r>
          </a:p>
          <a:p>
            <a:r>
              <a:rPr lang="en-US" dirty="0" smtClean="0"/>
              <a:t>That wouldn’t be very satisfying, because you would know I didn’t really care.</a:t>
            </a:r>
            <a:endParaRPr lang="en-US" dirty="0"/>
          </a:p>
        </p:txBody>
      </p:sp>
    </p:spTree>
    <p:extLst>
      <p:ext uri="{BB962C8B-B14F-4D97-AF65-F5344CB8AC3E}">
        <p14:creationId xmlns:p14="http://schemas.microsoft.com/office/powerpoint/2010/main" val="12878449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11:6</a:t>
            </a:r>
            <a:r>
              <a:rPr lang="en-US" dirty="0" smtClean="0"/>
              <a:t>	Such is the sorry state of the faithless person in relation to God.</a:t>
            </a:r>
          </a:p>
          <a:p>
            <a:r>
              <a:rPr lang="en-US" dirty="0" smtClean="0"/>
              <a:t>It is impossible for he or she to please Him.</a:t>
            </a:r>
          </a:p>
          <a:p>
            <a:r>
              <a:rPr lang="en-US" dirty="0" smtClean="0"/>
              <a:t>They may occasionally do what God wants, but this is very far from obedience.</a:t>
            </a:r>
          </a:p>
          <a:p>
            <a:r>
              <a:rPr lang="en-US" dirty="0" smtClean="0"/>
              <a:t>It’s more like pure coincidence.</a:t>
            </a:r>
          </a:p>
          <a:p>
            <a:r>
              <a:rPr lang="en-US" dirty="0" smtClean="0"/>
              <a:t>Nobody speeds in a traffic jam, but that’s not because they all want to obey the law.</a:t>
            </a:r>
          </a:p>
          <a:p>
            <a:endParaRPr lang="en-US" dirty="0" smtClean="0"/>
          </a:p>
          <a:p>
            <a:endParaRPr lang="en-US" dirty="0"/>
          </a:p>
        </p:txBody>
      </p:sp>
    </p:spTree>
    <p:extLst>
      <p:ext uri="{BB962C8B-B14F-4D97-AF65-F5344CB8AC3E}">
        <p14:creationId xmlns:p14="http://schemas.microsoft.com/office/powerpoint/2010/main" val="103253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11:6</a:t>
            </a:r>
            <a:r>
              <a:rPr lang="en-US" dirty="0" smtClean="0"/>
              <a:t>	</a:t>
            </a:r>
            <a:r>
              <a:rPr lang="en-US" dirty="0"/>
              <a:t>Biblical faith will put forth effort to know God and do His will.</a:t>
            </a:r>
          </a:p>
          <a:p>
            <a:r>
              <a:rPr lang="en-US" dirty="0"/>
              <a:t>The net result will be a life that is increasingly pleasing to God</a:t>
            </a:r>
            <a:r>
              <a:rPr lang="en-US" dirty="0" smtClean="0"/>
              <a:t>.</a:t>
            </a:r>
          </a:p>
          <a:p>
            <a:r>
              <a:rPr lang="en-US" dirty="0" smtClean="0"/>
              <a:t>Trust will lead to more trust; obedience to further obedience.</a:t>
            </a:r>
          </a:p>
          <a:p>
            <a:r>
              <a:rPr lang="en-US" dirty="0" smtClean="0"/>
              <a:t>A cycle of growth begins to take shape leading to greater spiritual maturity.</a:t>
            </a:r>
            <a:endParaRPr lang="en-US" dirty="0"/>
          </a:p>
        </p:txBody>
      </p:sp>
    </p:spTree>
    <p:extLst>
      <p:ext uri="{BB962C8B-B14F-4D97-AF65-F5344CB8AC3E}">
        <p14:creationId xmlns:p14="http://schemas.microsoft.com/office/powerpoint/2010/main" val="23726372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11:6</a:t>
            </a:r>
            <a:r>
              <a:rPr lang="en-US" dirty="0" smtClean="0"/>
              <a:t>	Getting to know God yields more satisfying rewards than simply trying to make something out of our lives without Him.</a:t>
            </a:r>
          </a:p>
          <a:p>
            <a:r>
              <a:rPr lang="en-US" dirty="0" smtClean="0"/>
              <a:t>See </a:t>
            </a:r>
            <a:r>
              <a:rPr lang="en-US" dirty="0" smtClean="0">
                <a:solidFill>
                  <a:srgbClr val="FFFF00"/>
                </a:solidFill>
              </a:rPr>
              <a:t>Matthew 6:31-34.</a:t>
            </a:r>
            <a:endParaRPr lang="en-US" dirty="0">
              <a:solidFill>
                <a:srgbClr val="FFFF00"/>
              </a:solidFill>
            </a:endParaRPr>
          </a:p>
        </p:txBody>
      </p:sp>
    </p:spTree>
    <p:extLst>
      <p:ext uri="{BB962C8B-B14F-4D97-AF65-F5344CB8AC3E}">
        <p14:creationId xmlns:p14="http://schemas.microsoft.com/office/powerpoint/2010/main" val="123327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Faith Prior to the </a:t>
            </a:r>
            <a:r>
              <a:rPr lang="en-US" dirty="0" smtClean="0"/>
              <a:t>Flood		</a:t>
            </a:r>
            <a:r>
              <a:rPr lang="en-US" dirty="0" smtClean="0">
                <a:solidFill>
                  <a:srgbClr val="FFFF00"/>
                </a:solidFill>
              </a:rPr>
              <a:t>11:4-7</a:t>
            </a:r>
            <a:endParaRPr lang="en-US" dirty="0"/>
          </a:p>
        </p:txBody>
      </p:sp>
      <p:sp>
        <p:nvSpPr>
          <p:cNvPr id="3" name="Content Placeholder 2"/>
          <p:cNvSpPr>
            <a:spLocks noGrp="1"/>
          </p:cNvSpPr>
          <p:nvPr>
            <p:ph idx="1"/>
          </p:nvPr>
        </p:nvSpPr>
        <p:spPr/>
        <p:txBody>
          <a:bodyPr/>
          <a:lstStyle/>
          <a:p>
            <a:r>
              <a:rPr lang="en-US" i="1" dirty="0" smtClean="0">
                <a:solidFill>
                  <a:srgbClr val="00FF00"/>
                </a:solidFill>
              </a:rPr>
              <a:t>“How God is pleased when we put our faith and trust in Him!  It pleases God!  It would seem to me that the converse then would also be true.  God is displeased when we don’t trust Him, when we doubt His promises, and when we live in fear and anxiety.”</a:t>
            </a:r>
          </a:p>
          <a:p>
            <a:pPr lvl="1" algn="r"/>
            <a:r>
              <a:rPr lang="en-US" dirty="0" smtClean="0">
                <a:solidFill>
                  <a:srgbClr val="00FF00"/>
                </a:solidFill>
              </a:rPr>
              <a:t>Chuck Smith, in the Word for Today Bible</a:t>
            </a:r>
            <a:endParaRPr lang="en-US" dirty="0">
              <a:solidFill>
                <a:srgbClr val="00FF00"/>
              </a:solidFill>
            </a:endParaRPr>
          </a:p>
        </p:txBody>
      </p:sp>
    </p:spTree>
    <p:extLst>
      <p:ext uri="{BB962C8B-B14F-4D97-AF65-F5344CB8AC3E}">
        <p14:creationId xmlns:p14="http://schemas.microsoft.com/office/powerpoint/2010/main" val="19063133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11:7</a:t>
            </a:r>
            <a:r>
              <a:rPr lang="en-US" dirty="0" smtClean="0"/>
              <a:t>	Noah believed, and acted upon, God’s warnings about a flood.  </a:t>
            </a:r>
          </a:p>
          <a:p>
            <a:r>
              <a:rPr lang="en-US" dirty="0" smtClean="0"/>
              <a:t>He was moved by godly fear, not by the fear of a flood as a natural disaster.</a:t>
            </a:r>
          </a:p>
          <a:p>
            <a:r>
              <a:rPr lang="en-US" dirty="0" smtClean="0"/>
              <a:t>This was not like preparing for a tornado or a snowstorm here in the Midwest.</a:t>
            </a:r>
          </a:p>
          <a:p>
            <a:r>
              <a:rPr lang="en-US" dirty="0" smtClean="0"/>
              <a:t>It was something </a:t>
            </a:r>
            <a:r>
              <a:rPr lang="en-US" dirty="0"/>
              <a:t>that </a:t>
            </a:r>
            <a:r>
              <a:rPr lang="en-US" dirty="0" smtClean="0"/>
              <a:t>never </a:t>
            </a:r>
            <a:r>
              <a:rPr lang="en-US" dirty="0"/>
              <a:t>happened before</a:t>
            </a:r>
            <a:r>
              <a:rPr lang="en-US" dirty="0" smtClean="0"/>
              <a:t>.</a:t>
            </a:r>
          </a:p>
        </p:txBody>
      </p:sp>
    </p:spTree>
    <p:extLst>
      <p:ext uri="{BB962C8B-B14F-4D97-AF65-F5344CB8AC3E}">
        <p14:creationId xmlns:p14="http://schemas.microsoft.com/office/powerpoint/2010/main" val="13472847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11:7</a:t>
            </a:r>
            <a:r>
              <a:rPr lang="en-US" dirty="0" smtClean="0"/>
              <a:t>	</a:t>
            </a:r>
            <a:r>
              <a:rPr lang="en-US" dirty="0"/>
              <a:t>Noah is the first person in the Bible to be called “</a:t>
            </a:r>
            <a:r>
              <a:rPr lang="en-US" dirty="0" smtClean="0"/>
              <a:t>righteous.”</a:t>
            </a:r>
          </a:p>
          <a:p>
            <a:r>
              <a:rPr lang="en-US" dirty="0" smtClean="0"/>
              <a:t>Though he was a sinner just like we are, he was made </a:t>
            </a:r>
            <a:r>
              <a:rPr lang="en-US" dirty="0"/>
              <a:t>right in God’s eyes.</a:t>
            </a:r>
          </a:p>
          <a:p>
            <a:r>
              <a:rPr lang="en-US" dirty="0"/>
              <a:t>His righteousness was the result of his faith.</a:t>
            </a:r>
          </a:p>
        </p:txBody>
      </p:sp>
    </p:spTree>
    <p:extLst>
      <p:ext uri="{BB962C8B-B14F-4D97-AF65-F5344CB8AC3E}">
        <p14:creationId xmlns:p14="http://schemas.microsoft.com/office/powerpoint/2010/main" val="22689369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normAutofit lnSpcReduction="10000"/>
          </a:bodyPr>
          <a:lstStyle/>
          <a:p>
            <a:r>
              <a:rPr lang="en-US" dirty="0" smtClean="0"/>
              <a:t>Think for a moment about these three men:  </a:t>
            </a:r>
            <a:r>
              <a:rPr lang="en-US" dirty="0" smtClean="0">
                <a:solidFill>
                  <a:srgbClr val="00B0F0"/>
                </a:solidFill>
              </a:rPr>
              <a:t>Abel, Enoch </a:t>
            </a:r>
            <a:r>
              <a:rPr lang="en-US" dirty="0" smtClean="0"/>
              <a:t>and </a:t>
            </a:r>
            <a:r>
              <a:rPr lang="en-US" dirty="0" smtClean="0">
                <a:solidFill>
                  <a:srgbClr val="00B0F0"/>
                </a:solidFill>
              </a:rPr>
              <a:t>Noah</a:t>
            </a:r>
            <a:r>
              <a:rPr lang="en-US" dirty="0" smtClean="0"/>
              <a:t>:</a:t>
            </a:r>
          </a:p>
          <a:p>
            <a:r>
              <a:rPr lang="en-US" dirty="0" smtClean="0">
                <a:solidFill>
                  <a:srgbClr val="00B0F0"/>
                </a:solidFill>
              </a:rPr>
              <a:t>Abel</a:t>
            </a:r>
            <a:r>
              <a:rPr lang="en-US" dirty="0" smtClean="0"/>
              <a:t> was killed by his brother as a result of his faith and obedience.</a:t>
            </a:r>
          </a:p>
          <a:p>
            <a:r>
              <a:rPr lang="en-US" dirty="0" smtClean="0">
                <a:solidFill>
                  <a:srgbClr val="00B0F0"/>
                </a:solidFill>
              </a:rPr>
              <a:t>Enoch</a:t>
            </a:r>
            <a:r>
              <a:rPr lang="en-US" dirty="0" smtClean="0"/>
              <a:t> was snatched away and never personally had to die.</a:t>
            </a:r>
          </a:p>
          <a:p>
            <a:r>
              <a:rPr lang="en-US" dirty="0" smtClean="0">
                <a:solidFill>
                  <a:srgbClr val="00B0F0"/>
                </a:solidFill>
              </a:rPr>
              <a:t>Noah</a:t>
            </a:r>
            <a:r>
              <a:rPr lang="en-US" dirty="0" smtClean="0"/>
              <a:t> had to endure 120 years of disbelief, criticism and ridicule as he bore witness to his generation of the judgment to come.</a:t>
            </a:r>
            <a:endParaRPr lang="en-US" dirty="0"/>
          </a:p>
        </p:txBody>
      </p:sp>
    </p:spTree>
    <p:extLst>
      <p:ext uri="{BB962C8B-B14F-4D97-AF65-F5344CB8AC3E}">
        <p14:creationId xmlns:p14="http://schemas.microsoft.com/office/powerpoint/2010/main" val="42264908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normAutofit/>
          </a:bodyPr>
          <a:lstStyle/>
          <a:p>
            <a:r>
              <a:rPr lang="en-US" dirty="0" smtClean="0"/>
              <a:t>In each case God was the initiator.  Faith is always a willing response to God.</a:t>
            </a:r>
          </a:p>
          <a:p>
            <a:r>
              <a:rPr lang="en-US" dirty="0" smtClean="0"/>
              <a:t>All of them had to exercise a submissive trust when confronted by the word of God.</a:t>
            </a:r>
          </a:p>
          <a:p>
            <a:r>
              <a:rPr lang="en-US" dirty="0" smtClean="0"/>
              <a:t>All of them had to express their faith in some form of obedience.</a:t>
            </a:r>
          </a:p>
          <a:p>
            <a:r>
              <a:rPr lang="en-US" dirty="0" smtClean="0"/>
              <a:t>In each case, however, their faith led to different results.  </a:t>
            </a:r>
            <a:endParaRPr lang="en-US" dirty="0"/>
          </a:p>
        </p:txBody>
      </p:sp>
    </p:spTree>
    <p:extLst>
      <p:ext uri="{BB962C8B-B14F-4D97-AF65-F5344CB8AC3E}">
        <p14:creationId xmlns:p14="http://schemas.microsoft.com/office/powerpoint/2010/main" val="33136976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Faith Prior to the Flood		</a:t>
            </a:r>
            <a:r>
              <a:rPr lang="en-US" dirty="0">
                <a:solidFill>
                  <a:srgbClr val="FFFF00"/>
                </a:solidFill>
              </a:rPr>
              <a:t>11:4-7</a:t>
            </a:r>
            <a:endParaRPr lang="en-US" dirty="0"/>
          </a:p>
        </p:txBody>
      </p:sp>
      <p:sp>
        <p:nvSpPr>
          <p:cNvPr id="3" name="Content Placeholder 2"/>
          <p:cNvSpPr>
            <a:spLocks noGrp="1"/>
          </p:cNvSpPr>
          <p:nvPr>
            <p:ph idx="1"/>
          </p:nvPr>
        </p:nvSpPr>
        <p:spPr/>
        <p:txBody>
          <a:bodyPr>
            <a:normAutofit/>
          </a:bodyPr>
          <a:lstStyle/>
          <a:p>
            <a:r>
              <a:rPr lang="en-US" dirty="0" smtClean="0"/>
              <a:t>Let’s not oversimplify the eventual results of biblical faith in this life.</a:t>
            </a:r>
          </a:p>
          <a:p>
            <a:r>
              <a:rPr lang="en-US" dirty="0" smtClean="0"/>
              <a:t>Faith does not always lead to healing, wealth or earthly happiness.</a:t>
            </a:r>
          </a:p>
          <a:p>
            <a:r>
              <a:rPr lang="en-US" dirty="0" smtClean="0"/>
              <a:t>Nor does it always lead to martyrdom, poverty suffering or death.</a:t>
            </a:r>
          </a:p>
          <a:p>
            <a:r>
              <a:rPr lang="en-US" dirty="0" smtClean="0"/>
              <a:t>In each case the ultimate rewards are not to be found in this world.</a:t>
            </a:r>
            <a:endParaRPr lang="en-US" dirty="0"/>
          </a:p>
        </p:txBody>
      </p:sp>
    </p:spTree>
    <p:extLst>
      <p:ext uri="{BB962C8B-B14F-4D97-AF65-F5344CB8AC3E}">
        <p14:creationId xmlns:p14="http://schemas.microsoft.com/office/powerpoint/2010/main" val="1949436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3124200"/>
          </a:xfrm>
        </p:spPr>
        <p:txBody>
          <a:bodyPr>
            <a:normAutofit/>
          </a:bodyPr>
          <a:lstStyle/>
          <a:p>
            <a:r>
              <a:rPr lang="en-US" dirty="0" smtClean="0">
                <a:solidFill>
                  <a:srgbClr val="FFC000"/>
                </a:solidFill>
              </a:rPr>
              <a:t>Biblical faith is our willing response to God, expressed inwardly by submissive trust,</a:t>
            </a:r>
            <a:br>
              <a:rPr lang="en-US" dirty="0" smtClean="0">
                <a:solidFill>
                  <a:srgbClr val="FFC000"/>
                </a:solidFill>
              </a:rPr>
            </a:br>
            <a:r>
              <a:rPr lang="en-US" dirty="0" smtClean="0">
                <a:solidFill>
                  <a:srgbClr val="FFC000"/>
                </a:solidFill>
              </a:rPr>
              <a:t>and outwardly by obedience.</a:t>
            </a:r>
            <a:endParaRPr lang="en-US" dirty="0">
              <a:solidFill>
                <a:srgbClr val="FFC000"/>
              </a:solidFill>
            </a:endParaRPr>
          </a:p>
        </p:txBody>
      </p:sp>
    </p:spTree>
    <p:extLst>
      <p:ext uri="{BB962C8B-B14F-4D97-AF65-F5344CB8AC3E}">
        <p14:creationId xmlns:p14="http://schemas.microsoft.com/office/powerpoint/2010/main" val="5815528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11:1-7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lnSpcReduction="10000"/>
          </a:bodyPr>
          <a:lstStyle/>
          <a:p>
            <a:r>
              <a:rPr lang="en-US" dirty="0" smtClean="0"/>
              <a:t>A lost and dying world </a:t>
            </a:r>
            <a:r>
              <a:rPr lang="en-US" dirty="0"/>
              <a:t>does not understand </a:t>
            </a:r>
            <a:r>
              <a:rPr lang="en-US" dirty="0" smtClean="0"/>
              <a:t>a truly biblical faith.</a:t>
            </a:r>
          </a:p>
          <a:p>
            <a:r>
              <a:rPr lang="en-US" dirty="0" smtClean="0"/>
              <a:t>One reason may be that people see so </a:t>
            </a:r>
            <a:r>
              <a:rPr lang="en-US" dirty="0"/>
              <a:t>little faith in action in the church today. </a:t>
            </a:r>
            <a:endParaRPr lang="en-US" dirty="0" smtClean="0"/>
          </a:p>
          <a:p>
            <a:r>
              <a:rPr lang="en-US" dirty="0" smtClean="0"/>
              <a:t>Let’s determine to be men and women of obedient, biblical faith.</a:t>
            </a:r>
          </a:p>
          <a:p>
            <a:r>
              <a:rPr lang="en-US" dirty="0" smtClean="0"/>
              <a:t>We have to be willing to exercise submissive trust in the Lord, even when that seems contrary to popular opinion.</a:t>
            </a:r>
          </a:p>
          <a:p>
            <a:endParaRPr lang="en-US" dirty="0"/>
          </a:p>
        </p:txBody>
      </p:sp>
    </p:spTree>
    <p:extLst>
      <p:ext uri="{BB962C8B-B14F-4D97-AF65-F5344CB8AC3E}">
        <p14:creationId xmlns:p14="http://schemas.microsoft.com/office/powerpoint/2010/main" val="11253486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11:1-7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Let’s also determine to grow in our faith.</a:t>
            </a:r>
          </a:p>
          <a:p>
            <a:r>
              <a:rPr lang="en-US" dirty="0" smtClean="0"/>
              <a:t>The best way to grow in faith is to walk with the faithful.</a:t>
            </a:r>
          </a:p>
          <a:p>
            <a:r>
              <a:rPr lang="en-US" dirty="0" smtClean="0"/>
              <a:t>If we want to get to know God better, wouldn’t it make sense to become friends with His friends rather than with His enemies?</a:t>
            </a:r>
          </a:p>
          <a:p>
            <a:r>
              <a:rPr lang="en-US" dirty="0" smtClean="0"/>
              <a:t>See </a:t>
            </a:r>
            <a:r>
              <a:rPr lang="en-US" dirty="0" smtClean="0">
                <a:solidFill>
                  <a:srgbClr val="FFFF00"/>
                </a:solidFill>
              </a:rPr>
              <a:t>Proverbs 13:20</a:t>
            </a:r>
          </a:p>
        </p:txBody>
      </p:sp>
    </p:spTree>
    <p:extLst>
      <p:ext uri="{BB962C8B-B14F-4D97-AF65-F5344CB8AC3E}">
        <p14:creationId xmlns:p14="http://schemas.microsoft.com/office/powerpoint/2010/main" val="2010803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11:1-7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Remember that we will not always see positive results of our faith here in this world.</a:t>
            </a:r>
          </a:p>
          <a:p>
            <a:r>
              <a:rPr lang="en-US" dirty="0" smtClean="0"/>
              <a:t>Faith may lead to some kind of success, but that usually involves various trials, troubles and problems along the way.</a:t>
            </a:r>
          </a:p>
          <a:p>
            <a:r>
              <a:rPr lang="en-US" dirty="0" smtClean="0"/>
              <a:t>Faith requires diligent effort.</a:t>
            </a:r>
          </a:p>
          <a:p>
            <a:r>
              <a:rPr lang="en-US" dirty="0" smtClean="0"/>
              <a:t>And biblical faith entails a strong conviction and a steadfast hope regarding the hereafter.</a:t>
            </a:r>
          </a:p>
        </p:txBody>
      </p:sp>
    </p:spTree>
    <p:extLst>
      <p:ext uri="{BB962C8B-B14F-4D97-AF65-F5344CB8AC3E}">
        <p14:creationId xmlns:p14="http://schemas.microsoft.com/office/powerpoint/2010/main" val="26409250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11:1-7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a:bodyPr>
          <a:lstStyle/>
          <a:p>
            <a:r>
              <a:rPr lang="en-US" dirty="0" smtClean="0"/>
              <a:t>Let’s put forth diligent effort into getting to know God.</a:t>
            </a:r>
          </a:p>
          <a:p>
            <a:r>
              <a:rPr lang="en-US" dirty="0" smtClean="0"/>
              <a:t>As we just read in </a:t>
            </a:r>
            <a:r>
              <a:rPr lang="en-US" dirty="0" smtClean="0">
                <a:solidFill>
                  <a:srgbClr val="FFFF00"/>
                </a:solidFill>
              </a:rPr>
              <a:t>11:6</a:t>
            </a:r>
            <a:r>
              <a:rPr lang="en-US" dirty="0" smtClean="0"/>
              <a:t>, He is a </a:t>
            </a:r>
            <a:r>
              <a:rPr lang="en-US" dirty="0" err="1" smtClean="0"/>
              <a:t>rewarder</a:t>
            </a:r>
            <a:r>
              <a:rPr lang="en-US" dirty="0" smtClean="0"/>
              <a:t> of those who diligently seek Him.</a:t>
            </a:r>
            <a:endParaRPr lang="en-US" dirty="0"/>
          </a:p>
          <a:p>
            <a:r>
              <a:rPr lang="en-US" dirty="0"/>
              <a:t>Best of all, the rewards we receive </a:t>
            </a:r>
            <a:r>
              <a:rPr lang="en-US" dirty="0" smtClean="0"/>
              <a:t>from seeking God are </a:t>
            </a:r>
            <a:r>
              <a:rPr lang="en-US" dirty="0"/>
              <a:t>eternal.</a:t>
            </a:r>
          </a:p>
        </p:txBody>
      </p:sp>
    </p:spTree>
    <p:extLst>
      <p:ext uri="{BB962C8B-B14F-4D97-AF65-F5344CB8AC3E}">
        <p14:creationId xmlns:p14="http://schemas.microsoft.com/office/powerpoint/2010/main" val="37363444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11:1-7		</a:t>
            </a:r>
            <a:r>
              <a:rPr lang="en-US" dirty="0" smtClean="0">
                <a:solidFill>
                  <a:srgbClr val="00FF00"/>
                </a:solidFill>
              </a:rPr>
              <a:t>Conclusions</a:t>
            </a:r>
            <a:endParaRPr lang="en-US" dirty="0">
              <a:solidFill>
                <a:srgbClr val="00FF00"/>
              </a:solidFill>
            </a:endParaRPr>
          </a:p>
        </p:txBody>
      </p:sp>
      <p:sp>
        <p:nvSpPr>
          <p:cNvPr id="3" name="Content Placeholder 2"/>
          <p:cNvSpPr>
            <a:spLocks noGrp="1"/>
          </p:cNvSpPr>
          <p:nvPr>
            <p:ph idx="1"/>
          </p:nvPr>
        </p:nvSpPr>
        <p:spPr/>
        <p:txBody>
          <a:bodyPr>
            <a:normAutofit fontScale="92500" lnSpcReduction="20000"/>
          </a:bodyPr>
          <a:lstStyle/>
          <a:p>
            <a:r>
              <a:rPr lang="en-US" i="1" dirty="0">
                <a:solidFill>
                  <a:srgbClr val="00FF00"/>
                </a:solidFill>
              </a:rPr>
              <a:t>By and by when I look on His face,</a:t>
            </a:r>
            <a:br>
              <a:rPr lang="en-US" i="1" dirty="0">
                <a:solidFill>
                  <a:srgbClr val="00FF00"/>
                </a:solidFill>
              </a:rPr>
            </a:br>
            <a:r>
              <a:rPr lang="en-US" i="1" dirty="0">
                <a:solidFill>
                  <a:srgbClr val="00FF00"/>
                </a:solidFill>
              </a:rPr>
              <a:t>Beautiful face, thorn shadowed face;</a:t>
            </a:r>
            <a:br>
              <a:rPr lang="en-US" i="1" dirty="0">
                <a:solidFill>
                  <a:srgbClr val="00FF00"/>
                </a:solidFill>
              </a:rPr>
            </a:br>
            <a:r>
              <a:rPr lang="en-US" i="1" dirty="0">
                <a:solidFill>
                  <a:srgbClr val="00FF00"/>
                </a:solidFill>
              </a:rPr>
              <a:t>By and by when I look on His face,</a:t>
            </a:r>
            <a:br>
              <a:rPr lang="en-US" i="1" dirty="0">
                <a:solidFill>
                  <a:srgbClr val="00FF00"/>
                </a:solidFill>
              </a:rPr>
            </a:br>
            <a:r>
              <a:rPr lang="en-US" i="1" dirty="0">
                <a:solidFill>
                  <a:srgbClr val="00FF00"/>
                </a:solidFill>
              </a:rPr>
              <a:t>I'll wish I had given Him more</a:t>
            </a:r>
            <a:r>
              <a:rPr lang="en-US" i="1" dirty="0" smtClean="0">
                <a:solidFill>
                  <a:srgbClr val="00FF00"/>
                </a:solidFill>
              </a:rPr>
              <a:t>.</a:t>
            </a:r>
          </a:p>
          <a:p>
            <a:pPr marL="0" indent="0">
              <a:buNone/>
            </a:pPr>
            <a:endParaRPr lang="en-US" i="1" dirty="0" smtClean="0">
              <a:solidFill>
                <a:srgbClr val="00FF00"/>
              </a:solidFill>
            </a:endParaRPr>
          </a:p>
          <a:p>
            <a:r>
              <a:rPr lang="en-US" i="1" dirty="0" smtClean="0">
                <a:solidFill>
                  <a:srgbClr val="00FF00"/>
                </a:solidFill>
              </a:rPr>
              <a:t>By </a:t>
            </a:r>
            <a:r>
              <a:rPr lang="en-US" i="1" dirty="0">
                <a:solidFill>
                  <a:srgbClr val="00FF00"/>
                </a:solidFill>
              </a:rPr>
              <a:t>and by when He holds out His hands,</a:t>
            </a:r>
            <a:br>
              <a:rPr lang="en-US" i="1" dirty="0">
                <a:solidFill>
                  <a:srgbClr val="00FF00"/>
                </a:solidFill>
              </a:rPr>
            </a:br>
            <a:r>
              <a:rPr lang="en-US" i="1" dirty="0">
                <a:solidFill>
                  <a:srgbClr val="00FF00"/>
                </a:solidFill>
              </a:rPr>
              <a:t>Welcoming hands, nail riven hands;</a:t>
            </a:r>
            <a:br>
              <a:rPr lang="en-US" i="1" dirty="0">
                <a:solidFill>
                  <a:srgbClr val="00FF00"/>
                </a:solidFill>
              </a:rPr>
            </a:br>
            <a:r>
              <a:rPr lang="en-US" i="1" dirty="0">
                <a:solidFill>
                  <a:srgbClr val="00FF00"/>
                </a:solidFill>
              </a:rPr>
              <a:t>By and by when He holds out His hands,</a:t>
            </a:r>
            <a:br>
              <a:rPr lang="en-US" i="1" dirty="0">
                <a:solidFill>
                  <a:srgbClr val="00FF00"/>
                </a:solidFill>
              </a:rPr>
            </a:br>
            <a:r>
              <a:rPr lang="en-US" i="1" dirty="0">
                <a:solidFill>
                  <a:srgbClr val="00FF00"/>
                </a:solidFill>
              </a:rPr>
              <a:t>I'll wish I had given Him </a:t>
            </a:r>
            <a:r>
              <a:rPr lang="en-US" i="1" dirty="0" smtClean="0">
                <a:solidFill>
                  <a:srgbClr val="00FF00"/>
                </a:solidFill>
              </a:rPr>
              <a:t>more.</a:t>
            </a:r>
          </a:p>
          <a:p>
            <a:pPr lvl="1" algn="r"/>
            <a:r>
              <a:rPr lang="en-US" dirty="0" smtClean="0">
                <a:solidFill>
                  <a:srgbClr val="00FF00"/>
                </a:solidFill>
              </a:rPr>
              <a:t>from a hymn by Grace </a:t>
            </a:r>
            <a:r>
              <a:rPr lang="en-US" dirty="0">
                <a:solidFill>
                  <a:srgbClr val="00FF00"/>
                </a:solidFill>
              </a:rPr>
              <a:t>Reese Adkins</a:t>
            </a:r>
            <a:r>
              <a:rPr lang="en-US" i="1" dirty="0">
                <a:solidFill>
                  <a:srgbClr val="00FF00"/>
                </a:solidFill>
              </a:rPr>
              <a:t/>
            </a:r>
            <a:br>
              <a:rPr lang="en-US" i="1" dirty="0">
                <a:solidFill>
                  <a:srgbClr val="00FF00"/>
                </a:solidFill>
              </a:rPr>
            </a:br>
            <a:endParaRPr lang="en-US" i="1" dirty="0">
              <a:solidFill>
                <a:srgbClr val="00FF00"/>
              </a:solidFill>
            </a:endParaRPr>
          </a:p>
        </p:txBody>
      </p:sp>
    </p:spTree>
    <p:extLst>
      <p:ext uri="{BB962C8B-B14F-4D97-AF65-F5344CB8AC3E}">
        <p14:creationId xmlns:p14="http://schemas.microsoft.com/office/powerpoint/2010/main" val="1577351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1694</TotalTime>
  <Words>1266</Words>
  <Application>Microsoft Office PowerPoint</Application>
  <PresentationFormat>On-screen Show (4:3)</PresentationFormat>
  <Paragraphs>240</Paragraphs>
  <Slides>46</Slides>
  <Notes>46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Faith Explained and Illustrated</vt:lpstr>
      <vt:lpstr>Hebrews 11:1-7  Introduction</vt:lpstr>
      <vt:lpstr>Hebrews 11:1-7  Introduction</vt:lpstr>
      <vt:lpstr>Hebrews 11:1-7  Introduction</vt:lpstr>
      <vt:lpstr>Hebrews 11:1-7  Introduction</vt:lpstr>
      <vt:lpstr>Hebrews 11:1-7  Introduction</vt:lpstr>
      <vt:lpstr>Hebrews 11:1-7  Introduction</vt:lpstr>
      <vt:lpstr>Hebrews 11:1-7  Introduction</vt:lpstr>
      <vt:lpstr>Hebrews 11:1-7  Introduction</vt:lpstr>
      <vt:lpstr>Biblical faith is our willing response to God, expressed inwardly by submissive trust, and outwardly by obedience.</vt:lpstr>
      <vt:lpstr>Hebrews 11:1-7  Outline</vt:lpstr>
      <vt:lpstr>Hebrews 11:1-7  Outline</vt:lpstr>
      <vt:lpstr>Hebrews 11:1-7  Outline</vt:lpstr>
      <vt:lpstr>Biblical faith is our willing response to God, expressed inwardly by submissive trust, and outwardly by obedience.</vt:lpstr>
      <vt:lpstr>A Description of Biblical Faith 11:1-3</vt:lpstr>
      <vt:lpstr>A Description of Biblical Faith 11:1-3</vt:lpstr>
      <vt:lpstr>A Description of Biblical Faith 11:1-3</vt:lpstr>
      <vt:lpstr>A Description of Biblical Faith 11:1-3</vt:lpstr>
      <vt:lpstr>A Description of Biblical Faith 11:1-3</vt:lpstr>
      <vt:lpstr>A Description of Biblical Faith 11:1-3</vt:lpstr>
      <vt:lpstr>A Description of Biblical Faith 11:1-3</vt:lpstr>
      <vt:lpstr>A Description of Biblical Faith 11:1-3</vt:lpstr>
      <vt:lpstr>A Description of Biblical Faith 11:1-3</vt:lpstr>
      <vt:lpstr>A Description of Biblical Faith 11:1-3</vt:lpstr>
      <vt:lpstr>A Description of Biblical Faith 11:1-3</vt:lpstr>
      <vt:lpstr>A Description of Biblical Faith 11:1-3</vt:lpstr>
      <vt:lpstr>Biblical faith is our willing response to God, expressed inwardly by submissive trust, and outwardly by obedience.</vt:lpstr>
      <vt:lpstr>Faith Prior to the Flood  11:4-7</vt:lpstr>
      <vt:lpstr>Faith Prior to the Flood  11:4-7</vt:lpstr>
      <vt:lpstr>Faith Prior to the Flood  11:4-7</vt:lpstr>
      <vt:lpstr>Faith Prior to the Flood  11:4-7</vt:lpstr>
      <vt:lpstr>Faith Prior to the Flood  11:4-7</vt:lpstr>
      <vt:lpstr>Faith Prior to the Flood  11:4-7</vt:lpstr>
      <vt:lpstr>Faith Prior to the Flood  11:4-7</vt:lpstr>
      <vt:lpstr>Faith Prior to the Flood  11:4-7</vt:lpstr>
      <vt:lpstr>Faith Prior to the Flood  11:4-7</vt:lpstr>
      <vt:lpstr>Faith Prior to the Flood  11:4-7</vt:lpstr>
      <vt:lpstr>Faith Prior to the Flood  11:4-7</vt:lpstr>
      <vt:lpstr>Faith Prior to the Flood  11:4-7</vt:lpstr>
      <vt:lpstr>Faith Prior to the Flood  11:4-7</vt:lpstr>
      <vt:lpstr>Biblical faith is our willing response to God, expressed inwardly by submissive trust, and outwardly by obedience.</vt:lpstr>
      <vt:lpstr>Hebrews 11:1-7  Conclusions</vt:lpstr>
      <vt:lpstr>Hebrews 11:1-7  Conclusions</vt:lpstr>
      <vt:lpstr>Hebrews 11:1-7  Conclusions</vt:lpstr>
      <vt:lpstr>Hebrews 11:1-7  Conclusions</vt:lpstr>
      <vt:lpstr>Hebrews 11:1-7  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Becoming a Faith Freak</dc:title>
  <dc:creator>Dave</dc:creator>
  <cp:lastModifiedBy>David Kosobucki</cp:lastModifiedBy>
  <cp:revision>69</cp:revision>
  <dcterms:created xsi:type="dcterms:W3CDTF">2006-08-16T00:00:00Z</dcterms:created>
  <dcterms:modified xsi:type="dcterms:W3CDTF">2012-05-06T23:41:44Z</dcterms:modified>
</cp:coreProperties>
</file>