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66" r:id="rId4"/>
    <p:sldId id="267" r:id="rId5"/>
    <p:sldId id="263" r:id="rId6"/>
    <p:sldId id="262" r:id="rId7"/>
    <p:sldId id="269" r:id="rId8"/>
    <p:sldId id="268" r:id="rId9"/>
    <p:sldId id="271" r:id="rId10"/>
    <p:sldId id="260" r:id="rId11"/>
    <p:sldId id="270" r:id="rId12"/>
    <p:sldId id="275" r:id="rId13"/>
    <p:sldId id="272" r:id="rId14"/>
    <p:sldId id="261" r:id="rId15"/>
    <p:sldId id="273" r:id="rId16"/>
    <p:sldId id="259" r:id="rId17"/>
    <p:sldId id="289" r:id="rId18"/>
    <p:sldId id="276" r:id="rId19"/>
    <p:sldId id="278" r:id="rId20"/>
    <p:sldId id="279" r:id="rId21"/>
    <p:sldId id="280" r:id="rId22"/>
    <p:sldId id="277" r:id="rId23"/>
    <p:sldId id="274" r:id="rId24"/>
    <p:sldId id="264" r:id="rId25"/>
    <p:sldId id="281" r:id="rId26"/>
    <p:sldId id="282" r:id="rId27"/>
    <p:sldId id="283" r:id="rId28"/>
    <p:sldId id="258" r:id="rId29"/>
    <p:sldId id="290" r:id="rId30"/>
    <p:sldId id="284" r:id="rId31"/>
    <p:sldId id="285" r:id="rId32"/>
    <p:sldId id="286" r:id="rId33"/>
    <p:sldId id="287" r:id="rId34"/>
    <p:sldId id="288"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DA63"/>
    <a:srgbClr val="FDA5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10" autoAdjust="0"/>
  </p:normalViewPr>
  <p:slideViewPr>
    <p:cSldViewPr>
      <p:cViewPr varScale="1">
        <p:scale>
          <a:sx n="84" d="100"/>
          <a:sy n="84" d="100"/>
        </p:scale>
        <p:origin x="-1068" y="-90"/>
      </p:cViewPr>
      <p:guideLst>
        <p:guide orient="horz" pos="2160"/>
        <p:guide pos="2880"/>
      </p:guideLst>
    </p:cSldViewPr>
  </p:slideViewPr>
  <p:outlineViewPr>
    <p:cViewPr>
      <p:scale>
        <a:sx n="33" d="100"/>
        <a:sy n="33" d="100"/>
      </p:scale>
      <p:origin x="0" y="2206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91AA12-0A72-428E-BF6E-881325889A72}" type="datetimeFigureOut">
              <a:rPr lang="en-US" smtClean="0"/>
              <a:t>3/25/2012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F15B68-D4C6-4708-B379-EE871DB2EA18}" type="slidenum">
              <a:rPr lang="en-US" smtClean="0"/>
              <a:t>‹#›</a:t>
            </a:fld>
            <a:endParaRPr lang="en-US"/>
          </a:p>
        </p:txBody>
      </p:sp>
    </p:spTree>
    <p:extLst>
      <p:ext uri="{BB962C8B-B14F-4D97-AF65-F5344CB8AC3E}">
        <p14:creationId xmlns:p14="http://schemas.microsoft.com/office/powerpoint/2010/main" val="1199394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1</a:t>
            </a:fld>
            <a:endParaRPr lang="en-US"/>
          </a:p>
        </p:txBody>
      </p:sp>
    </p:spTree>
    <p:extLst>
      <p:ext uri="{BB962C8B-B14F-4D97-AF65-F5344CB8AC3E}">
        <p14:creationId xmlns:p14="http://schemas.microsoft.com/office/powerpoint/2010/main" val="2506235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2</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3</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4</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5</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6</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7</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8</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9</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10</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11</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12</a:t>
            </a:fld>
            <a:endParaRPr lang="en-US"/>
          </a:p>
        </p:txBody>
      </p:sp>
    </p:spTree>
    <p:extLst>
      <p:ext uri="{BB962C8B-B14F-4D97-AF65-F5344CB8AC3E}">
        <p14:creationId xmlns:p14="http://schemas.microsoft.com/office/powerpoint/2010/main" val="11525932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13</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14</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15</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16</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17</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18</a:t>
            </a:fld>
            <a:endParaRPr lang="en-US"/>
          </a:p>
        </p:txBody>
      </p:sp>
    </p:spTree>
    <p:extLst>
      <p:ext uri="{BB962C8B-B14F-4D97-AF65-F5344CB8AC3E}">
        <p14:creationId xmlns:p14="http://schemas.microsoft.com/office/powerpoint/2010/main" val="11525932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19</a:t>
            </a:fld>
            <a:endParaRPr lang="en-US"/>
          </a:p>
        </p:txBody>
      </p:sp>
    </p:spTree>
    <p:extLst>
      <p:ext uri="{BB962C8B-B14F-4D97-AF65-F5344CB8AC3E}">
        <p14:creationId xmlns:p14="http://schemas.microsoft.com/office/powerpoint/2010/main" val="11525932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20</a:t>
            </a:fld>
            <a:endParaRPr lang="en-US"/>
          </a:p>
        </p:txBody>
      </p:sp>
    </p:spTree>
    <p:extLst>
      <p:ext uri="{BB962C8B-B14F-4D97-AF65-F5344CB8AC3E}">
        <p14:creationId xmlns:p14="http://schemas.microsoft.com/office/powerpoint/2010/main" val="11525932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21</a:t>
            </a:fld>
            <a:endParaRPr lang="en-US"/>
          </a:p>
        </p:txBody>
      </p:sp>
    </p:spTree>
    <p:extLst>
      <p:ext uri="{BB962C8B-B14F-4D97-AF65-F5344CB8AC3E}">
        <p14:creationId xmlns:p14="http://schemas.microsoft.com/office/powerpoint/2010/main" val="11525932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22</a:t>
            </a:fld>
            <a:endParaRPr lang="en-US"/>
          </a:p>
        </p:txBody>
      </p:sp>
    </p:spTree>
    <p:extLst>
      <p:ext uri="{BB962C8B-B14F-4D97-AF65-F5344CB8AC3E}">
        <p14:creationId xmlns:p14="http://schemas.microsoft.com/office/powerpoint/2010/main" val="11525932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23</a:t>
            </a:fld>
            <a:endParaRPr lang="en-US"/>
          </a:p>
        </p:txBody>
      </p:sp>
    </p:spTree>
    <p:extLst>
      <p:ext uri="{BB962C8B-B14F-4D97-AF65-F5344CB8AC3E}">
        <p14:creationId xmlns:p14="http://schemas.microsoft.com/office/powerpoint/2010/main" val="11525932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24</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25</a:t>
            </a:fld>
            <a:endParaRPr lang="en-US"/>
          </a:p>
        </p:txBody>
      </p:sp>
    </p:spTree>
    <p:extLst>
      <p:ext uri="{BB962C8B-B14F-4D97-AF65-F5344CB8AC3E}">
        <p14:creationId xmlns:p14="http://schemas.microsoft.com/office/powerpoint/2010/main" val="11525932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26</a:t>
            </a:fld>
            <a:endParaRPr lang="en-US"/>
          </a:p>
        </p:txBody>
      </p:sp>
    </p:spTree>
    <p:extLst>
      <p:ext uri="{BB962C8B-B14F-4D97-AF65-F5344CB8AC3E}">
        <p14:creationId xmlns:p14="http://schemas.microsoft.com/office/powerpoint/2010/main" val="11525932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27</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28</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29</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30</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31</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32</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33</a:t>
            </a:fld>
            <a:endParaRPr lang="en-US"/>
          </a:p>
        </p:txBody>
      </p:sp>
    </p:spTree>
    <p:extLst>
      <p:ext uri="{BB962C8B-B14F-4D97-AF65-F5344CB8AC3E}">
        <p14:creationId xmlns:p14="http://schemas.microsoft.com/office/powerpoint/2010/main" val="10436904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15B68-D4C6-4708-B379-EE871DB2EA18}" type="slidenum">
              <a:rPr lang="en-US" smtClean="0"/>
              <a:t>34</a:t>
            </a:fld>
            <a:endParaRPr lang="en-US"/>
          </a:p>
        </p:txBody>
      </p:sp>
    </p:spTree>
    <p:extLst>
      <p:ext uri="{BB962C8B-B14F-4D97-AF65-F5344CB8AC3E}">
        <p14:creationId xmlns:p14="http://schemas.microsoft.com/office/powerpoint/2010/main" val="1043690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3/25/2012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3/25/2012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FFC000"/>
                </a:solidFill>
              </a:rPr>
              <a:t>Better Promises</a:t>
            </a:r>
            <a:endParaRPr lang="en-US" dirty="0">
              <a:solidFill>
                <a:srgbClr val="FFC000"/>
              </a:solidFill>
            </a:endParaRPr>
          </a:p>
        </p:txBody>
      </p:sp>
      <p:sp>
        <p:nvSpPr>
          <p:cNvPr id="3" name="Subtitle 2"/>
          <p:cNvSpPr>
            <a:spLocks noGrp="1"/>
          </p:cNvSpPr>
          <p:nvPr>
            <p:ph type="subTitle" idx="1"/>
          </p:nvPr>
        </p:nvSpPr>
        <p:spPr/>
        <p:txBody>
          <a:bodyPr/>
          <a:lstStyle/>
          <a:p>
            <a:r>
              <a:rPr lang="en-US" dirty="0" smtClean="0"/>
              <a:t>Hebrews 8</a:t>
            </a:r>
            <a:endParaRPr lang="en-US" dirty="0"/>
          </a:p>
        </p:txBody>
      </p:sp>
    </p:spTree>
    <p:extLst>
      <p:ext uri="{BB962C8B-B14F-4D97-AF65-F5344CB8AC3E}">
        <p14:creationId xmlns:p14="http://schemas.microsoft.com/office/powerpoint/2010/main" val="15740669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8: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lnSpcReduction="10000"/>
          </a:bodyPr>
          <a:lstStyle/>
          <a:p>
            <a:r>
              <a:rPr lang="en-US" dirty="0" smtClean="0"/>
              <a:t>We recently refinanced our house.</a:t>
            </a:r>
          </a:p>
          <a:p>
            <a:r>
              <a:rPr lang="en-US" dirty="0" smtClean="0"/>
              <a:t>Our previous loan agreement was for five years and ended this month.</a:t>
            </a:r>
          </a:p>
          <a:p>
            <a:r>
              <a:rPr lang="en-US" dirty="0" smtClean="0"/>
              <a:t>The new one is effective next month.</a:t>
            </a:r>
          </a:p>
          <a:p>
            <a:r>
              <a:rPr lang="en-US" dirty="0" smtClean="0"/>
              <a:t>We were able to get a better interest rate </a:t>
            </a:r>
            <a:r>
              <a:rPr lang="en-US" i="1" dirty="0" smtClean="0"/>
              <a:t>and</a:t>
            </a:r>
            <a:r>
              <a:rPr lang="en-US" dirty="0" smtClean="0"/>
              <a:t> up our monthly payment in order to pay off the house more quickly.</a:t>
            </a:r>
          </a:p>
          <a:p>
            <a:r>
              <a:rPr lang="en-US" dirty="0" smtClean="0"/>
              <a:t>The previous contract was replaced by a new and better one.</a:t>
            </a:r>
          </a:p>
          <a:p>
            <a:endParaRPr lang="en-US" dirty="0"/>
          </a:p>
        </p:txBody>
      </p:sp>
    </p:spTree>
    <p:extLst>
      <p:ext uri="{BB962C8B-B14F-4D97-AF65-F5344CB8AC3E}">
        <p14:creationId xmlns:p14="http://schemas.microsoft.com/office/powerpoint/2010/main" val="27509226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8: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r>
              <a:rPr lang="en-US" dirty="0" smtClean="0"/>
              <a:t>Our previous loan agreement was for five years.  It was never intended to be permanent.</a:t>
            </a:r>
          </a:p>
          <a:p>
            <a:r>
              <a:rPr lang="en-US" dirty="0" smtClean="0"/>
              <a:t>We knew in advance that in Spring of 2012, we would be coming to a new agreement and signing a new contract.</a:t>
            </a:r>
          </a:p>
          <a:p>
            <a:r>
              <a:rPr lang="en-US" dirty="0"/>
              <a:t>The old contract is expired, the new contract is now signed, so the new terms are in effect.</a:t>
            </a:r>
          </a:p>
          <a:p>
            <a:endParaRPr lang="en-US" dirty="0"/>
          </a:p>
        </p:txBody>
      </p:sp>
    </p:spTree>
    <p:extLst>
      <p:ext uri="{BB962C8B-B14F-4D97-AF65-F5344CB8AC3E}">
        <p14:creationId xmlns:p14="http://schemas.microsoft.com/office/powerpoint/2010/main" val="33592783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8: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lnSpcReduction="10000"/>
          </a:bodyPr>
          <a:lstStyle/>
          <a:p>
            <a:r>
              <a:rPr lang="en-US" dirty="0" smtClean="0"/>
              <a:t>You </a:t>
            </a:r>
            <a:r>
              <a:rPr lang="en-US" dirty="0"/>
              <a:t>may reasonably ask, “So what?”</a:t>
            </a:r>
          </a:p>
          <a:p>
            <a:r>
              <a:rPr lang="en-US" dirty="0" smtClean="0"/>
              <a:t>So here’s </a:t>
            </a:r>
            <a:r>
              <a:rPr lang="en-US" dirty="0"/>
              <a:t>what:</a:t>
            </a:r>
          </a:p>
          <a:p>
            <a:r>
              <a:rPr lang="en-US" dirty="0" smtClean="0"/>
              <a:t>The Old Covenant that God made with Israel in the days of Moses was temporary.</a:t>
            </a:r>
          </a:p>
          <a:p>
            <a:r>
              <a:rPr lang="en-US" dirty="0" smtClean="0"/>
              <a:t>It was never designed to be permanent.</a:t>
            </a:r>
          </a:p>
          <a:p>
            <a:r>
              <a:rPr lang="en-US" dirty="0" smtClean="0"/>
              <a:t>God promised long ago that He would enter into a New Covenant or new agreement with Israel, which He has initiated through Jesus Christ, and which we may enter into today.</a:t>
            </a:r>
            <a:endParaRPr lang="en-US" dirty="0"/>
          </a:p>
        </p:txBody>
      </p:sp>
    </p:spTree>
    <p:extLst>
      <p:ext uri="{BB962C8B-B14F-4D97-AF65-F5344CB8AC3E}">
        <p14:creationId xmlns:p14="http://schemas.microsoft.com/office/powerpoint/2010/main" val="35140804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8:	</a:t>
            </a:r>
            <a:r>
              <a:rPr lang="en-US" dirty="0" smtClean="0">
                <a:solidFill>
                  <a:srgbClr val="00DA63"/>
                </a:solidFill>
              </a:rPr>
              <a:t>Better Promises</a:t>
            </a:r>
            <a:endParaRPr lang="en-US" dirty="0">
              <a:solidFill>
                <a:srgbClr val="00DA63"/>
              </a:solidFill>
            </a:endParaRPr>
          </a:p>
        </p:txBody>
      </p:sp>
      <p:sp>
        <p:nvSpPr>
          <p:cNvPr id="3" name="Content Placeholder 2"/>
          <p:cNvSpPr>
            <a:spLocks noGrp="1"/>
          </p:cNvSpPr>
          <p:nvPr>
            <p:ph idx="1"/>
          </p:nvPr>
        </p:nvSpPr>
        <p:spPr/>
        <p:txBody>
          <a:bodyPr>
            <a:normAutofit/>
          </a:bodyPr>
          <a:lstStyle/>
          <a:p>
            <a:r>
              <a:rPr lang="en-US" dirty="0" smtClean="0">
                <a:solidFill>
                  <a:srgbClr val="FFC000"/>
                </a:solidFill>
              </a:rPr>
              <a:t>8:1-6</a:t>
            </a:r>
            <a:r>
              <a:rPr lang="en-US" dirty="0" smtClean="0"/>
              <a:t>	We have confidence in a heavenly High Priest who is seated in a heavenly sanctuary.</a:t>
            </a:r>
          </a:p>
          <a:p>
            <a:r>
              <a:rPr lang="en-US" dirty="0" smtClean="0">
                <a:solidFill>
                  <a:srgbClr val="FFC000"/>
                </a:solidFill>
              </a:rPr>
              <a:t>8:7-13</a:t>
            </a:r>
            <a:r>
              <a:rPr lang="en-US" dirty="0" smtClean="0"/>
              <a:t>	We rely on a heavenly Mediator who has </a:t>
            </a:r>
            <a:r>
              <a:rPr lang="en-US" dirty="0"/>
              <a:t>introduced </a:t>
            </a:r>
            <a:r>
              <a:rPr lang="en-US" dirty="0" smtClean="0"/>
              <a:t>a New Covenant between God and His people.</a:t>
            </a:r>
            <a:endParaRPr lang="en-US" dirty="0"/>
          </a:p>
        </p:txBody>
      </p:sp>
    </p:spTree>
    <p:extLst>
      <p:ext uri="{BB962C8B-B14F-4D97-AF65-F5344CB8AC3E}">
        <p14:creationId xmlns:p14="http://schemas.microsoft.com/office/powerpoint/2010/main" val="5780229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C000"/>
                </a:solidFill>
              </a:rPr>
              <a:t>Hebrews 8:1-6</a:t>
            </a:r>
            <a:endParaRPr lang="en-US" dirty="0">
              <a:solidFill>
                <a:srgbClr val="FFC000"/>
              </a:solidFill>
            </a:endParaRPr>
          </a:p>
        </p:txBody>
      </p:sp>
      <p:sp>
        <p:nvSpPr>
          <p:cNvPr id="3" name="Content Placeholder 2"/>
          <p:cNvSpPr>
            <a:spLocks noGrp="1"/>
          </p:cNvSpPr>
          <p:nvPr>
            <p:ph idx="1"/>
          </p:nvPr>
        </p:nvSpPr>
        <p:spPr/>
        <p:txBody>
          <a:bodyPr>
            <a:normAutofit/>
          </a:bodyPr>
          <a:lstStyle/>
          <a:p>
            <a:r>
              <a:rPr lang="en-US" dirty="0" smtClean="0"/>
              <a:t>Start reading with </a:t>
            </a:r>
            <a:r>
              <a:rPr lang="en-US" b="1" dirty="0" smtClean="0">
                <a:solidFill>
                  <a:srgbClr val="FFFF00"/>
                </a:solidFill>
              </a:rPr>
              <a:t>7:25-28</a:t>
            </a:r>
            <a:r>
              <a:rPr lang="en-US" dirty="0" smtClean="0"/>
              <a:t>.</a:t>
            </a:r>
            <a:endParaRPr lang="en-US" dirty="0"/>
          </a:p>
        </p:txBody>
      </p:sp>
    </p:spTree>
    <p:extLst>
      <p:ext uri="{BB962C8B-B14F-4D97-AF65-F5344CB8AC3E}">
        <p14:creationId xmlns:p14="http://schemas.microsoft.com/office/powerpoint/2010/main" val="15903464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C000"/>
                </a:solidFill>
              </a:rPr>
              <a:t>Hebrews </a:t>
            </a:r>
            <a:r>
              <a:rPr lang="en-US" dirty="0">
                <a:solidFill>
                  <a:srgbClr val="FFC000"/>
                </a:solidFill>
              </a:rPr>
              <a:t>8:1-6</a:t>
            </a:r>
          </a:p>
        </p:txBody>
      </p:sp>
      <p:sp>
        <p:nvSpPr>
          <p:cNvPr id="3" name="Content Placeholder 2"/>
          <p:cNvSpPr>
            <a:spLocks noGrp="1"/>
          </p:cNvSpPr>
          <p:nvPr>
            <p:ph idx="1"/>
          </p:nvPr>
        </p:nvSpPr>
        <p:spPr/>
        <p:txBody>
          <a:bodyPr>
            <a:normAutofit lnSpcReduction="10000"/>
          </a:bodyPr>
          <a:lstStyle/>
          <a:p>
            <a:r>
              <a:rPr lang="en-US" b="1" dirty="0" smtClean="0">
                <a:solidFill>
                  <a:srgbClr val="FFFF00"/>
                </a:solidFill>
              </a:rPr>
              <a:t>8:1-3	</a:t>
            </a:r>
            <a:r>
              <a:rPr lang="en-US" dirty="0" smtClean="0"/>
              <a:t>The Old Testament tabernacle was a large rectangular tent with a big fence around it, forming a sort of courtyard.</a:t>
            </a:r>
          </a:p>
          <a:p>
            <a:r>
              <a:rPr lang="en-US" dirty="0" smtClean="0"/>
              <a:t>Inside the courtyard and inside the tent the priests carried out their work of offering sacrifices, burning incense, lighting oil lamps and so on.</a:t>
            </a:r>
          </a:p>
          <a:p>
            <a:r>
              <a:rPr lang="en-US" dirty="0" smtClean="0"/>
              <a:t>This tent was later replaced by a larger stone temple built in the days of King Solomon.</a:t>
            </a:r>
            <a:endParaRPr lang="en-US" dirty="0"/>
          </a:p>
        </p:txBody>
      </p:sp>
    </p:spTree>
    <p:extLst>
      <p:ext uri="{BB962C8B-B14F-4D97-AF65-F5344CB8AC3E}">
        <p14:creationId xmlns:p14="http://schemas.microsoft.com/office/powerpoint/2010/main" val="9053203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C000"/>
                </a:solidFill>
              </a:rPr>
              <a:t>Hebrews </a:t>
            </a:r>
            <a:r>
              <a:rPr lang="en-US" dirty="0">
                <a:solidFill>
                  <a:srgbClr val="FFC000"/>
                </a:solidFill>
              </a:rPr>
              <a:t>8:1-6</a:t>
            </a:r>
          </a:p>
        </p:txBody>
      </p:sp>
      <p:sp>
        <p:nvSpPr>
          <p:cNvPr id="3" name="Content Placeholder 2"/>
          <p:cNvSpPr>
            <a:spLocks noGrp="1"/>
          </p:cNvSpPr>
          <p:nvPr>
            <p:ph idx="1"/>
          </p:nvPr>
        </p:nvSpPr>
        <p:spPr/>
        <p:txBody>
          <a:bodyPr>
            <a:normAutofit lnSpcReduction="10000"/>
          </a:bodyPr>
          <a:lstStyle/>
          <a:p>
            <a:r>
              <a:rPr lang="en-US" b="1" dirty="0" smtClean="0">
                <a:solidFill>
                  <a:srgbClr val="FFFF00"/>
                </a:solidFill>
              </a:rPr>
              <a:t>8:1-3	</a:t>
            </a:r>
            <a:r>
              <a:rPr lang="en-US" dirty="0" smtClean="0"/>
              <a:t>Christ is now seated now at the right hand of the Father in heaven.</a:t>
            </a:r>
          </a:p>
          <a:p>
            <a:r>
              <a:rPr lang="en-US" dirty="0" smtClean="0"/>
              <a:t>He occupies a position of majesty in the true tabernacle in heaven.</a:t>
            </a:r>
          </a:p>
          <a:p>
            <a:r>
              <a:rPr lang="en-US" dirty="0" smtClean="0"/>
              <a:t>Interestingly,  the old tabernacle and the temple which later replaced it, had no place for the priests to sit down.</a:t>
            </a:r>
          </a:p>
          <a:p>
            <a:r>
              <a:rPr lang="en-US" dirty="0" smtClean="0"/>
              <a:t>Their work was never done until Christ fulfilled their ministry by offering up Himself.</a:t>
            </a:r>
          </a:p>
          <a:p>
            <a:endParaRPr lang="en-US" dirty="0"/>
          </a:p>
        </p:txBody>
      </p:sp>
    </p:spTree>
    <p:extLst>
      <p:ext uri="{BB962C8B-B14F-4D97-AF65-F5344CB8AC3E}">
        <p14:creationId xmlns:p14="http://schemas.microsoft.com/office/powerpoint/2010/main" val="38717801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C000"/>
                </a:solidFill>
              </a:rPr>
              <a:t>Hebrews </a:t>
            </a:r>
            <a:r>
              <a:rPr lang="en-US" dirty="0">
                <a:solidFill>
                  <a:srgbClr val="FFC000"/>
                </a:solidFill>
              </a:rPr>
              <a:t>8:1-6</a:t>
            </a:r>
            <a:endParaRPr lang="en-US" dirty="0"/>
          </a:p>
        </p:txBody>
      </p:sp>
      <p:sp>
        <p:nvSpPr>
          <p:cNvPr id="3" name="Content Placeholder 2"/>
          <p:cNvSpPr>
            <a:spLocks noGrp="1"/>
          </p:cNvSpPr>
          <p:nvPr>
            <p:ph idx="1"/>
          </p:nvPr>
        </p:nvSpPr>
        <p:spPr/>
        <p:txBody>
          <a:bodyPr>
            <a:normAutofit/>
          </a:bodyPr>
          <a:lstStyle/>
          <a:p>
            <a:r>
              <a:rPr lang="en-US" b="1" dirty="0" smtClean="0">
                <a:solidFill>
                  <a:srgbClr val="FFFF00"/>
                </a:solidFill>
              </a:rPr>
              <a:t>8:3-5</a:t>
            </a:r>
            <a:r>
              <a:rPr lang="en-US" dirty="0"/>
              <a:t>	The tabernacle, and the temple which </a:t>
            </a:r>
            <a:r>
              <a:rPr lang="en-US" dirty="0" smtClean="0"/>
              <a:t>replaced </a:t>
            </a:r>
            <a:r>
              <a:rPr lang="en-US" dirty="0"/>
              <a:t>it, were built according to specific </a:t>
            </a:r>
            <a:r>
              <a:rPr lang="en-US" dirty="0" smtClean="0"/>
              <a:t>plans</a:t>
            </a:r>
            <a:r>
              <a:rPr lang="en-US" dirty="0"/>
              <a:t> </a:t>
            </a:r>
            <a:r>
              <a:rPr lang="en-US" dirty="0" smtClean="0"/>
              <a:t>given by God.</a:t>
            </a:r>
            <a:endParaRPr lang="en-US" dirty="0"/>
          </a:p>
          <a:p>
            <a:r>
              <a:rPr lang="en-US" dirty="0" smtClean="0"/>
              <a:t>That specific pattern was a copy and a shadow of heavenly things – it was not the ultimate reality.</a:t>
            </a:r>
          </a:p>
          <a:p>
            <a:r>
              <a:rPr lang="en-US" dirty="0" smtClean="0"/>
              <a:t>It was a copy intended as a place for the Levitical priests to serve.  </a:t>
            </a:r>
          </a:p>
        </p:txBody>
      </p:sp>
    </p:spTree>
    <p:extLst>
      <p:ext uri="{BB962C8B-B14F-4D97-AF65-F5344CB8AC3E}">
        <p14:creationId xmlns:p14="http://schemas.microsoft.com/office/powerpoint/2010/main" val="37100577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C000"/>
                </a:solidFill>
              </a:rPr>
              <a:t>Hebrews </a:t>
            </a:r>
            <a:r>
              <a:rPr lang="en-US" dirty="0">
                <a:solidFill>
                  <a:srgbClr val="FFC000"/>
                </a:solidFill>
              </a:rPr>
              <a:t>8:1-6</a:t>
            </a:r>
            <a:endParaRPr lang="en-US" dirty="0"/>
          </a:p>
        </p:txBody>
      </p:sp>
      <p:sp>
        <p:nvSpPr>
          <p:cNvPr id="3" name="Content Placeholder 2"/>
          <p:cNvSpPr>
            <a:spLocks noGrp="1"/>
          </p:cNvSpPr>
          <p:nvPr>
            <p:ph idx="1"/>
          </p:nvPr>
        </p:nvSpPr>
        <p:spPr/>
        <p:txBody>
          <a:bodyPr>
            <a:normAutofit/>
          </a:bodyPr>
          <a:lstStyle/>
          <a:p>
            <a:r>
              <a:rPr lang="en-US" b="1" dirty="0" smtClean="0">
                <a:solidFill>
                  <a:srgbClr val="FFFF00"/>
                </a:solidFill>
              </a:rPr>
              <a:t>8:3-5</a:t>
            </a:r>
            <a:r>
              <a:rPr lang="en-US" dirty="0" smtClean="0"/>
              <a:t>	Christ was not of the priestly family so He did not – and could not – serve as a priest in the Temple in Jerusalem.</a:t>
            </a:r>
          </a:p>
          <a:p>
            <a:r>
              <a:rPr lang="en-US" dirty="0" smtClean="0"/>
              <a:t>He can, however, serve in the true sanctuary or true tabernacle in heaven.</a:t>
            </a:r>
          </a:p>
          <a:p>
            <a:r>
              <a:rPr lang="en-US" dirty="0" smtClean="0"/>
              <a:t>The work of the Levitical priests was intended to teach the people about the work of the Messiah – Christ – who was to come.</a:t>
            </a:r>
          </a:p>
        </p:txBody>
      </p:sp>
    </p:spTree>
    <p:extLst>
      <p:ext uri="{BB962C8B-B14F-4D97-AF65-F5344CB8AC3E}">
        <p14:creationId xmlns:p14="http://schemas.microsoft.com/office/powerpoint/2010/main" val="33018007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C000"/>
                </a:solidFill>
              </a:rPr>
              <a:t>Hebrews </a:t>
            </a:r>
            <a:r>
              <a:rPr lang="en-US" dirty="0">
                <a:solidFill>
                  <a:srgbClr val="FFC000"/>
                </a:solidFill>
              </a:rPr>
              <a:t>8:1-6</a:t>
            </a:r>
            <a:endParaRPr lang="en-US" dirty="0"/>
          </a:p>
        </p:txBody>
      </p:sp>
      <p:sp>
        <p:nvSpPr>
          <p:cNvPr id="3" name="Content Placeholder 2"/>
          <p:cNvSpPr>
            <a:spLocks noGrp="1"/>
          </p:cNvSpPr>
          <p:nvPr>
            <p:ph idx="1"/>
          </p:nvPr>
        </p:nvSpPr>
        <p:spPr/>
        <p:txBody>
          <a:bodyPr>
            <a:normAutofit/>
          </a:bodyPr>
          <a:lstStyle/>
          <a:p>
            <a:r>
              <a:rPr lang="en-US" dirty="0">
                <a:solidFill>
                  <a:srgbClr val="00DA63"/>
                </a:solidFill>
              </a:rPr>
              <a:t>Illustration:  </a:t>
            </a:r>
            <a:r>
              <a:rPr lang="en-US" dirty="0"/>
              <a:t>My wife’s watercolors.  First a pencil sketch, followed later by the paint</a:t>
            </a:r>
            <a:r>
              <a:rPr lang="en-US" dirty="0" smtClean="0"/>
              <a:t>.</a:t>
            </a:r>
          </a:p>
          <a:p>
            <a:r>
              <a:rPr lang="en-US" dirty="0" smtClean="0"/>
              <a:t>In fact, the painting itself is only a picture of something real, like a flower, a landscape or some other real scene.</a:t>
            </a:r>
          </a:p>
          <a:p>
            <a:r>
              <a:rPr lang="en-US" dirty="0" smtClean="0"/>
              <a:t>The earthly tabernacle was a </a:t>
            </a:r>
            <a:r>
              <a:rPr lang="en-US" i="1" dirty="0" smtClean="0">
                <a:solidFill>
                  <a:srgbClr val="00B0F0"/>
                </a:solidFill>
              </a:rPr>
              <a:t>type </a:t>
            </a:r>
            <a:r>
              <a:rPr lang="en-US" dirty="0" smtClean="0">
                <a:solidFill>
                  <a:srgbClr val="00B0F0"/>
                </a:solidFill>
              </a:rPr>
              <a:t>(</a:t>
            </a:r>
            <a:r>
              <a:rPr lang="en-US" i="1" dirty="0" smtClean="0">
                <a:solidFill>
                  <a:srgbClr val="00B0F0"/>
                </a:solidFill>
              </a:rPr>
              <a:t>Gr. </a:t>
            </a:r>
            <a:r>
              <a:rPr lang="en-US" dirty="0" err="1" smtClean="0">
                <a:solidFill>
                  <a:srgbClr val="00B0F0"/>
                </a:solidFill>
              </a:rPr>
              <a:t>tupos</a:t>
            </a:r>
            <a:r>
              <a:rPr lang="en-US" dirty="0" smtClean="0">
                <a:solidFill>
                  <a:srgbClr val="00B0F0"/>
                </a:solidFill>
              </a:rPr>
              <a:t>) </a:t>
            </a:r>
            <a:r>
              <a:rPr lang="en-US" dirty="0" smtClean="0"/>
              <a:t>or a </a:t>
            </a:r>
            <a:r>
              <a:rPr lang="en-US" dirty="0" smtClean="0">
                <a:solidFill>
                  <a:srgbClr val="00B0F0"/>
                </a:solidFill>
              </a:rPr>
              <a:t>“pattern” </a:t>
            </a:r>
            <a:r>
              <a:rPr lang="en-US" dirty="0" smtClean="0"/>
              <a:t>intended to remind us of – or teach us about – the real thing.</a:t>
            </a:r>
          </a:p>
        </p:txBody>
      </p:sp>
    </p:spTree>
    <p:extLst>
      <p:ext uri="{BB962C8B-B14F-4D97-AF65-F5344CB8AC3E}">
        <p14:creationId xmlns:p14="http://schemas.microsoft.com/office/powerpoint/2010/main" val="22769431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C000"/>
                </a:solidFill>
              </a:rPr>
              <a:t>Hebrews </a:t>
            </a:r>
            <a:r>
              <a:rPr lang="en-US" dirty="0">
                <a:solidFill>
                  <a:srgbClr val="FFC000"/>
                </a:solidFill>
              </a:rPr>
              <a:t>8:1-6</a:t>
            </a:r>
            <a:endParaRPr lang="en-US" dirty="0">
              <a:solidFill>
                <a:srgbClr val="FDA523"/>
              </a:solidFill>
            </a:endParaRPr>
          </a:p>
        </p:txBody>
      </p:sp>
      <p:sp>
        <p:nvSpPr>
          <p:cNvPr id="3" name="Content Placeholder 2"/>
          <p:cNvSpPr>
            <a:spLocks noGrp="1"/>
          </p:cNvSpPr>
          <p:nvPr>
            <p:ph idx="1"/>
          </p:nvPr>
        </p:nvSpPr>
        <p:spPr/>
        <p:txBody>
          <a:bodyPr>
            <a:normAutofit fontScale="92500"/>
          </a:bodyPr>
          <a:lstStyle/>
          <a:p>
            <a:r>
              <a:rPr lang="en-US" b="1" dirty="0" smtClean="0">
                <a:solidFill>
                  <a:srgbClr val="FFFF00"/>
                </a:solidFill>
              </a:rPr>
              <a:t>8:6</a:t>
            </a:r>
            <a:r>
              <a:rPr lang="en-US" b="1" dirty="0">
                <a:solidFill>
                  <a:srgbClr val="FFFF00"/>
                </a:solidFill>
              </a:rPr>
              <a:t>	</a:t>
            </a:r>
            <a:r>
              <a:rPr lang="en-US" b="1" dirty="0" smtClean="0">
                <a:solidFill>
                  <a:srgbClr val="FFFF00"/>
                </a:solidFill>
              </a:rPr>
              <a:t>	</a:t>
            </a:r>
            <a:r>
              <a:rPr lang="en-US" dirty="0" smtClean="0"/>
              <a:t>Christ has a </a:t>
            </a:r>
            <a:r>
              <a:rPr lang="en-US" dirty="0">
                <a:solidFill>
                  <a:srgbClr val="00B0F0"/>
                </a:solidFill>
              </a:rPr>
              <a:t>more excellent </a:t>
            </a:r>
            <a:r>
              <a:rPr lang="en-US" dirty="0" smtClean="0">
                <a:solidFill>
                  <a:srgbClr val="00B0F0"/>
                </a:solidFill>
              </a:rPr>
              <a:t>ministry</a:t>
            </a:r>
            <a:r>
              <a:rPr lang="en-US" dirty="0" smtClean="0"/>
              <a:t>, as He fully accomplished God’s will and fully met humanity’s need.</a:t>
            </a:r>
          </a:p>
          <a:p>
            <a:r>
              <a:rPr lang="en-US" dirty="0" smtClean="0"/>
              <a:t>He is </a:t>
            </a:r>
            <a:r>
              <a:rPr lang="en-US" dirty="0" smtClean="0">
                <a:solidFill>
                  <a:srgbClr val="00B0F0"/>
                </a:solidFill>
              </a:rPr>
              <a:t>Mediator of a better covenant</a:t>
            </a:r>
            <a:r>
              <a:rPr lang="en-US" dirty="0" smtClean="0"/>
              <a:t>, as this one gives us better terms on which we can relate to God.</a:t>
            </a:r>
          </a:p>
          <a:p>
            <a:r>
              <a:rPr lang="en-US" dirty="0" smtClean="0"/>
              <a:t>It is </a:t>
            </a:r>
            <a:r>
              <a:rPr lang="en-US" dirty="0" smtClean="0">
                <a:solidFill>
                  <a:srgbClr val="00B0F0"/>
                </a:solidFill>
              </a:rPr>
              <a:t>established on better promises</a:t>
            </a:r>
            <a:r>
              <a:rPr lang="en-US" dirty="0" smtClean="0"/>
              <a:t>, as God has obligated Himself without any requirement on our part but to accept His generous terms.</a:t>
            </a:r>
            <a:endParaRPr lang="en-US" dirty="0"/>
          </a:p>
        </p:txBody>
      </p:sp>
    </p:spTree>
    <p:extLst>
      <p:ext uri="{BB962C8B-B14F-4D97-AF65-F5344CB8AC3E}">
        <p14:creationId xmlns:p14="http://schemas.microsoft.com/office/powerpoint/2010/main" val="16179158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C000"/>
                </a:solidFill>
              </a:rPr>
              <a:t>Hebrews </a:t>
            </a:r>
            <a:r>
              <a:rPr lang="en-US" dirty="0">
                <a:solidFill>
                  <a:srgbClr val="FFC000"/>
                </a:solidFill>
              </a:rPr>
              <a:t>8:1-6</a:t>
            </a:r>
            <a:endParaRPr lang="en-US" dirty="0"/>
          </a:p>
        </p:txBody>
      </p:sp>
      <p:sp>
        <p:nvSpPr>
          <p:cNvPr id="3" name="Content Placeholder 2"/>
          <p:cNvSpPr>
            <a:spLocks noGrp="1"/>
          </p:cNvSpPr>
          <p:nvPr>
            <p:ph idx="1"/>
          </p:nvPr>
        </p:nvSpPr>
        <p:spPr/>
        <p:txBody>
          <a:bodyPr>
            <a:normAutofit lnSpcReduction="10000"/>
          </a:bodyPr>
          <a:lstStyle/>
          <a:p>
            <a:r>
              <a:rPr lang="en-US" dirty="0"/>
              <a:t>Two messages conveyed by the old </a:t>
            </a:r>
            <a:r>
              <a:rPr lang="en-US" dirty="0" smtClean="0"/>
              <a:t>temple and the priests’ ministry within it:</a:t>
            </a:r>
            <a:endParaRPr lang="en-US" dirty="0"/>
          </a:p>
          <a:p>
            <a:pPr marL="400050" lvl="1" indent="0">
              <a:buNone/>
            </a:pPr>
            <a:r>
              <a:rPr lang="en-US" dirty="0"/>
              <a:t>1. </a:t>
            </a:r>
            <a:r>
              <a:rPr lang="en-US" dirty="0">
                <a:solidFill>
                  <a:srgbClr val="00B0F0"/>
                </a:solidFill>
              </a:rPr>
              <a:t>God is with you</a:t>
            </a:r>
            <a:r>
              <a:rPr lang="en-US" dirty="0" smtClean="0">
                <a:solidFill>
                  <a:srgbClr val="00B0F0"/>
                </a:solidFill>
              </a:rPr>
              <a:t>.  </a:t>
            </a:r>
            <a:r>
              <a:rPr lang="en-US" dirty="0" smtClean="0"/>
              <a:t>(He wants to relate to you.)</a:t>
            </a:r>
            <a:endParaRPr lang="en-US" dirty="0"/>
          </a:p>
          <a:p>
            <a:pPr marL="400050" lvl="1" indent="0">
              <a:buNone/>
            </a:pPr>
            <a:r>
              <a:rPr lang="en-US" dirty="0"/>
              <a:t>2. </a:t>
            </a:r>
            <a:r>
              <a:rPr lang="en-US" dirty="0">
                <a:solidFill>
                  <a:srgbClr val="00B0F0"/>
                </a:solidFill>
              </a:rPr>
              <a:t>D</a:t>
            </a:r>
            <a:r>
              <a:rPr lang="en-US" dirty="0" smtClean="0">
                <a:solidFill>
                  <a:srgbClr val="00B0F0"/>
                </a:solidFill>
              </a:rPr>
              <a:t>on’t </a:t>
            </a:r>
            <a:r>
              <a:rPr lang="en-US" dirty="0">
                <a:solidFill>
                  <a:srgbClr val="00B0F0"/>
                </a:solidFill>
              </a:rPr>
              <a:t>get too close</a:t>
            </a:r>
            <a:r>
              <a:rPr lang="en-US" dirty="0" smtClean="0">
                <a:solidFill>
                  <a:srgbClr val="00B0F0"/>
                </a:solidFill>
              </a:rPr>
              <a:t>.  </a:t>
            </a:r>
            <a:r>
              <a:rPr lang="en-US" dirty="0" smtClean="0"/>
              <a:t>(In order to relate to Him properly, you have to let Him set the terms.)</a:t>
            </a:r>
            <a:endParaRPr lang="en-US" dirty="0"/>
          </a:p>
          <a:p>
            <a:endParaRPr lang="en-US" dirty="0" smtClean="0"/>
          </a:p>
          <a:p>
            <a:r>
              <a:rPr lang="en-US" dirty="0" smtClean="0"/>
              <a:t>Christ </a:t>
            </a:r>
            <a:r>
              <a:rPr lang="en-US" dirty="0"/>
              <a:t>initiated an entirely new </a:t>
            </a:r>
            <a:r>
              <a:rPr lang="en-US" dirty="0" smtClean="0"/>
              <a:t>era, setting new terms, as </a:t>
            </a:r>
            <a:r>
              <a:rPr lang="en-US" dirty="0"/>
              <a:t>he offered His own blood.</a:t>
            </a:r>
          </a:p>
          <a:p>
            <a:pPr lvl="1"/>
            <a:r>
              <a:rPr lang="en-US" dirty="0"/>
              <a:t>See </a:t>
            </a:r>
            <a:r>
              <a:rPr lang="en-US" b="1" dirty="0">
                <a:solidFill>
                  <a:srgbClr val="FFFF00"/>
                </a:solidFill>
              </a:rPr>
              <a:t>9:11-12, 24-26</a:t>
            </a:r>
          </a:p>
          <a:p>
            <a:pPr lvl="1"/>
            <a:endParaRPr lang="en-US" dirty="0"/>
          </a:p>
        </p:txBody>
      </p:sp>
    </p:spTree>
    <p:extLst>
      <p:ext uri="{BB962C8B-B14F-4D97-AF65-F5344CB8AC3E}">
        <p14:creationId xmlns:p14="http://schemas.microsoft.com/office/powerpoint/2010/main" val="16030913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C000"/>
                </a:solidFill>
              </a:rPr>
              <a:t>Hebrews </a:t>
            </a:r>
            <a:r>
              <a:rPr lang="en-US" dirty="0">
                <a:solidFill>
                  <a:srgbClr val="FFC000"/>
                </a:solidFill>
              </a:rPr>
              <a:t>8:1-6</a:t>
            </a:r>
            <a:endParaRPr lang="en-US" dirty="0"/>
          </a:p>
        </p:txBody>
      </p:sp>
      <p:sp>
        <p:nvSpPr>
          <p:cNvPr id="3" name="Content Placeholder 2"/>
          <p:cNvSpPr>
            <a:spLocks noGrp="1"/>
          </p:cNvSpPr>
          <p:nvPr>
            <p:ph idx="1"/>
          </p:nvPr>
        </p:nvSpPr>
        <p:spPr/>
        <p:txBody>
          <a:bodyPr>
            <a:normAutofit/>
          </a:bodyPr>
          <a:lstStyle/>
          <a:p>
            <a:r>
              <a:rPr lang="en-US" i="1" dirty="0" smtClean="0">
                <a:solidFill>
                  <a:srgbClr val="00DA63"/>
                </a:solidFill>
              </a:rPr>
              <a:t>“Our faith is grounded not in what we are or what we have done, but ever and always in what he is, God’s perfect Son, and what he has done through his perfect, eternal sacrifice.”</a:t>
            </a:r>
          </a:p>
          <a:p>
            <a:pPr lvl="1" algn="r">
              <a:spcBef>
                <a:spcPts val="0"/>
              </a:spcBef>
            </a:pPr>
            <a:r>
              <a:rPr lang="en-US" dirty="0" smtClean="0"/>
              <a:t>Raymond Brown, former principal, </a:t>
            </a:r>
          </a:p>
          <a:p>
            <a:pPr marL="457200" lvl="1" indent="0" algn="r">
              <a:spcBef>
                <a:spcPts val="0"/>
              </a:spcBef>
              <a:buNone/>
            </a:pPr>
            <a:r>
              <a:rPr lang="en-US" dirty="0" smtClean="0"/>
              <a:t>Spurgeon’s College, London</a:t>
            </a:r>
            <a:endParaRPr lang="en-US" dirty="0"/>
          </a:p>
        </p:txBody>
      </p:sp>
    </p:spTree>
    <p:extLst>
      <p:ext uri="{BB962C8B-B14F-4D97-AF65-F5344CB8AC3E}">
        <p14:creationId xmlns:p14="http://schemas.microsoft.com/office/powerpoint/2010/main" val="20501836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8:	</a:t>
            </a:r>
            <a:r>
              <a:rPr lang="en-US" dirty="0" smtClean="0">
                <a:solidFill>
                  <a:srgbClr val="00DA63"/>
                </a:solidFill>
              </a:rPr>
              <a:t>Better Promises</a:t>
            </a:r>
            <a:endParaRPr lang="en-US" dirty="0">
              <a:solidFill>
                <a:srgbClr val="00DA63"/>
              </a:solidFill>
            </a:endParaRPr>
          </a:p>
        </p:txBody>
      </p:sp>
      <p:sp>
        <p:nvSpPr>
          <p:cNvPr id="3" name="Content Placeholder 2"/>
          <p:cNvSpPr>
            <a:spLocks noGrp="1"/>
          </p:cNvSpPr>
          <p:nvPr>
            <p:ph idx="1"/>
          </p:nvPr>
        </p:nvSpPr>
        <p:spPr/>
        <p:txBody>
          <a:bodyPr>
            <a:normAutofit/>
          </a:bodyPr>
          <a:lstStyle/>
          <a:p>
            <a:r>
              <a:rPr lang="en-US" dirty="0" smtClean="0">
                <a:solidFill>
                  <a:srgbClr val="FFC000"/>
                </a:solidFill>
              </a:rPr>
              <a:t>8:1-5</a:t>
            </a:r>
            <a:r>
              <a:rPr lang="en-US" dirty="0" smtClean="0"/>
              <a:t>	We have confidence in a heavenly High Priest who is seated in a heavenly sanctuary.</a:t>
            </a:r>
          </a:p>
          <a:p>
            <a:r>
              <a:rPr lang="en-US" dirty="0" smtClean="0">
                <a:solidFill>
                  <a:srgbClr val="FFC000"/>
                </a:solidFill>
              </a:rPr>
              <a:t>8:6-13</a:t>
            </a:r>
            <a:r>
              <a:rPr lang="en-US" dirty="0" smtClean="0"/>
              <a:t>	We rely on a heavenly Mediator who has introduced a New Covenant between God and His people.</a:t>
            </a:r>
            <a:endParaRPr lang="en-US" dirty="0"/>
          </a:p>
        </p:txBody>
      </p:sp>
    </p:spTree>
    <p:extLst>
      <p:ext uri="{BB962C8B-B14F-4D97-AF65-F5344CB8AC3E}">
        <p14:creationId xmlns:p14="http://schemas.microsoft.com/office/powerpoint/2010/main" val="37084727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DA523"/>
                </a:solidFill>
              </a:rPr>
              <a:t>Hebrews 8:6-13</a:t>
            </a:r>
            <a:endParaRPr lang="en-US" dirty="0"/>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31453191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DA523"/>
                </a:solidFill>
              </a:rPr>
              <a:t>Hebrews 8:6-13</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solidFill>
                  <a:srgbClr val="00DA63"/>
                </a:solidFill>
              </a:rPr>
              <a:t>Covenant</a:t>
            </a:r>
            <a:r>
              <a:rPr lang="en-US" dirty="0" smtClean="0"/>
              <a:t> = binding agreement, contract, or sacred pact between two parties agreeing to do or not do specific things.</a:t>
            </a:r>
          </a:p>
          <a:p>
            <a:r>
              <a:rPr lang="en-US" dirty="0" smtClean="0">
                <a:solidFill>
                  <a:srgbClr val="FFC000"/>
                </a:solidFill>
              </a:rPr>
              <a:t>A legal contract </a:t>
            </a:r>
            <a:r>
              <a:rPr lang="en-US" dirty="0" smtClean="0"/>
              <a:t>is one type of covenant.</a:t>
            </a:r>
          </a:p>
          <a:p>
            <a:r>
              <a:rPr lang="en-US" dirty="0" smtClean="0">
                <a:solidFill>
                  <a:srgbClr val="FFC000"/>
                </a:solidFill>
              </a:rPr>
              <a:t>A peace treaty </a:t>
            </a:r>
            <a:r>
              <a:rPr lang="en-US" dirty="0" smtClean="0"/>
              <a:t>between nations is another.</a:t>
            </a:r>
          </a:p>
          <a:p>
            <a:r>
              <a:rPr lang="en-US" dirty="0" smtClean="0">
                <a:solidFill>
                  <a:srgbClr val="FFC000"/>
                </a:solidFill>
              </a:rPr>
              <a:t>A marriage </a:t>
            </a:r>
            <a:r>
              <a:rPr lang="en-US" dirty="0" smtClean="0"/>
              <a:t>is a covenant between man and wife.</a:t>
            </a:r>
          </a:p>
          <a:p>
            <a:r>
              <a:rPr lang="en-US" dirty="0" smtClean="0"/>
              <a:t>God deals with people on the basis of covenants – like the covenant between Him and Israel given in the days of Moses.</a:t>
            </a:r>
          </a:p>
          <a:p>
            <a:endParaRPr lang="en-US" dirty="0"/>
          </a:p>
        </p:txBody>
      </p:sp>
    </p:spTree>
    <p:extLst>
      <p:ext uri="{BB962C8B-B14F-4D97-AF65-F5344CB8AC3E}">
        <p14:creationId xmlns:p14="http://schemas.microsoft.com/office/powerpoint/2010/main" val="893174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DA523"/>
                </a:solidFill>
              </a:rPr>
              <a:t>Hebrews 8:6-13</a:t>
            </a:r>
            <a:endParaRPr lang="en-US" dirty="0">
              <a:solidFill>
                <a:srgbClr val="FDA523"/>
              </a:solidFill>
            </a:endParaRPr>
          </a:p>
        </p:txBody>
      </p:sp>
      <p:sp>
        <p:nvSpPr>
          <p:cNvPr id="3" name="Content Placeholder 2"/>
          <p:cNvSpPr>
            <a:spLocks noGrp="1"/>
          </p:cNvSpPr>
          <p:nvPr>
            <p:ph idx="1"/>
          </p:nvPr>
        </p:nvSpPr>
        <p:spPr/>
        <p:txBody>
          <a:bodyPr>
            <a:normAutofit lnSpcReduction="10000"/>
          </a:bodyPr>
          <a:lstStyle/>
          <a:p>
            <a:r>
              <a:rPr lang="en-US" b="1" dirty="0" smtClean="0">
                <a:solidFill>
                  <a:srgbClr val="FFFF00"/>
                </a:solidFill>
              </a:rPr>
              <a:t>8:7-8	</a:t>
            </a:r>
            <a:r>
              <a:rPr lang="en-US" dirty="0" smtClean="0"/>
              <a:t>The people of Israel, like us, were fallen people who could not hold up their end of the bargain.</a:t>
            </a:r>
          </a:p>
          <a:p>
            <a:r>
              <a:rPr lang="en-US" dirty="0" smtClean="0"/>
              <a:t>Notice in </a:t>
            </a:r>
            <a:r>
              <a:rPr lang="en-US" b="1" dirty="0" smtClean="0">
                <a:solidFill>
                  <a:srgbClr val="FFFF00"/>
                </a:solidFill>
              </a:rPr>
              <a:t>v.8</a:t>
            </a:r>
            <a:r>
              <a:rPr lang="en-US" dirty="0" smtClean="0"/>
              <a:t> the rabbi says, </a:t>
            </a:r>
            <a:r>
              <a:rPr lang="en-US" dirty="0" smtClean="0">
                <a:solidFill>
                  <a:srgbClr val="00B0F0"/>
                </a:solidFill>
              </a:rPr>
              <a:t>“finding fault with </a:t>
            </a:r>
            <a:r>
              <a:rPr lang="en-US" i="1" dirty="0" smtClean="0">
                <a:solidFill>
                  <a:srgbClr val="00B0F0"/>
                </a:solidFill>
              </a:rPr>
              <a:t>them</a:t>
            </a:r>
            <a:r>
              <a:rPr lang="en-US" dirty="0" smtClean="0">
                <a:solidFill>
                  <a:srgbClr val="00B0F0"/>
                </a:solidFill>
              </a:rPr>
              <a:t>.”</a:t>
            </a:r>
            <a:r>
              <a:rPr lang="en-US" dirty="0" smtClean="0"/>
              <a:t>  The problem was not so much with the Covenant as with the nation.</a:t>
            </a:r>
          </a:p>
          <a:p>
            <a:r>
              <a:rPr lang="en-US" dirty="0" smtClean="0"/>
              <a:t>The Old Covenant, like the previous mortgage contract that Ginger &amp; I had with our lender, was never intended to be permanent.</a:t>
            </a:r>
            <a:endParaRPr lang="en-US" dirty="0"/>
          </a:p>
        </p:txBody>
      </p:sp>
    </p:spTree>
    <p:extLst>
      <p:ext uri="{BB962C8B-B14F-4D97-AF65-F5344CB8AC3E}">
        <p14:creationId xmlns:p14="http://schemas.microsoft.com/office/powerpoint/2010/main" val="8359145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DA523"/>
                </a:solidFill>
              </a:rPr>
              <a:t>Hebrews 8:6-13</a:t>
            </a:r>
            <a:endParaRPr lang="en-US" dirty="0">
              <a:solidFill>
                <a:srgbClr val="FDA523"/>
              </a:solidFill>
            </a:endParaRPr>
          </a:p>
        </p:txBody>
      </p:sp>
      <p:sp>
        <p:nvSpPr>
          <p:cNvPr id="3" name="Content Placeholder 2"/>
          <p:cNvSpPr>
            <a:spLocks noGrp="1"/>
          </p:cNvSpPr>
          <p:nvPr>
            <p:ph idx="1"/>
          </p:nvPr>
        </p:nvSpPr>
        <p:spPr/>
        <p:txBody>
          <a:bodyPr>
            <a:normAutofit lnSpcReduction="10000"/>
          </a:bodyPr>
          <a:lstStyle/>
          <a:p>
            <a:r>
              <a:rPr lang="en-US" b="1" dirty="0" smtClean="0">
                <a:solidFill>
                  <a:srgbClr val="FFFF00"/>
                </a:solidFill>
              </a:rPr>
              <a:t>8:8-12	</a:t>
            </a:r>
            <a:r>
              <a:rPr lang="en-US" dirty="0" smtClean="0"/>
              <a:t>This passage is a lengthy quotation from the prophet Jeremiah.</a:t>
            </a:r>
          </a:p>
          <a:p>
            <a:r>
              <a:rPr lang="en-US" dirty="0" smtClean="0"/>
              <a:t>Jeremiah prophesied at a difficult time.</a:t>
            </a:r>
          </a:p>
          <a:p>
            <a:r>
              <a:rPr lang="en-US" dirty="0" smtClean="0"/>
              <a:t>The people had forsaken God.   </a:t>
            </a:r>
          </a:p>
          <a:p>
            <a:r>
              <a:rPr lang="en-US" dirty="0" smtClean="0"/>
              <a:t>The religious rites practiced at the temple had fallen into pure formalism.</a:t>
            </a:r>
          </a:p>
          <a:p>
            <a:r>
              <a:rPr lang="en-US" dirty="0" smtClean="0"/>
              <a:t>Alongside that formalism, they were busy worshiping idols and engaging in all kinds of immoral and unethical behavior.</a:t>
            </a:r>
          </a:p>
        </p:txBody>
      </p:sp>
    </p:spTree>
    <p:extLst>
      <p:ext uri="{BB962C8B-B14F-4D97-AF65-F5344CB8AC3E}">
        <p14:creationId xmlns:p14="http://schemas.microsoft.com/office/powerpoint/2010/main" val="2100447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DA523"/>
                </a:solidFill>
              </a:rPr>
              <a:t>Hebrews 8:6-13</a:t>
            </a:r>
            <a:endParaRPr lang="en-US" dirty="0">
              <a:solidFill>
                <a:srgbClr val="FDA523"/>
              </a:solidFill>
            </a:endParaRPr>
          </a:p>
        </p:txBody>
      </p:sp>
      <p:sp>
        <p:nvSpPr>
          <p:cNvPr id="3" name="Content Placeholder 2"/>
          <p:cNvSpPr>
            <a:spLocks noGrp="1"/>
          </p:cNvSpPr>
          <p:nvPr>
            <p:ph idx="1"/>
          </p:nvPr>
        </p:nvSpPr>
        <p:spPr/>
        <p:txBody>
          <a:bodyPr>
            <a:normAutofit/>
          </a:bodyPr>
          <a:lstStyle/>
          <a:p>
            <a:r>
              <a:rPr lang="en-US" b="1" dirty="0" smtClean="0">
                <a:solidFill>
                  <a:srgbClr val="FFFF00"/>
                </a:solidFill>
              </a:rPr>
              <a:t>8:8-12	</a:t>
            </a:r>
            <a:r>
              <a:rPr lang="en-US" dirty="0" smtClean="0"/>
              <a:t>Most of Jeremiah’s prophecies involve judgment.</a:t>
            </a:r>
          </a:p>
          <a:p>
            <a:r>
              <a:rPr lang="en-US" dirty="0" smtClean="0"/>
              <a:t>He is often called “the weeping prophet” because he was so frequently driven to </a:t>
            </a:r>
            <a:r>
              <a:rPr lang="en-US" dirty="0"/>
              <a:t>tears </a:t>
            </a:r>
            <a:r>
              <a:rPr lang="en-US" dirty="0" smtClean="0"/>
              <a:t>by his </a:t>
            </a:r>
            <a:r>
              <a:rPr lang="en-US" dirty="0"/>
              <a:t>own messages of impending </a:t>
            </a:r>
            <a:r>
              <a:rPr lang="en-US" dirty="0" smtClean="0"/>
              <a:t>doom.</a:t>
            </a:r>
          </a:p>
          <a:p>
            <a:r>
              <a:rPr lang="en-US" dirty="0" smtClean="0"/>
              <a:t>He witnessed the invasion by Babylon, the tragic destruction of Jerusalem and of the temple built by Solomon centuries earlier.</a:t>
            </a:r>
          </a:p>
        </p:txBody>
      </p:sp>
    </p:spTree>
    <p:extLst>
      <p:ext uri="{BB962C8B-B14F-4D97-AF65-F5344CB8AC3E}">
        <p14:creationId xmlns:p14="http://schemas.microsoft.com/office/powerpoint/2010/main" val="3863031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DA523"/>
                </a:solidFill>
              </a:rPr>
              <a:t>Hebrews 8:6-13</a:t>
            </a:r>
            <a:endParaRPr lang="en-US" dirty="0">
              <a:solidFill>
                <a:srgbClr val="FDA523"/>
              </a:solidFill>
            </a:endParaRPr>
          </a:p>
        </p:txBody>
      </p:sp>
      <p:sp>
        <p:nvSpPr>
          <p:cNvPr id="3" name="Content Placeholder 2"/>
          <p:cNvSpPr>
            <a:spLocks noGrp="1"/>
          </p:cNvSpPr>
          <p:nvPr>
            <p:ph idx="1"/>
          </p:nvPr>
        </p:nvSpPr>
        <p:spPr/>
        <p:txBody>
          <a:bodyPr>
            <a:normAutofit/>
          </a:bodyPr>
          <a:lstStyle/>
          <a:p>
            <a:r>
              <a:rPr lang="en-US" b="1" dirty="0" smtClean="0">
                <a:solidFill>
                  <a:srgbClr val="FFFF00"/>
                </a:solidFill>
              </a:rPr>
              <a:t>8:8-12	</a:t>
            </a:r>
            <a:r>
              <a:rPr lang="en-US" dirty="0" smtClean="0"/>
              <a:t>But he also prophesied of a better future day – which the rabbi reminds us of here.</a:t>
            </a:r>
          </a:p>
          <a:p>
            <a:r>
              <a:rPr lang="en-US" dirty="0" smtClean="0"/>
              <a:t>Turn to </a:t>
            </a:r>
            <a:r>
              <a:rPr lang="en-US" b="1" dirty="0" smtClean="0">
                <a:solidFill>
                  <a:srgbClr val="FFFF00"/>
                </a:solidFill>
              </a:rPr>
              <a:t>Jeremiah 31:31-36.</a:t>
            </a:r>
          </a:p>
          <a:p>
            <a:r>
              <a:rPr lang="en-US" b="1" dirty="0" smtClean="0">
                <a:solidFill>
                  <a:srgbClr val="FFFF00"/>
                </a:solidFill>
              </a:rPr>
              <a:t>8:10	</a:t>
            </a:r>
            <a:r>
              <a:rPr lang="en-US" dirty="0" smtClean="0"/>
              <a:t>God </a:t>
            </a:r>
            <a:r>
              <a:rPr lang="en-US" dirty="0"/>
              <a:t>has not set aside </a:t>
            </a:r>
            <a:r>
              <a:rPr lang="en-US" dirty="0" smtClean="0"/>
              <a:t>Israel as some have suggested; </a:t>
            </a:r>
            <a:r>
              <a:rPr lang="en-US" dirty="0"/>
              <a:t>He has set aside the Old Covenant through which He related to Israel in the past.</a:t>
            </a:r>
          </a:p>
          <a:p>
            <a:endParaRPr lang="en-US" b="1" dirty="0" smtClean="0">
              <a:solidFill>
                <a:srgbClr val="FFFF00"/>
              </a:solidFill>
            </a:endParaRPr>
          </a:p>
        </p:txBody>
      </p:sp>
    </p:spTree>
    <p:extLst>
      <p:ext uri="{BB962C8B-B14F-4D97-AF65-F5344CB8AC3E}">
        <p14:creationId xmlns:p14="http://schemas.microsoft.com/office/powerpoint/2010/main" val="3212419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DA523"/>
                </a:solidFill>
              </a:rPr>
              <a:t>Hebrews 8:6-13</a:t>
            </a:r>
            <a:endParaRPr lang="en-US" dirty="0">
              <a:solidFill>
                <a:srgbClr val="FDA523"/>
              </a:solidFill>
            </a:endParaRPr>
          </a:p>
        </p:txBody>
      </p:sp>
      <p:sp>
        <p:nvSpPr>
          <p:cNvPr id="3" name="Content Placeholder 2"/>
          <p:cNvSpPr>
            <a:spLocks noGrp="1"/>
          </p:cNvSpPr>
          <p:nvPr>
            <p:ph idx="1"/>
          </p:nvPr>
        </p:nvSpPr>
        <p:spPr/>
        <p:txBody>
          <a:bodyPr>
            <a:normAutofit lnSpcReduction="10000"/>
          </a:bodyPr>
          <a:lstStyle/>
          <a:p>
            <a:r>
              <a:rPr lang="en-US" dirty="0" smtClean="0"/>
              <a:t>Things God Promised to Israel as part of the New Covenant:</a:t>
            </a:r>
          </a:p>
          <a:p>
            <a:pPr lvl="1"/>
            <a:r>
              <a:rPr lang="en-US" dirty="0" smtClean="0">
                <a:solidFill>
                  <a:srgbClr val="00DA63"/>
                </a:solidFill>
              </a:rPr>
              <a:t>Inward change </a:t>
            </a:r>
            <a:r>
              <a:rPr lang="en-US" dirty="0" smtClean="0">
                <a:solidFill>
                  <a:srgbClr val="FFFF00"/>
                </a:solidFill>
              </a:rPr>
              <a:t>(8:10)</a:t>
            </a:r>
            <a:endParaRPr lang="en-US" dirty="0">
              <a:solidFill>
                <a:srgbClr val="FFFF00"/>
              </a:solidFill>
            </a:endParaRPr>
          </a:p>
          <a:p>
            <a:pPr lvl="1"/>
            <a:r>
              <a:rPr lang="en-US" dirty="0">
                <a:solidFill>
                  <a:srgbClr val="00DA63"/>
                </a:solidFill>
              </a:rPr>
              <a:t>Intimate relationship </a:t>
            </a:r>
            <a:r>
              <a:rPr lang="en-US" dirty="0">
                <a:solidFill>
                  <a:srgbClr val="FFFF00"/>
                </a:solidFill>
              </a:rPr>
              <a:t>(8:10)</a:t>
            </a:r>
          </a:p>
          <a:p>
            <a:pPr lvl="1"/>
            <a:r>
              <a:rPr lang="en-US" dirty="0">
                <a:solidFill>
                  <a:srgbClr val="00DA63"/>
                </a:solidFill>
              </a:rPr>
              <a:t>Wholesale conversion </a:t>
            </a:r>
            <a:r>
              <a:rPr lang="en-US" dirty="0">
                <a:solidFill>
                  <a:srgbClr val="FFFF00"/>
                </a:solidFill>
              </a:rPr>
              <a:t>(8:11)</a:t>
            </a:r>
          </a:p>
          <a:p>
            <a:pPr lvl="1"/>
            <a:r>
              <a:rPr lang="en-US" dirty="0">
                <a:solidFill>
                  <a:srgbClr val="00DA63"/>
                </a:solidFill>
              </a:rPr>
              <a:t>Complete purification </a:t>
            </a:r>
            <a:r>
              <a:rPr lang="en-US" dirty="0">
                <a:solidFill>
                  <a:srgbClr val="FFFF00"/>
                </a:solidFill>
              </a:rPr>
              <a:t>(8:12</a:t>
            </a:r>
            <a:r>
              <a:rPr lang="en-US" dirty="0" smtClean="0">
                <a:solidFill>
                  <a:srgbClr val="FFFF00"/>
                </a:solidFill>
              </a:rPr>
              <a:t>)</a:t>
            </a:r>
          </a:p>
          <a:p>
            <a:r>
              <a:rPr lang="en-US" dirty="0" smtClean="0"/>
              <a:t>Though our rabbi is writing to Jewish believers, this is the covenant under which God accepts non-Jews into His family.</a:t>
            </a:r>
            <a:endParaRPr lang="en-US" dirty="0"/>
          </a:p>
        </p:txBody>
      </p:sp>
    </p:spTree>
    <p:extLst>
      <p:ext uri="{BB962C8B-B14F-4D97-AF65-F5344CB8AC3E}">
        <p14:creationId xmlns:p14="http://schemas.microsoft.com/office/powerpoint/2010/main" val="29809507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DA523"/>
                </a:solidFill>
              </a:rPr>
              <a:t>Hebrews 8:6-13</a:t>
            </a:r>
            <a:endParaRPr lang="en-US" dirty="0">
              <a:solidFill>
                <a:srgbClr val="FDA523"/>
              </a:solidFill>
            </a:endParaRPr>
          </a:p>
        </p:txBody>
      </p:sp>
      <p:sp>
        <p:nvSpPr>
          <p:cNvPr id="3" name="Content Placeholder 2"/>
          <p:cNvSpPr>
            <a:spLocks noGrp="1"/>
          </p:cNvSpPr>
          <p:nvPr>
            <p:ph idx="1"/>
          </p:nvPr>
        </p:nvSpPr>
        <p:spPr/>
        <p:txBody>
          <a:bodyPr>
            <a:normAutofit/>
          </a:bodyPr>
          <a:lstStyle/>
          <a:p>
            <a:r>
              <a:rPr lang="en-US" b="1" dirty="0">
                <a:solidFill>
                  <a:srgbClr val="FFFF00"/>
                </a:solidFill>
              </a:rPr>
              <a:t>8:12</a:t>
            </a:r>
            <a:r>
              <a:rPr lang="en-US" dirty="0"/>
              <a:t>	</a:t>
            </a:r>
            <a:r>
              <a:rPr lang="en-US" dirty="0" smtClean="0"/>
              <a:t>John Wesley, founder of the Methodist movement, said of this passage:</a:t>
            </a:r>
          </a:p>
          <a:p>
            <a:r>
              <a:rPr lang="en-US" i="1" dirty="0" smtClean="0">
                <a:solidFill>
                  <a:srgbClr val="00DA63"/>
                </a:solidFill>
              </a:rPr>
              <a:t>“For </a:t>
            </a:r>
            <a:r>
              <a:rPr lang="en-US" i="1" dirty="0">
                <a:solidFill>
                  <a:srgbClr val="00DA63"/>
                </a:solidFill>
              </a:rPr>
              <a:t>I will justify them, which is the root of all true knowledge of God. </a:t>
            </a:r>
            <a:endParaRPr lang="en-US" i="1" dirty="0" smtClean="0">
              <a:solidFill>
                <a:srgbClr val="00DA63"/>
              </a:solidFill>
            </a:endParaRPr>
          </a:p>
          <a:p>
            <a:r>
              <a:rPr lang="en-US" i="1" dirty="0" smtClean="0">
                <a:solidFill>
                  <a:srgbClr val="00DA63"/>
                </a:solidFill>
              </a:rPr>
              <a:t>This</a:t>
            </a:r>
            <a:r>
              <a:rPr lang="en-US" i="1" dirty="0">
                <a:solidFill>
                  <a:srgbClr val="00DA63"/>
                </a:solidFill>
              </a:rPr>
              <a:t>, therefore, is God's method. First, a sinner is pardoned: then he knows God, as gracious and </a:t>
            </a:r>
            <a:r>
              <a:rPr lang="en-US" i="1" dirty="0" smtClean="0">
                <a:solidFill>
                  <a:srgbClr val="00DA63"/>
                </a:solidFill>
              </a:rPr>
              <a:t>merciful: </a:t>
            </a:r>
            <a:r>
              <a:rPr lang="en-US" i="1" dirty="0">
                <a:solidFill>
                  <a:srgbClr val="00DA63"/>
                </a:solidFill>
              </a:rPr>
              <a:t>then God's laws are written on his heart: he is God's, and God is his</a:t>
            </a:r>
            <a:r>
              <a:rPr lang="en-US" i="1" dirty="0" smtClean="0">
                <a:solidFill>
                  <a:srgbClr val="00DA63"/>
                </a:solidFill>
              </a:rPr>
              <a:t>.”</a:t>
            </a:r>
            <a:endParaRPr lang="en-US" i="1" dirty="0">
              <a:solidFill>
                <a:srgbClr val="00DA63"/>
              </a:solidFill>
            </a:endParaRPr>
          </a:p>
          <a:p>
            <a:endParaRPr lang="en-US" dirty="0"/>
          </a:p>
        </p:txBody>
      </p:sp>
    </p:spTree>
    <p:extLst>
      <p:ext uri="{BB962C8B-B14F-4D97-AF65-F5344CB8AC3E}">
        <p14:creationId xmlns:p14="http://schemas.microsoft.com/office/powerpoint/2010/main" val="13313970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DA523"/>
                </a:solidFill>
              </a:rPr>
              <a:t>Hebrews 8:6-13</a:t>
            </a:r>
            <a:endParaRPr lang="en-US" dirty="0"/>
          </a:p>
        </p:txBody>
      </p:sp>
      <p:sp>
        <p:nvSpPr>
          <p:cNvPr id="3" name="Content Placeholder 2"/>
          <p:cNvSpPr>
            <a:spLocks noGrp="1"/>
          </p:cNvSpPr>
          <p:nvPr>
            <p:ph idx="1"/>
          </p:nvPr>
        </p:nvSpPr>
        <p:spPr/>
        <p:txBody>
          <a:bodyPr>
            <a:normAutofit/>
          </a:bodyPr>
          <a:lstStyle/>
          <a:p>
            <a:r>
              <a:rPr lang="en-US" dirty="0" smtClean="0"/>
              <a:t>The New Covenant Is:</a:t>
            </a:r>
          </a:p>
          <a:p>
            <a:pPr lvl="1"/>
            <a:r>
              <a:rPr lang="en-US" dirty="0" smtClean="0"/>
              <a:t>Unrestricted In Its Power</a:t>
            </a:r>
          </a:p>
          <a:p>
            <a:pPr lvl="1"/>
            <a:r>
              <a:rPr lang="en-US" dirty="0" smtClean="0"/>
              <a:t>Eternal In Its Duration</a:t>
            </a:r>
          </a:p>
          <a:p>
            <a:pPr lvl="1"/>
            <a:r>
              <a:rPr lang="en-US" dirty="0" smtClean="0"/>
              <a:t>Complete In Its Effects</a:t>
            </a:r>
          </a:p>
          <a:p>
            <a:r>
              <a:rPr lang="en-US" dirty="0" smtClean="0"/>
              <a:t>God makes specific promises to His people and then binds Himself to carry them out, transforming our hearts so that we can hold onto our end of the agreement.</a:t>
            </a:r>
          </a:p>
          <a:p>
            <a:endParaRPr lang="en-US" dirty="0"/>
          </a:p>
        </p:txBody>
      </p:sp>
    </p:spTree>
    <p:extLst>
      <p:ext uri="{BB962C8B-B14F-4D97-AF65-F5344CB8AC3E}">
        <p14:creationId xmlns:p14="http://schemas.microsoft.com/office/powerpoint/2010/main" val="14206616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DA523"/>
                </a:solidFill>
              </a:rPr>
              <a:t>Hebrews 8:6-13</a:t>
            </a:r>
            <a:endParaRPr lang="en-US" dirty="0">
              <a:solidFill>
                <a:srgbClr val="FDA523"/>
              </a:solidFill>
            </a:endParaRPr>
          </a:p>
        </p:txBody>
      </p:sp>
      <p:sp>
        <p:nvSpPr>
          <p:cNvPr id="3" name="Content Placeholder 2"/>
          <p:cNvSpPr>
            <a:spLocks noGrp="1"/>
          </p:cNvSpPr>
          <p:nvPr>
            <p:ph idx="1"/>
          </p:nvPr>
        </p:nvSpPr>
        <p:spPr/>
        <p:txBody>
          <a:bodyPr>
            <a:normAutofit lnSpcReduction="10000"/>
          </a:bodyPr>
          <a:lstStyle/>
          <a:p>
            <a:r>
              <a:rPr lang="en-US" b="1" dirty="0" smtClean="0">
                <a:solidFill>
                  <a:srgbClr val="FFFF00"/>
                </a:solidFill>
              </a:rPr>
              <a:t>8:13</a:t>
            </a:r>
            <a:r>
              <a:rPr lang="en-US" dirty="0"/>
              <a:t>	</a:t>
            </a:r>
            <a:r>
              <a:rPr lang="en-US" dirty="0" smtClean="0"/>
              <a:t>The rabbi says the Old Covenant is:</a:t>
            </a:r>
          </a:p>
          <a:p>
            <a:pPr lvl="1"/>
            <a:r>
              <a:rPr lang="en-US" dirty="0" smtClean="0">
                <a:solidFill>
                  <a:srgbClr val="00B0F0"/>
                </a:solidFill>
              </a:rPr>
              <a:t>Becoming obsolete</a:t>
            </a:r>
          </a:p>
          <a:p>
            <a:pPr lvl="1"/>
            <a:r>
              <a:rPr lang="en-US" dirty="0" smtClean="0">
                <a:solidFill>
                  <a:srgbClr val="00B0F0"/>
                </a:solidFill>
              </a:rPr>
              <a:t>Growing old</a:t>
            </a:r>
          </a:p>
          <a:p>
            <a:pPr lvl="1"/>
            <a:r>
              <a:rPr lang="en-US" dirty="0" smtClean="0">
                <a:solidFill>
                  <a:srgbClr val="00B0F0"/>
                </a:solidFill>
              </a:rPr>
              <a:t>Ready to vanish away.</a:t>
            </a:r>
          </a:p>
          <a:p>
            <a:r>
              <a:rPr lang="en-US" dirty="0" smtClean="0"/>
              <a:t>He is writing before 70 A.D. when the rebuilt temple that stood at the time of Christ was destroyed by the Romans.</a:t>
            </a:r>
          </a:p>
          <a:p>
            <a:pPr lvl="1"/>
            <a:r>
              <a:rPr lang="en-US" dirty="0" smtClean="0"/>
              <a:t>See also </a:t>
            </a:r>
            <a:r>
              <a:rPr lang="en-US" b="1" dirty="0" smtClean="0">
                <a:solidFill>
                  <a:srgbClr val="FFFF00"/>
                </a:solidFill>
              </a:rPr>
              <a:t>8:4-5</a:t>
            </a:r>
            <a:r>
              <a:rPr lang="en-US" dirty="0" smtClean="0"/>
              <a:t>, where he writes in the present tense.</a:t>
            </a:r>
          </a:p>
          <a:p>
            <a:endParaRPr lang="en-US" dirty="0"/>
          </a:p>
        </p:txBody>
      </p:sp>
    </p:spTree>
    <p:extLst>
      <p:ext uri="{BB962C8B-B14F-4D97-AF65-F5344CB8AC3E}">
        <p14:creationId xmlns:p14="http://schemas.microsoft.com/office/powerpoint/2010/main" val="863325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DA523"/>
                </a:solidFill>
              </a:rPr>
              <a:t>Hebrews 8:6-13</a:t>
            </a:r>
            <a:endParaRPr lang="en-US" dirty="0">
              <a:solidFill>
                <a:srgbClr val="FDA523"/>
              </a:solidFill>
            </a:endParaRPr>
          </a:p>
        </p:txBody>
      </p:sp>
      <p:sp>
        <p:nvSpPr>
          <p:cNvPr id="3" name="Content Placeholder 2"/>
          <p:cNvSpPr>
            <a:spLocks noGrp="1"/>
          </p:cNvSpPr>
          <p:nvPr>
            <p:ph idx="1"/>
          </p:nvPr>
        </p:nvSpPr>
        <p:spPr/>
        <p:txBody>
          <a:bodyPr>
            <a:normAutofit lnSpcReduction="10000"/>
          </a:bodyPr>
          <a:lstStyle/>
          <a:p>
            <a:r>
              <a:rPr lang="en-US" b="1" dirty="0" smtClean="0">
                <a:solidFill>
                  <a:srgbClr val="FFFF00"/>
                </a:solidFill>
              </a:rPr>
              <a:t>8:13</a:t>
            </a:r>
            <a:r>
              <a:rPr lang="en-US" dirty="0" smtClean="0"/>
              <a:t>	The temple is now gone and the priests no longer have a ministry, so we can say the Old Covenant is already obsolete.</a:t>
            </a:r>
            <a:endParaRPr lang="en-US" dirty="0"/>
          </a:p>
          <a:p>
            <a:r>
              <a:rPr lang="en-US" dirty="0"/>
              <a:t>All that remains is for Israel to accept the terms </a:t>
            </a:r>
            <a:r>
              <a:rPr lang="en-US" dirty="0" smtClean="0"/>
              <a:t>of the New Covenant that </a:t>
            </a:r>
            <a:r>
              <a:rPr lang="en-US" dirty="0"/>
              <a:t>Christ has established</a:t>
            </a:r>
            <a:r>
              <a:rPr lang="en-US" dirty="0" smtClean="0"/>
              <a:t>.</a:t>
            </a:r>
          </a:p>
          <a:p>
            <a:r>
              <a:rPr lang="en-US" dirty="0" smtClean="0"/>
              <a:t>We anticipate this will happen at the end of the church age.</a:t>
            </a:r>
          </a:p>
          <a:p>
            <a:r>
              <a:rPr lang="en-US" dirty="0" smtClean="0"/>
              <a:t>All are already welcome to accept the terms.</a:t>
            </a:r>
          </a:p>
          <a:p>
            <a:endParaRPr lang="en-US" dirty="0"/>
          </a:p>
        </p:txBody>
      </p:sp>
    </p:spTree>
    <p:extLst>
      <p:ext uri="{BB962C8B-B14F-4D97-AF65-F5344CB8AC3E}">
        <p14:creationId xmlns:p14="http://schemas.microsoft.com/office/powerpoint/2010/main" val="15888210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8:	</a:t>
            </a:r>
            <a:r>
              <a:rPr lang="en-US" dirty="0" smtClean="0">
                <a:solidFill>
                  <a:srgbClr val="00DA63"/>
                </a:solidFill>
              </a:rPr>
              <a:t>Better Promises</a:t>
            </a:r>
            <a:endParaRPr lang="en-US" dirty="0">
              <a:solidFill>
                <a:srgbClr val="00DA63"/>
              </a:solidFill>
            </a:endParaRPr>
          </a:p>
        </p:txBody>
      </p:sp>
      <p:sp>
        <p:nvSpPr>
          <p:cNvPr id="3" name="Content Placeholder 2"/>
          <p:cNvSpPr>
            <a:spLocks noGrp="1"/>
          </p:cNvSpPr>
          <p:nvPr>
            <p:ph idx="1"/>
          </p:nvPr>
        </p:nvSpPr>
        <p:spPr/>
        <p:txBody>
          <a:bodyPr>
            <a:normAutofit/>
          </a:bodyPr>
          <a:lstStyle/>
          <a:p>
            <a:r>
              <a:rPr lang="en-US" dirty="0" smtClean="0">
                <a:solidFill>
                  <a:srgbClr val="FFC000"/>
                </a:solidFill>
              </a:rPr>
              <a:t>8:1-6</a:t>
            </a:r>
            <a:r>
              <a:rPr lang="en-US" dirty="0" smtClean="0"/>
              <a:t>	We have confidence in a heavenly High Priest who is seated in a heavenly sanctuary.</a:t>
            </a:r>
          </a:p>
          <a:p>
            <a:r>
              <a:rPr lang="en-US" dirty="0" smtClean="0">
                <a:solidFill>
                  <a:srgbClr val="FFC000"/>
                </a:solidFill>
              </a:rPr>
              <a:t>8:7-13</a:t>
            </a:r>
            <a:r>
              <a:rPr lang="en-US" dirty="0" smtClean="0"/>
              <a:t>	We rely on a heavenly Mediator who has </a:t>
            </a:r>
            <a:r>
              <a:rPr lang="en-US" dirty="0"/>
              <a:t>introduced </a:t>
            </a:r>
            <a:r>
              <a:rPr lang="en-US" dirty="0" smtClean="0"/>
              <a:t>a New Covenant between God and His people.</a:t>
            </a:r>
            <a:endParaRPr lang="en-US" dirty="0"/>
          </a:p>
        </p:txBody>
      </p:sp>
    </p:spTree>
    <p:extLst>
      <p:ext uri="{BB962C8B-B14F-4D97-AF65-F5344CB8AC3E}">
        <p14:creationId xmlns:p14="http://schemas.microsoft.com/office/powerpoint/2010/main" val="3458098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8: </a:t>
            </a:r>
            <a:r>
              <a:rPr lang="en-US" dirty="0" smtClean="0">
                <a:solidFill>
                  <a:srgbClr val="00DA63"/>
                </a:solidFill>
              </a:rPr>
              <a:t>Conclusions</a:t>
            </a:r>
            <a:endParaRPr lang="en-US" dirty="0">
              <a:solidFill>
                <a:srgbClr val="00DA63"/>
              </a:solidFill>
            </a:endParaRPr>
          </a:p>
        </p:txBody>
      </p:sp>
      <p:sp>
        <p:nvSpPr>
          <p:cNvPr id="3" name="Content Placeholder 2"/>
          <p:cNvSpPr>
            <a:spLocks noGrp="1"/>
          </p:cNvSpPr>
          <p:nvPr>
            <p:ph idx="1"/>
          </p:nvPr>
        </p:nvSpPr>
        <p:spPr/>
        <p:txBody>
          <a:bodyPr>
            <a:normAutofit/>
          </a:bodyPr>
          <a:lstStyle/>
          <a:p>
            <a:pPr marL="0" indent="0">
              <a:buNone/>
            </a:pPr>
            <a:endParaRPr lang="en-US" dirty="0" smtClean="0">
              <a:solidFill>
                <a:srgbClr val="00DA63"/>
              </a:solidFill>
            </a:endParaRPr>
          </a:p>
        </p:txBody>
      </p:sp>
    </p:spTree>
    <p:extLst>
      <p:ext uri="{BB962C8B-B14F-4D97-AF65-F5344CB8AC3E}">
        <p14:creationId xmlns:p14="http://schemas.microsoft.com/office/powerpoint/2010/main" val="10138486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8: </a:t>
            </a:r>
            <a:r>
              <a:rPr lang="en-US" dirty="0" smtClean="0">
                <a:solidFill>
                  <a:srgbClr val="00DA63"/>
                </a:solidFill>
              </a:rPr>
              <a:t>Conclusions</a:t>
            </a:r>
            <a:endParaRPr lang="en-US" dirty="0">
              <a:solidFill>
                <a:srgbClr val="00DA63"/>
              </a:solidFill>
            </a:endParaRPr>
          </a:p>
        </p:txBody>
      </p:sp>
      <p:sp>
        <p:nvSpPr>
          <p:cNvPr id="3" name="Content Placeholder 2"/>
          <p:cNvSpPr>
            <a:spLocks noGrp="1"/>
          </p:cNvSpPr>
          <p:nvPr>
            <p:ph idx="1"/>
          </p:nvPr>
        </p:nvSpPr>
        <p:spPr/>
        <p:txBody>
          <a:bodyPr>
            <a:normAutofit lnSpcReduction="10000"/>
          </a:bodyPr>
          <a:lstStyle/>
          <a:p>
            <a:r>
              <a:rPr lang="en-US" dirty="0" smtClean="0"/>
              <a:t>We entitled this chapter </a:t>
            </a:r>
          </a:p>
          <a:p>
            <a:pPr marL="0" indent="0" algn="ctr">
              <a:buNone/>
            </a:pPr>
            <a:r>
              <a:rPr lang="en-US" dirty="0" smtClean="0">
                <a:solidFill>
                  <a:srgbClr val="00DA63"/>
                </a:solidFill>
              </a:rPr>
              <a:t>Better Promises</a:t>
            </a:r>
          </a:p>
          <a:p>
            <a:r>
              <a:rPr lang="en-US" dirty="0" smtClean="0"/>
              <a:t>Under the New Covenant, God promised to do certain things for Israel nationally and will do so at some future date.</a:t>
            </a:r>
          </a:p>
          <a:p>
            <a:r>
              <a:rPr lang="en-US" dirty="0" smtClean="0"/>
              <a:t>What the Old Testament didn’t clearly reveal was the founding of the church.</a:t>
            </a:r>
          </a:p>
          <a:p>
            <a:r>
              <a:rPr lang="en-US" dirty="0" smtClean="0"/>
              <a:t>God is now accepting anyone on earth who will accept this </a:t>
            </a:r>
            <a:r>
              <a:rPr lang="en-US" dirty="0"/>
              <a:t>New </a:t>
            </a:r>
            <a:r>
              <a:rPr lang="en-US" dirty="0" smtClean="0"/>
              <a:t>Covenant’s terms.</a:t>
            </a:r>
            <a:endParaRPr lang="en-US" dirty="0"/>
          </a:p>
          <a:p>
            <a:pPr marL="0" indent="0">
              <a:buNone/>
            </a:pPr>
            <a:endParaRPr lang="en-US" dirty="0" smtClean="0">
              <a:solidFill>
                <a:srgbClr val="00DA63"/>
              </a:solidFill>
            </a:endParaRPr>
          </a:p>
        </p:txBody>
      </p:sp>
    </p:spTree>
    <p:extLst>
      <p:ext uri="{BB962C8B-B14F-4D97-AF65-F5344CB8AC3E}">
        <p14:creationId xmlns:p14="http://schemas.microsoft.com/office/powerpoint/2010/main" val="18401966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Hebrews 8: </a:t>
            </a:r>
            <a:r>
              <a:rPr lang="en-US" dirty="0" smtClean="0">
                <a:solidFill>
                  <a:srgbClr val="00DA63"/>
                </a:solidFill>
              </a:rPr>
              <a:t>Conclusions</a:t>
            </a:r>
            <a:endParaRPr lang="en-US" dirty="0">
              <a:solidFill>
                <a:srgbClr val="00DA63"/>
              </a:solidFill>
            </a:endParaRPr>
          </a:p>
        </p:txBody>
      </p:sp>
      <p:sp>
        <p:nvSpPr>
          <p:cNvPr id="3" name="Content Placeholder 2"/>
          <p:cNvSpPr>
            <a:spLocks noGrp="1"/>
          </p:cNvSpPr>
          <p:nvPr>
            <p:ph idx="1"/>
          </p:nvPr>
        </p:nvSpPr>
        <p:spPr/>
        <p:txBody>
          <a:bodyPr>
            <a:normAutofit/>
          </a:bodyPr>
          <a:lstStyle/>
          <a:p>
            <a:r>
              <a:rPr lang="en-US" dirty="0" smtClean="0"/>
              <a:t>This New Covenant is very reasonable as Christ takes on the complete burden of our sin, so that we don’t owe anything.</a:t>
            </a:r>
          </a:p>
          <a:p>
            <a:r>
              <a:rPr lang="en-US" dirty="0" smtClean="0"/>
              <a:t>It’s as if our lender decided to swallow the debt of the mortgage that Ginger &amp; I still owe.</a:t>
            </a:r>
          </a:p>
          <a:p>
            <a:r>
              <a:rPr lang="en-US" dirty="0" smtClean="0"/>
              <a:t>God actually wants us to agree to such terms.</a:t>
            </a:r>
          </a:p>
          <a:p>
            <a:r>
              <a:rPr lang="en-US" dirty="0" smtClean="0"/>
              <a:t>See </a:t>
            </a:r>
            <a:r>
              <a:rPr lang="en-US" b="1" dirty="0" smtClean="0">
                <a:solidFill>
                  <a:srgbClr val="FFFF00"/>
                </a:solidFill>
              </a:rPr>
              <a:t>Isaiah 1:18</a:t>
            </a:r>
            <a:r>
              <a:rPr lang="en-US" dirty="0" smtClean="0"/>
              <a:t>.</a:t>
            </a:r>
          </a:p>
        </p:txBody>
      </p:sp>
    </p:spTree>
    <p:extLst>
      <p:ext uri="{BB962C8B-B14F-4D97-AF65-F5344CB8AC3E}">
        <p14:creationId xmlns:p14="http://schemas.microsoft.com/office/powerpoint/2010/main" val="542877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Hebrews 8: </a:t>
            </a:r>
            <a:r>
              <a:rPr lang="en-US" dirty="0">
                <a:solidFill>
                  <a:srgbClr val="00DA63"/>
                </a:solidFill>
              </a:rPr>
              <a:t>Conclusions</a:t>
            </a:r>
            <a:endParaRPr lang="en-US" dirty="0"/>
          </a:p>
        </p:txBody>
      </p:sp>
      <p:sp>
        <p:nvSpPr>
          <p:cNvPr id="3" name="Content Placeholder 2"/>
          <p:cNvSpPr>
            <a:spLocks noGrp="1"/>
          </p:cNvSpPr>
          <p:nvPr>
            <p:ph idx="1"/>
          </p:nvPr>
        </p:nvSpPr>
        <p:spPr/>
        <p:txBody>
          <a:bodyPr>
            <a:normAutofit/>
          </a:bodyPr>
          <a:lstStyle/>
          <a:p>
            <a:r>
              <a:rPr lang="en-US" dirty="0" smtClean="0"/>
              <a:t>Not </a:t>
            </a:r>
            <a:r>
              <a:rPr lang="en-US" dirty="0"/>
              <a:t>living the Christian life well enough?</a:t>
            </a:r>
          </a:p>
          <a:p>
            <a:r>
              <a:rPr lang="en-US" dirty="0" smtClean="0">
                <a:solidFill>
                  <a:srgbClr val="FFC000"/>
                </a:solidFill>
              </a:rPr>
              <a:t>Possible False Belief</a:t>
            </a:r>
            <a:r>
              <a:rPr lang="en-US" dirty="0">
                <a:solidFill>
                  <a:srgbClr val="FFC000"/>
                </a:solidFill>
              </a:rPr>
              <a:t>:  </a:t>
            </a:r>
            <a:r>
              <a:rPr lang="en-US" dirty="0"/>
              <a:t>I’m not worthy to enter God’s presence.</a:t>
            </a:r>
          </a:p>
          <a:p>
            <a:r>
              <a:rPr lang="en-US" dirty="0" smtClean="0">
                <a:solidFill>
                  <a:srgbClr val="00DA63"/>
                </a:solidFill>
              </a:rPr>
              <a:t>A Biblical Response:</a:t>
            </a:r>
            <a:r>
              <a:rPr lang="en-US" dirty="0" smtClean="0"/>
              <a:t>	 That’s correct in the sense that we can only enter </a:t>
            </a:r>
            <a:r>
              <a:rPr lang="en-US" dirty="0"/>
              <a:t>God’s presence </a:t>
            </a:r>
            <a:r>
              <a:rPr lang="en-US" dirty="0" smtClean="0"/>
              <a:t>on the merits of Jesus Christ.  If we trust in Him, we are declared worthy by God.</a:t>
            </a:r>
            <a:endParaRPr lang="en-US" dirty="0"/>
          </a:p>
          <a:p>
            <a:pPr marL="0" indent="0">
              <a:buNone/>
            </a:pPr>
            <a:endParaRPr lang="en-US" dirty="0" smtClean="0"/>
          </a:p>
        </p:txBody>
      </p:sp>
    </p:spTree>
    <p:extLst>
      <p:ext uri="{BB962C8B-B14F-4D97-AF65-F5344CB8AC3E}">
        <p14:creationId xmlns:p14="http://schemas.microsoft.com/office/powerpoint/2010/main" val="37977059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Hebrews 8: </a:t>
            </a:r>
            <a:r>
              <a:rPr lang="en-US" dirty="0">
                <a:solidFill>
                  <a:srgbClr val="00DA63"/>
                </a:solidFill>
              </a:rPr>
              <a:t>Conclusions</a:t>
            </a:r>
            <a:endParaRPr lang="en-US" dirty="0"/>
          </a:p>
        </p:txBody>
      </p:sp>
      <p:sp>
        <p:nvSpPr>
          <p:cNvPr id="3" name="Content Placeholder 2"/>
          <p:cNvSpPr>
            <a:spLocks noGrp="1"/>
          </p:cNvSpPr>
          <p:nvPr>
            <p:ph idx="1"/>
          </p:nvPr>
        </p:nvSpPr>
        <p:spPr/>
        <p:txBody>
          <a:bodyPr>
            <a:normAutofit/>
          </a:bodyPr>
          <a:lstStyle/>
          <a:p>
            <a:r>
              <a:rPr lang="en-US" dirty="0" smtClean="0"/>
              <a:t>Not </a:t>
            </a:r>
            <a:r>
              <a:rPr lang="en-US" dirty="0"/>
              <a:t>living the Christian life well enough?</a:t>
            </a:r>
          </a:p>
          <a:p>
            <a:r>
              <a:rPr lang="en-US" dirty="0" smtClean="0">
                <a:solidFill>
                  <a:srgbClr val="FFC000"/>
                </a:solidFill>
              </a:rPr>
              <a:t>Possible False Belief</a:t>
            </a:r>
            <a:r>
              <a:rPr lang="en-US" dirty="0">
                <a:solidFill>
                  <a:srgbClr val="FFC000"/>
                </a:solidFill>
              </a:rPr>
              <a:t>:  </a:t>
            </a:r>
            <a:r>
              <a:rPr lang="en-US" dirty="0"/>
              <a:t>I’m </a:t>
            </a:r>
            <a:r>
              <a:rPr lang="en-US" dirty="0" smtClean="0"/>
              <a:t>never going to change.  I’m simply incapable.</a:t>
            </a:r>
            <a:endParaRPr lang="en-US" dirty="0"/>
          </a:p>
          <a:p>
            <a:r>
              <a:rPr lang="en-US" dirty="0" smtClean="0">
                <a:solidFill>
                  <a:srgbClr val="00DA63"/>
                </a:solidFill>
              </a:rPr>
              <a:t>A Biblical Response:</a:t>
            </a:r>
            <a:r>
              <a:rPr lang="en-US" dirty="0" smtClean="0"/>
              <a:t>	 That is true in the sense that we cannot change without God’s help.</a:t>
            </a:r>
            <a:r>
              <a:rPr lang="en-US" dirty="0"/>
              <a:t> </a:t>
            </a:r>
            <a:r>
              <a:rPr lang="en-US" dirty="0" smtClean="0"/>
              <a:t> But the New Covenant promises include a promise of inward change.  Christ has a present ministry of transforming hearts.</a:t>
            </a:r>
          </a:p>
        </p:txBody>
      </p:sp>
    </p:spTree>
    <p:extLst>
      <p:ext uri="{BB962C8B-B14F-4D97-AF65-F5344CB8AC3E}">
        <p14:creationId xmlns:p14="http://schemas.microsoft.com/office/powerpoint/2010/main" val="4652833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Hebrews 8: </a:t>
            </a:r>
            <a:r>
              <a:rPr lang="en-US" dirty="0">
                <a:solidFill>
                  <a:srgbClr val="00DA63"/>
                </a:solidFill>
              </a:rPr>
              <a:t>Conclusions</a:t>
            </a:r>
            <a:endParaRPr lang="en-US" dirty="0"/>
          </a:p>
        </p:txBody>
      </p:sp>
      <p:sp>
        <p:nvSpPr>
          <p:cNvPr id="3" name="Content Placeholder 2"/>
          <p:cNvSpPr>
            <a:spLocks noGrp="1"/>
          </p:cNvSpPr>
          <p:nvPr>
            <p:ph idx="1"/>
          </p:nvPr>
        </p:nvSpPr>
        <p:spPr/>
        <p:txBody>
          <a:bodyPr>
            <a:normAutofit/>
          </a:bodyPr>
          <a:lstStyle/>
          <a:p>
            <a:r>
              <a:rPr lang="en-US" dirty="0" smtClean="0"/>
              <a:t>This is what God promises </a:t>
            </a:r>
            <a:r>
              <a:rPr lang="en-US" dirty="0"/>
              <a:t>as part of the New Covenant:</a:t>
            </a:r>
          </a:p>
          <a:p>
            <a:pPr lvl="1"/>
            <a:r>
              <a:rPr lang="en-US" dirty="0">
                <a:solidFill>
                  <a:srgbClr val="00B0F0"/>
                </a:solidFill>
              </a:rPr>
              <a:t>Inward change (8:10)</a:t>
            </a:r>
          </a:p>
          <a:p>
            <a:pPr lvl="1"/>
            <a:r>
              <a:rPr lang="en-US" dirty="0">
                <a:solidFill>
                  <a:srgbClr val="00B0F0"/>
                </a:solidFill>
              </a:rPr>
              <a:t>Intimate relationship (8:10)</a:t>
            </a:r>
          </a:p>
          <a:p>
            <a:pPr lvl="1"/>
            <a:r>
              <a:rPr lang="en-US" dirty="0">
                <a:solidFill>
                  <a:srgbClr val="00B0F0"/>
                </a:solidFill>
              </a:rPr>
              <a:t>Wholesale conversion </a:t>
            </a:r>
            <a:r>
              <a:rPr lang="en-US" dirty="0" smtClean="0">
                <a:solidFill>
                  <a:srgbClr val="00B0F0"/>
                </a:solidFill>
              </a:rPr>
              <a:t>of Israel someday (8:11</a:t>
            </a:r>
            <a:r>
              <a:rPr lang="en-US" dirty="0">
                <a:solidFill>
                  <a:srgbClr val="00B0F0"/>
                </a:solidFill>
              </a:rPr>
              <a:t>)</a:t>
            </a:r>
          </a:p>
          <a:p>
            <a:pPr lvl="1"/>
            <a:r>
              <a:rPr lang="en-US" dirty="0">
                <a:solidFill>
                  <a:srgbClr val="00B0F0"/>
                </a:solidFill>
              </a:rPr>
              <a:t>Complete purification (8:12</a:t>
            </a:r>
            <a:r>
              <a:rPr lang="en-US" dirty="0" smtClean="0">
                <a:solidFill>
                  <a:srgbClr val="00B0F0"/>
                </a:solidFill>
              </a:rPr>
              <a:t>)</a:t>
            </a:r>
          </a:p>
          <a:p>
            <a:r>
              <a:rPr lang="en-US" dirty="0" smtClean="0"/>
              <a:t>We must remember not to place confidence in ourselves whenever we relate to God.  </a:t>
            </a:r>
            <a:endParaRPr lang="en-US" dirty="0"/>
          </a:p>
        </p:txBody>
      </p:sp>
    </p:spTree>
    <p:extLst>
      <p:ext uri="{BB962C8B-B14F-4D97-AF65-F5344CB8AC3E}">
        <p14:creationId xmlns:p14="http://schemas.microsoft.com/office/powerpoint/2010/main" val="37062226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Hebrews 8: </a:t>
            </a:r>
            <a:r>
              <a:rPr lang="en-US" dirty="0">
                <a:solidFill>
                  <a:srgbClr val="00DA63"/>
                </a:solidFill>
              </a:rPr>
              <a:t>Conclusions</a:t>
            </a:r>
            <a:endParaRPr lang="en-US" dirty="0"/>
          </a:p>
        </p:txBody>
      </p:sp>
      <p:sp>
        <p:nvSpPr>
          <p:cNvPr id="3" name="Content Placeholder 2"/>
          <p:cNvSpPr>
            <a:spLocks noGrp="1"/>
          </p:cNvSpPr>
          <p:nvPr>
            <p:ph idx="1"/>
          </p:nvPr>
        </p:nvSpPr>
        <p:spPr/>
        <p:txBody>
          <a:bodyPr>
            <a:normAutofit/>
          </a:bodyPr>
          <a:lstStyle/>
          <a:p>
            <a:r>
              <a:rPr lang="en-US" dirty="0" smtClean="0">
                <a:solidFill>
                  <a:srgbClr val="FFC000"/>
                </a:solidFill>
              </a:rPr>
              <a:t>Finally, remember these two points that come from our outline:</a:t>
            </a:r>
          </a:p>
          <a:p>
            <a:pPr lvl="1"/>
            <a:r>
              <a:rPr lang="en-US" dirty="0" smtClean="0"/>
              <a:t>We </a:t>
            </a:r>
            <a:r>
              <a:rPr lang="en-US" dirty="0"/>
              <a:t>have confidence in a heavenly High Priest who is seated in a heavenly sanctuary.</a:t>
            </a:r>
          </a:p>
          <a:p>
            <a:pPr lvl="1"/>
            <a:r>
              <a:rPr lang="en-US" dirty="0" smtClean="0"/>
              <a:t>We </a:t>
            </a:r>
            <a:r>
              <a:rPr lang="en-US" dirty="0"/>
              <a:t>rely on a heavenly Mediator who has introduced a New Covenant between God and His people</a:t>
            </a:r>
            <a:r>
              <a:rPr lang="en-US" dirty="0" smtClean="0"/>
              <a:t>.</a:t>
            </a:r>
          </a:p>
          <a:p>
            <a:r>
              <a:rPr lang="en-US" dirty="0" smtClean="0"/>
              <a:t>Both of these points require us to trust </a:t>
            </a:r>
            <a:r>
              <a:rPr lang="en-US" dirty="0"/>
              <a:t>Jesus Christ and His </a:t>
            </a:r>
            <a:r>
              <a:rPr lang="en-US" dirty="0" smtClean="0"/>
              <a:t>finished work on the cross.</a:t>
            </a:r>
            <a:endParaRPr lang="en-US" dirty="0"/>
          </a:p>
          <a:p>
            <a:endParaRPr lang="en-US" dirty="0"/>
          </a:p>
        </p:txBody>
      </p:sp>
    </p:spTree>
    <p:extLst>
      <p:ext uri="{BB962C8B-B14F-4D97-AF65-F5344CB8AC3E}">
        <p14:creationId xmlns:p14="http://schemas.microsoft.com/office/powerpoint/2010/main" val="22709689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1857</TotalTime>
  <Words>997</Words>
  <Application>Microsoft Office PowerPoint</Application>
  <PresentationFormat>On-screen Show (4:3)</PresentationFormat>
  <Paragraphs>185</Paragraphs>
  <Slides>34</Slides>
  <Notes>34</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Better Promises</vt:lpstr>
      <vt:lpstr>Hebrews 8: Introduction</vt:lpstr>
      <vt:lpstr>Hebrews 8: Introduction</vt:lpstr>
      <vt:lpstr>Hebrews 8: Introduction</vt:lpstr>
      <vt:lpstr>Hebrews 8: Better Promises</vt:lpstr>
      <vt:lpstr>Hebrews 8:1-6</vt:lpstr>
      <vt:lpstr>Hebrews 8:1-6</vt:lpstr>
      <vt:lpstr>Hebrews 8:1-6</vt:lpstr>
      <vt:lpstr>Hebrews 8:1-6</vt:lpstr>
      <vt:lpstr>Hebrews 8:1-6</vt:lpstr>
      <vt:lpstr>Hebrews 8:1-6</vt:lpstr>
      <vt:lpstr>Hebrews 8:1-6</vt:lpstr>
      <vt:lpstr>Hebrews 8:1-6</vt:lpstr>
      <vt:lpstr>Hebrews 8:1-6</vt:lpstr>
      <vt:lpstr>Hebrews 8: Better Promises</vt:lpstr>
      <vt:lpstr>Hebrews 8:6-13</vt:lpstr>
      <vt:lpstr>Hebrews 8:6-13</vt:lpstr>
      <vt:lpstr>Hebrews 8:6-13</vt:lpstr>
      <vt:lpstr>Hebrews 8:6-13</vt:lpstr>
      <vt:lpstr>Hebrews 8:6-13</vt:lpstr>
      <vt:lpstr>Hebrews 8:6-13</vt:lpstr>
      <vt:lpstr>Hebrews 8:6-13</vt:lpstr>
      <vt:lpstr>Hebrews 8:6-13</vt:lpstr>
      <vt:lpstr>Hebrews 8:6-13</vt:lpstr>
      <vt:lpstr>Hebrews 8:6-13</vt:lpstr>
      <vt:lpstr>Hebrews 8:6-13</vt:lpstr>
      <vt:lpstr>Hebrews 8: Better Promises</vt:lpstr>
      <vt:lpstr>Hebrews 8: Conclusions</vt:lpstr>
      <vt:lpstr>Hebrews 8: Conclusions</vt:lpstr>
      <vt:lpstr>Hebrews 8: Conclusions</vt:lpstr>
      <vt:lpstr>Hebrews 8: Conclusions</vt:lpstr>
      <vt:lpstr>Hebrews 8: Conclusions</vt:lpstr>
      <vt:lpstr>Hebrews 8: Conclusions</vt:lpstr>
      <vt:lpstr>Hebrews 8: Conclusions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dc:creator>
  <cp:lastModifiedBy>David Kosobucki</cp:lastModifiedBy>
  <cp:revision>46</cp:revision>
  <dcterms:created xsi:type="dcterms:W3CDTF">2006-08-16T00:00:00Z</dcterms:created>
  <dcterms:modified xsi:type="dcterms:W3CDTF">2012-03-25T20:08:01Z</dcterms:modified>
</cp:coreProperties>
</file>