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256" r:id="rId2"/>
    <p:sldId id="257" r:id="rId3"/>
    <p:sldId id="303" r:id="rId4"/>
    <p:sldId id="304" r:id="rId5"/>
    <p:sldId id="305" r:id="rId6"/>
    <p:sldId id="308" r:id="rId7"/>
    <p:sldId id="267" r:id="rId8"/>
    <p:sldId id="299" r:id="rId9"/>
    <p:sldId id="309" r:id="rId10"/>
    <p:sldId id="292" r:id="rId11"/>
    <p:sldId id="277" r:id="rId12"/>
    <p:sldId id="264" r:id="rId13"/>
    <p:sldId id="291" r:id="rId14"/>
    <p:sldId id="310" r:id="rId15"/>
    <p:sldId id="259" r:id="rId16"/>
    <p:sldId id="306" r:id="rId17"/>
    <p:sldId id="307" r:id="rId18"/>
    <p:sldId id="300" r:id="rId19"/>
    <p:sldId id="325" r:id="rId20"/>
    <p:sldId id="311" r:id="rId21"/>
    <p:sldId id="293" r:id="rId22"/>
    <p:sldId id="301" r:id="rId23"/>
    <p:sldId id="326" r:id="rId24"/>
    <p:sldId id="312" r:id="rId25"/>
    <p:sldId id="297" r:id="rId26"/>
    <p:sldId id="294" r:id="rId27"/>
    <p:sldId id="313" r:id="rId28"/>
    <p:sldId id="302" r:id="rId29"/>
    <p:sldId id="314" r:id="rId30"/>
    <p:sldId id="316" r:id="rId31"/>
    <p:sldId id="323" r:id="rId32"/>
    <p:sldId id="317" r:id="rId33"/>
    <p:sldId id="315" r:id="rId34"/>
    <p:sldId id="318" r:id="rId35"/>
    <p:sldId id="258" r:id="rId36"/>
    <p:sldId id="324" r:id="rId37"/>
    <p:sldId id="295" r:id="rId38"/>
    <p:sldId id="296" r:id="rId39"/>
    <p:sldId id="319" r:id="rId40"/>
    <p:sldId id="320" r:id="rId41"/>
    <p:sldId id="321" r:id="rId42"/>
    <p:sldId id="322"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DA63"/>
    <a:srgbClr val="FDA52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autoAdjust="0"/>
    <p:restoredTop sz="94610" autoAdjust="0"/>
  </p:normalViewPr>
  <p:slideViewPr>
    <p:cSldViewPr>
      <p:cViewPr varScale="1">
        <p:scale>
          <a:sx n="84" d="100"/>
          <a:sy n="84" d="100"/>
        </p:scale>
        <p:origin x="-1068" y="-90"/>
      </p:cViewPr>
      <p:guideLst>
        <p:guide orient="horz" pos="2160"/>
        <p:guide pos="2880"/>
      </p:guideLst>
    </p:cSldViewPr>
  </p:slideViewPr>
  <p:outlineViewPr>
    <p:cViewPr>
      <p:scale>
        <a:sx n="33" d="100"/>
        <a:sy n="33" d="100"/>
      </p:scale>
      <p:origin x="0" y="22368"/>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191AA12-0A72-428E-BF6E-881325889A72}" type="datetimeFigureOut">
              <a:rPr lang="en-US" smtClean="0"/>
              <a:t>4/1/2012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9F15B68-D4C6-4708-B379-EE871DB2EA18}" type="slidenum">
              <a:rPr lang="en-US" smtClean="0"/>
              <a:t>‹#›</a:t>
            </a:fld>
            <a:endParaRPr lang="en-US"/>
          </a:p>
        </p:txBody>
      </p:sp>
    </p:spTree>
    <p:extLst>
      <p:ext uri="{BB962C8B-B14F-4D97-AF65-F5344CB8AC3E}">
        <p14:creationId xmlns:p14="http://schemas.microsoft.com/office/powerpoint/2010/main" val="11993948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F15B68-D4C6-4708-B379-EE871DB2EA18}" type="slidenum">
              <a:rPr lang="en-US" smtClean="0"/>
              <a:t>1</a:t>
            </a:fld>
            <a:endParaRPr lang="en-US"/>
          </a:p>
        </p:txBody>
      </p:sp>
    </p:spTree>
    <p:extLst>
      <p:ext uri="{BB962C8B-B14F-4D97-AF65-F5344CB8AC3E}">
        <p14:creationId xmlns:p14="http://schemas.microsoft.com/office/powerpoint/2010/main" val="25062355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F15B68-D4C6-4708-B379-EE871DB2EA18}" type="slidenum">
              <a:rPr lang="en-US" smtClean="0"/>
              <a:t>2</a:t>
            </a:fld>
            <a:endParaRPr lang="en-US"/>
          </a:p>
        </p:txBody>
      </p:sp>
    </p:spTree>
    <p:extLst>
      <p:ext uri="{BB962C8B-B14F-4D97-AF65-F5344CB8AC3E}">
        <p14:creationId xmlns:p14="http://schemas.microsoft.com/office/powerpoint/2010/main" val="10436904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F15B68-D4C6-4708-B379-EE871DB2EA18}" type="slidenum">
              <a:rPr lang="en-US" smtClean="0"/>
              <a:t>3</a:t>
            </a:fld>
            <a:endParaRPr lang="en-US"/>
          </a:p>
        </p:txBody>
      </p:sp>
    </p:spTree>
    <p:extLst>
      <p:ext uri="{BB962C8B-B14F-4D97-AF65-F5344CB8AC3E}">
        <p14:creationId xmlns:p14="http://schemas.microsoft.com/office/powerpoint/2010/main" val="10436904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F15B68-D4C6-4708-B379-EE871DB2EA18}" type="slidenum">
              <a:rPr lang="en-US" smtClean="0"/>
              <a:t>4</a:t>
            </a:fld>
            <a:endParaRPr lang="en-US"/>
          </a:p>
        </p:txBody>
      </p:sp>
    </p:spTree>
    <p:extLst>
      <p:ext uri="{BB962C8B-B14F-4D97-AF65-F5344CB8AC3E}">
        <p14:creationId xmlns:p14="http://schemas.microsoft.com/office/powerpoint/2010/main" val="10436904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F15B68-D4C6-4708-B379-EE871DB2EA18}" type="slidenum">
              <a:rPr lang="en-US" smtClean="0"/>
              <a:t>5</a:t>
            </a:fld>
            <a:endParaRPr lang="en-US"/>
          </a:p>
        </p:txBody>
      </p:sp>
    </p:spTree>
    <p:extLst>
      <p:ext uri="{BB962C8B-B14F-4D97-AF65-F5344CB8AC3E}">
        <p14:creationId xmlns:p14="http://schemas.microsoft.com/office/powerpoint/2010/main" val="10436904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F15B68-D4C6-4708-B379-EE871DB2EA18}" type="slidenum">
              <a:rPr lang="en-US" smtClean="0"/>
              <a:t>6</a:t>
            </a:fld>
            <a:endParaRPr lang="en-US"/>
          </a:p>
        </p:txBody>
      </p:sp>
    </p:spTree>
    <p:extLst>
      <p:ext uri="{BB962C8B-B14F-4D97-AF65-F5344CB8AC3E}">
        <p14:creationId xmlns:p14="http://schemas.microsoft.com/office/powerpoint/2010/main" val="23361061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F15B68-D4C6-4708-B379-EE871DB2EA18}" type="slidenum">
              <a:rPr lang="en-US" smtClean="0"/>
              <a:t>7</a:t>
            </a:fld>
            <a:endParaRPr lang="en-US"/>
          </a:p>
        </p:txBody>
      </p:sp>
    </p:spTree>
    <p:extLst>
      <p:ext uri="{BB962C8B-B14F-4D97-AF65-F5344CB8AC3E}">
        <p14:creationId xmlns:p14="http://schemas.microsoft.com/office/powerpoint/2010/main" val="10436904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F15B68-D4C6-4708-B379-EE871DB2EA18}" type="slidenum">
              <a:rPr lang="en-US" smtClean="0"/>
              <a:t>8</a:t>
            </a:fld>
            <a:endParaRPr lang="en-US"/>
          </a:p>
        </p:txBody>
      </p:sp>
    </p:spTree>
    <p:extLst>
      <p:ext uri="{BB962C8B-B14F-4D97-AF65-F5344CB8AC3E}">
        <p14:creationId xmlns:p14="http://schemas.microsoft.com/office/powerpoint/2010/main" val="10436904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F15B68-D4C6-4708-B379-EE871DB2EA18}" type="slidenum">
              <a:rPr lang="en-US" smtClean="0"/>
              <a:t>9</a:t>
            </a:fld>
            <a:endParaRPr lang="en-US"/>
          </a:p>
        </p:txBody>
      </p:sp>
    </p:spTree>
    <p:extLst>
      <p:ext uri="{BB962C8B-B14F-4D97-AF65-F5344CB8AC3E}">
        <p14:creationId xmlns:p14="http://schemas.microsoft.com/office/powerpoint/2010/main" val="10436904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F15B68-D4C6-4708-B379-EE871DB2EA18}" type="slidenum">
              <a:rPr lang="en-US" smtClean="0"/>
              <a:t>10</a:t>
            </a:fld>
            <a:endParaRPr lang="en-US"/>
          </a:p>
        </p:txBody>
      </p:sp>
    </p:spTree>
    <p:extLst>
      <p:ext uri="{BB962C8B-B14F-4D97-AF65-F5344CB8AC3E}">
        <p14:creationId xmlns:p14="http://schemas.microsoft.com/office/powerpoint/2010/main" val="10436904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F15B68-D4C6-4708-B379-EE871DB2EA18}" type="slidenum">
              <a:rPr lang="en-US" smtClean="0"/>
              <a:t>11</a:t>
            </a:fld>
            <a:endParaRPr lang="en-US"/>
          </a:p>
        </p:txBody>
      </p:sp>
    </p:spTree>
    <p:extLst>
      <p:ext uri="{BB962C8B-B14F-4D97-AF65-F5344CB8AC3E}">
        <p14:creationId xmlns:p14="http://schemas.microsoft.com/office/powerpoint/2010/main" val="11525932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F15B68-D4C6-4708-B379-EE871DB2EA18}" type="slidenum">
              <a:rPr lang="en-US" smtClean="0"/>
              <a:t>12</a:t>
            </a:fld>
            <a:endParaRPr lang="en-US"/>
          </a:p>
        </p:txBody>
      </p:sp>
    </p:spTree>
    <p:extLst>
      <p:ext uri="{BB962C8B-B14F-4D97-AF65-F5344CB8AC3E}">
        <p14:creationId xmlns:p14="http://schemas.microsoft.com/office/powerpoint/2010/main" val="10436904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F15B68-D4C6-4708-B379-EE871DB2EA18}" type="slidenum">
              <a:rPr lang="en-US" smtClean="0"/>
              <a:t>13</a:t>
            </a:fld>
            <a:endParaRPr lang="en-US"/>
          </a:p>
        </p:txBody>
      </p:sp>
    </p:spTree>
    <p:extLst>
      <p:ext uri="{BB962C8B-B14F-4D97-AF65-F5344CB8AC3E}">
        <p14:creationId xmlns:p14="http://schemas.microsoft.com/office/powerpoint/2010/main" val="10436904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F15B68-D4C6-4708-B379-EE871DB2EA18}" type="slidenum">
              <a:rPr lang="en-US" smtClean="0"/>
              <a:t>14</a:t>
            </a:fld>
            <a:endParaRPr lang="en-US"/>
          </a:p>
        </p:txBody>
      </p:sp>
    </p:spTree>
    <p:extLst>
      <p:ext uri="{BB962C8B-B14F-4D97-AF65-F5344CB8AC3E}">
        <p14:creationId xmlns:p14="http://schemas.microsoft.com/office/powerpoint/2010/main" val="23361061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F15B68-D4C6-4708-B379-EE871DB2EA18}" type="slidenum">
              <a:rPr lang="en-US" smtClean="0"/>
              <a:t>15</a:t>
            </a:fld>
            <a:endParaRPr lang="en-US"/>
          </a:p>
        </p:txBody>
      </p:sp>
    </p:spTree>
    <p:extLst>
      <p:ext uri="{BB962C8B-B14F-4D97-AF65-F5344CB8AC3E}">
        <p14:creationId xmlns:p14="http://schemas.microsoft.com/office/powerpoint/2010/main" val="10436904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F15B68-D4C6-4708-B379-EE871DB2EA18}" type="slidenum">
              <a:rPr lang="en-US" smtClean="0"/>
              <a:t>16</a:t>
            </a:fld>
            <a:endParaRPr lang="en-US"/>
          </a:p>
        </p:txBody>
      </p:sp>
    </p:spTree>
    <p:extLst>
      <p:ext uri="{BB962C8B-B14F-4D97-AF65-F5344CB8AC3E}">
        <p14:creationId xmlns:p14="http://schemas.microsoft.com/office/powerpoint/2010/main" val="10436904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F15B68-D4C6-4708-B379-EE871DB2EA18}" type="slidenum">
              <a:rPr lang="en-US" smtClean="0"/>
              <a:t>17</a:t>
            </a:fld>
            <a:endParaRPr lang="en-US"/>
          </a:p>
        </p:txBody>
      </p:sp>
    </p:spTree>
    <p:extLst>
      <p:ext uri="{BB962C8B-B14F-4D97-AF65-F5344CB8AC3E}">
        <p14:creationId xmlns:p14="http://schemas.microsoft.com/office/powerpoint/2010/main" val="10436904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F15B68-D4C6-4708-B379-EE871DB2EA18}" type="slidenum">
              <a:rPr lang="en-US" smtClean="0"/>
              <a:t>18</a:t>
            </a:fld>
            <a:endParaRPr lang="en-US"/>
          </a:p>
        </p:txBody>
      </p:sp>
    </p:spTree>
    <p:extLst>
      <p:ext uri="{BB962C8B-B14F-4D97-AF65-F5344CB8AC3E}">
        <p14:creationId xmlns:p14="http://schemas.microsoft.com/office/powerpoint/2010/main" val="10436904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F15B68-D4C6-4708-B379-EE871DB2EA18}" type="slidenum">
              <a:rPr lang="en-US" smtClean="0"/>
              <a:t>19</a:t>
            </a:fld>
            <a:endParaRPr lang="en-US"/>
          </a:p>
        </p:txBody>
      </p:sp>
    </p:spTree>
    <p:extLst>
      <p:ext uri="{BB962C8B-B14F-4D97-AF65-F5344CB8AC3E}">
        <p14:creationId xmlns:p14="http://schemas.microsoft.com/office/powerpoint/2010/main" val="10436904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F15B68-D4C6-4708-B379-EE871DB2EA18}" type="slidenum">
              <a:rPr lang="en-US" smtClean="0"/>
              <a:t>20</a:t>
            </a:fld>
            <a:endParaRPr lang="en-US"/>
          </a:p>
        </p:txBody>
      </p:sp>
    </p:spTree>
    <p:extLst>
      <p:ext uri="{BB962C8B-B14F-4D97-AF65-F5344CB8AC3E}">
        <p14:creationId xmlns:p14="http://schemas.microsoft.com/office/powerpoint/2010/main" val="23361061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F15B68-D4C6-4708-B379-EE871DB2EA18}" type="slidenum">
              <a:rPr lang="en-US" smtClean="0"/>
              <a:t>21</a:t>
            </a:fld>
            <a:endParaRPr lang="en-US"/>
          </a:p>
        </p:txBody>
      </p:sp>
    </p:spTree>
    <p:extLst>
      <p:ext uri="{BB962C8B-B14F-4D97-AF65-F5344CB8AC3E}">
        <p14:creationId xmlns:p14="http://schemas.microsoft.com/office/powerpoint/2010/main" val="10436904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F15B68-D4C6-4708-B379-EE871DB2EA18}" type="slidenum">
              <a:rPr lang="en-US" smtClean="0"/>
              <a:t>22</a:t>
            </a:fld>
            <a:endParaRPr lang="en-US"/>
          </a:p>
        </p:txBody>
      </p:sp>
    </p:spTree>
    <p:extLst>
      <p:ext uri="{BB962C8B-B14F-4D97-AF65-F5344CB8AC3E}">
        <p14:creationId xmlns:p14="http://schemas.microsoft.com/office/powerpoint/2010/main" val="10436904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F15B68-D4C6-4708-B379-EE871DB2EA18}" type="slidenum">
              <a:rPr lang="en-US" smtClean="0"/>
              <a:t>23</a:t>
            </a:fld>
            <a:endParaRPr lang="en-US"/>
          </a:p>
        </p:txBody>
      </p:sp>
    </p:spTree>
    <p:extLst>
      <p:ext uri="{BB962C8B-B14F-4D97-AF65-F5344CB8AC3E}">
        <p14:creationId xmlns:p14="http://schemas.microsoft.com/office/powerpoint/2010/main" val="10436904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F15B68-D4C6-4708-B379-EE871DB2EA18}" type="slidenum">
              <a:rPr lang="en-US" smtClean="0"/>
              <a:t>24</a:t>
            </a:fld>
            <a:endParaRPr lang="en-US"/>
          </a:p>
        </p:txBody>
      </p:sp>
    </p:spTree>
    <p:extLst>
      <p:ext uri="{BB962C8B-B14F-4D97-AF65-F5344CB8AC3E}">
        <p14:creationId xmlns:p14="http://schemas.microsoft.com/office/powerpoint/2010/main" val="10436904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F15B68-D4C6-4708-B379-EE871DB2EA18}" type="slidenum">
              <a:rPr lang="en-US" smtClean="0"/>
              <a:t>25</a:t>
            </a:fld>
            <a:endParaRPr lang="en-US"/>
          </a:p>
        </p:txBody>
      </p:sp>
    </p:spTree>
    <p:extLst>
      <p:ext uri="{BB962C8B-B14F-4D97-AF65-F5344CB8AC3E}">
        <p14:creationId xmlns:p14="http://schemas.microsoft.com/office/powerpoint/2010/main" val="10436904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F15B68-D4C6-4708-B379-EE871DB2EA18}" type="slidenum">
              <a:rPr lang="en-US" smtClean="0"/>
              <a:t>26</a:t>
            </a:fld>
            <a:endParaRPr lang="en-US"/>
          </a:p>
        </p:txBody>
      </p:sp>
    </p:spTree>
    <p:extLst>
      <p:ext uri="{BB962C8B-B14F-4D97-AF65-F5344CB8AC3E}">
        <p14:creationId xmlns:p14="http://schemas.microsoft.com/office/powerpoint/2010/main" val="104369044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F15B68-D4C6-4708-B379-EE871DB2EA18}" type="slidenum">
              <a:rPr lang="en-US" smtClean="0"/>
              <a:t>27</a:t>
            </a:fld>
            <a:endParaRPr lang="en-US"/>
          </a:p>
        </p:txBody>
      </p:sp>
    </p:spTree>
    <p:extLst>
      <p:ext uri="{BB962C8B-B14F-4D97-AF65-F5344CB8AC3E}">
        <p14:creationId xmlns:p14="http://schemas.microsoft.com/office/powerpoint/2010/main" val="23361061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F15B68-D4C6-4708-B379-EE871DB2EA18}" type="slidenum">
              <a:rPr lang="en-US" smtClean="0"/>
              <a:t>28</a:t>
            </a:fld>
            <a:endParaRPr lang="en-US"/>
          </a:p>
        </p:txBody>
      </p:sp>
    </p:spTree>
    <p:extLst>
      <p:ext uri="{BB962C8B-B14F-4D97-AF65-F5344CB8AC3E}">
        <p14:creationId xmlns:p14="http://schemas.microsoft.com/office/powerpoint/2010/main" val="104369044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F15B68-D4C6-4708-B379-EE871DB2EA18}" type="slidenum">
              <a:rPr lang="en-US" smtClean="0"/>
              <a:t>29</a:t>
            </a:fld>
            <a:endParaRPr lang="en-US"/>
          </a:p>
        </p:txBody>
      </p:sp>
    </p:spTree>
    <p:extLst>
      <p:ext uri="{BB962C8B-B14F-4D97-AF65-F5344CB8AC3E}">
        <p14:creationId xmlns:p14="http://schemas.microsoft.com/office/powerpoint/2010/main" val="104369044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F15B68-D4C6-4708-B379-EE871DB2EA18}" type="slidenum">
              <a:rPr lang="en-US" smtClean="0"/>
              <a:t>30</a:t>
            </a:fld>
            <a:endParaRPr lang="en-US"/>
          </a:p>
        </p:txBody>
      </p:sp>
    </p:spTree>
    <p:extLst>
      <p:ext uri="{BB962C8B-B14F-4D97-AF65-F5344CB8AC3E}">
        <p14:creationId xmlns:p14="http://schemas.microsoft.com/office/powerpoint/2010/main" val="104369044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F15B68-D4C6-4708-B379-EE871DB2EA18}" type="slidenum">
              <a:rPr lang="en-US" smtClean="0"/>
              <a:t>31</a:t>
            </a:fld>
            <a:endParaRPr lang="en-US"/>
          </a:p>
        </p:txBody>
      </p:sp>
    </p:spTree>
    <p:extLst>
      <p:ext uri="{BB962C8B-B14F-4D97-AF65-F5344CB8AC3E}">
        <p14:creationId xmlns:p14="http://schemas.microsoft.com/office/powerpoint/2010/main" val="104369044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F15B68-D4C6-4708-B379-EE871DB2EA18}" type="slidenum">
              <a:rPr lang="en-US" smtClean="0"/>
              <a:t>32</a:t>
            </a:fld>
            <a:endParaRPr lang="en-US"/>
          </a:p>
        </p:txBody>
      </p:sp>
    </p:spTree>
    <p:extLst>
      <p:ext uri="{BB962C8B-B14F-4D97-AF65-F5344CB8AC3E}">
        <p14:creationId xmlns:p14="http://schemas.microsoft.com/office/powerpoint/2010/main" val="104369044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F15B68-D4C6-4708-B379-EE871DB2EA18}" type="slidenum">
              <a:rPr lang="en-US" smtClean="0"/>
              <a:t>33</a:t>
            </a:fld>
            <a:endParaRPr lang="en-US"/>
          </a:p>
        </p:txBody>
      </p:sp>
    </p:spTree>
    <p:extLst>
      <p:ext uri="{BB962C8B-B14F-4D97-AF65-F5344CB8AC3E}">
        <p14:creationId xmlns:p14="http://schemas.microsoft.com/office/powerpoint/2010/main" val="104369044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F15B68-D4C6-4708-B379-EE871DB2EA18}" type="slidenum">
              <a:rPr lang="en-US" smtClean="0"/>
              <a:t>34</a:t>
            </a:fld>
            <a:endParaRPr lang="en-US"/>
          </a:p>
        </p:txBody>
      </p:sp>
    </p:spTree>
    <p:extLst>
      <p:ext uri="{BB962C8B-B14F-4D97-AF65-F5344CB8AC3E}">
        <p14:creationId xmlns:p14="http://schemas.microsoft.com/office/powerpoint/2010/main" val="233610618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F15B68-D4C6-4708-B379-EE871DB2EA18}" type="slidenum">
              <a:rPr lang="en-US" smtClean="0"/>
              <a:t>35</a:t>
            </a:fld>
            <a:endParaRPr lang="en-US"/>
          </a:p>
        </p:txBody>
      </p:sp>
    </p:spTree>
    <p:extLst>
      <p:ext uri="{BB962C8B-B14F-4D97-AF65-F5344CB8AC3E}">
        <p14:creationId xmlns:p14="http://schemas.microsoft.com/office/powerpoint/2010/main" val="104369044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F15B68-D4C6-4708-B379-EE871DB2EA18}" type="slidenum">
              <a:rPr lang="en-US" smtClean="0"/>
              <a:t>36</a:t>
            </a:fld>
            <a:endParaRPr lang="en-US"/>
          </a:p>
        </p:txBody>
      </p:sp>
    </p:spTree>
    <p:extLst>
      <p:ext uri="{BB962C8B-B14F-4D97-AF65-F5344CB8AC3E}">
        <p14:creationId xmlns:p14="http://schemas.microsoft.com/office/powerpoint/2010/main" val="104369044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F15B68-D4C6-4708-B379-EE871DB2EA18}" type="slidenum">
              <a:rPr lang="en-US" smtClean="0"/>
              <a:t>37</a:t>
            </a:fld>
            <a:endParaRPr lang="en-US"/>
          </a:p>
        </p:txBody>
      </p:sp>
    </p:spTree>
    <p:extLst>
      <p:ext uri="{BB962C8B-B14F-4D97-AF65-F5344CB8AC3E}">
        <p14:creationId xmlns:p14="http://schemas.microsoft.com/office/powerpoint/2010/main" val="104369044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F15B68-D4C6-4708-B379-EE871DB2EA18}" type="slidenum">
              <a:rPr lang="en-US" smtClean="0"/>
              <a:t>38</a:t>
            </a:fld>
            <a:endParaRPr lang="en-US"/>
          </a:p>
        </p:txBody>
      </p:sp>
    </p:spTree>
    <p:extLst>
      <p:ext uri="{BB962C8B-B14F-4D97-AF65-F5344CB8AC3E}">
        <p14:creationId xmlns:p14="http://schemas.microsoft.com/office/powerpoint/2010/main" val="104369044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F15B68-D4C6-4708-B379-EE871DB2EA18}" type="slidenum">
              <a:rPr lang="en-US" smtClean="0"/>
              <a:t>39</a:t>
            </a:fld>
            <a:endParaRPr lang="en-US"/>
          </a:p>
        </p:txBody>
      </p:sp>
    </p:spTree>
    <p:extLst>
      <p:ext uri="{BB962C8B-B14F-4D97-AF65-F5344CB8AC3E}">
        <p14:creationId xmlns:p14="http://schemas.microsoft.com/office/powerpoint/2010/main" val="104369044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F15B68-D4C6-4708-B379-EE871DB2EA18}" type="slidenum">
              <a:rPr lang="en-US" smtClean="0"/>
              <a:t>40</a:t>
            </a:fld>
            <a:endParaRPr lang="en-US"/>
          </a:p>
        </p:txBody>
      </p:sp>
    </p:spTree>
    <p:extLst>
      <p:ext uri="{BB962C8B-B14F-4D97-AF65-F5344CB8AC3E}">
        <p14:creationId xmlns:p14="http://schemas.microsoft.com/office/powerpoint/2010/main" val="104369044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F15B68-D4C6-4708-B379-EE871DB2EA18}" type="slidenum">
              <a:rPr lang="en-US" smtClean="0"/>
              <a:t>41</a:t>
            </a:fld>
            <a:endParaRPr lang="en-US"/>
          </a:p>
        </p:txBody>
      </p:sp>
    </p:spTree>
    <p:extLst>
      <p:ext uri="{BB962C8B-B14F-4D97-AF65-F5344CB8AC3E}">
        <p14:creationId xmlns:p14="http://schemas.microsoft.com/office/powerpoint/2010/main" val="104369044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F15B68-D4C6-4708-B379-EE871DB2EA18}" type="slidenum">
              <a:rPr lang="en-US" smtClean="0"/>
              <a:t>42</a:t>
            </a:fld>
            <a:endParaRPr lang="en-US"/>
          </a:p>
        </p:txBody>
      </p:sp>
    </p:spTree>
    <p:extLst>
      <p:ext uri="{BB962C8B-B14F-4D97-AF65-F5344CB8AC3E}">
        <p14:creationId xmlns:p14="http://schemas.microsoft.com/office/powerpoint/2010/main" val="23361061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4/1/2012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4/1/2012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4/1/2012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4/1/2012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4/1/2012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solidFill>
                  <a:srgbClr val="FDA523"/>
                </a:solidFill>
              </a:rPr>
              <a:t>Our Divine Mediator</a:t>
            </a:r>
            <a:endParaRPr lang="en-US" dirty="0">
              <a:solidFill>
                <a:srgbClr val="FDA523"/>
              </a:solidFill>
            </a:endParaRPr>
          </a:p>
        </p:txBody>
      </p:sp>
      <p:sp>
        <p:nvSpPr>
          <p:cNvPr id="3" name="Subtitle 2"/>
          <p:cNvSpPr>
            <a:spLocks noGrp="1"/>
          </p:cNvSpPr>
          <p:nvPr>
            <p:ph type="subTitle" idx="1"/>
          </p:nvPr>
        </p:nvSpPr>
        <p:spPr/>
        <p:txBody>
          <a:bodyPr/>
          <a:lstStyle/>
          <a:p>
            <a:r>
              <a:rPr lang="en-US" dirty="0" smtClean="0"/>
              <a:t>Hebrews 8:6 – 9:22</a:t>
            </a:r>
            <a:endParaRPr lang="en-US" dirty="0"/>
          </a:p>
        </p:txBody>
      </p:sp>
    </p:spTree>
    <p:extLst>
      <p:ext uri="{BB962C8B-B14F-4D97-AF65-F5344CB8AC3E}">
        <p14:creationId xmlns:p14="http://schemas.microsoft.com/office/powerpoint/2010/main" val="157406697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Hebrews 8:6 – 9:22	 </a:t>
            </a:r>
            <a:r>
              <a:rPr lang="en-US" dirty="0" smtClean="0">
                <a:solidFill>
                  <a:srgbClr val="00B0F0"/>
                </a:solidFill>
              </a:rPr>
              <a:t>Introduction</a:t>
            </a:r>
            <a:endParaRPr lang="en-US" dirty="0">
              <a:solidFill>
                <a:srgbClr val="00B0F0"/>
              </a:solidFill>
            </a:endParaRPr>
          </a:p>
        </p:txBody>
      </p:sp>
      <p:sp>
        <p:nvSpPr>
          <p:cNvPr id="3" name="Content Placeholder 2"/>
          <p:cNvSpPr>
            <a:spLocks noGrp="1"/>
          </p:cNvSpPr>
          <p:nvPr>
            <p:ph idx="1"/>
          </p:nvPr>
        </p:nvSpPr>
        <p:spPr/>
        <p:txBody>
          <a:bodyPr>
            <a:normAutofit/>
          </a:bodyPr>
          <a:lstStyle/>
          <a:p>
            <a:endParaRPr lang="en-US" dirty="0"/>
          </a:p>
        </p:txBody>
      </p:sp>
    </p:spTree>
    <p:extLst>
      <p:ext uri="{BB962C8B-B14F-4D97-AF65-F5344CB8AC3E}">
        <p14:creationId xmlns:p14="http://schemas.microsoft.com/office/powerpoint/2010/main" val="27509226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Hebrews 8:6 – 9:22	 </a:t>
            </a:r>
            <a:r>
              <a:rPr lang="en-US" dirty="0" smtClean="0">
                <a:solidFill>
                  <a:srgbClr val="00B0F0"/>
                </a:solidFill>
              </a:rPr>
              <a:t>Introduction</a:t>
            </a:r>
            <a:endParaRPr lang="en-US" dirty="0">
              <a:solidFill>
                <a:srgbClr val="00B0F0"/>
              </a:solidFill>
            </a:endParaRPr>
          </a:p>
        </p:txBody>
      </p:sp>
      <p:sp>
        <p:nvSpPr>
          <p:cNvPr id="3" name="Content Placeholder 2"/>
          <p:cNvSpPr>
            <a:spLocks noGrp="1"/>
          </p:cNvSpPr>
          <p:nvPr>
            <p:ph idx="1"/>
          </p:nvPr>
        </p:nvSpPr>
        <p:spPr/>
        <p:txBody>
          <a:bodyPr>
            <a:normAutofit fontScale="92500" lnSpcReduction="10000"/>
          </a:bodyPr>
          <a:lstStyle/>
          <a:p>
            <a:pPr marL="0" indent="0">
              <a:buNone/>
            </a:pPr>
            <a:r>
              <a:rPr lang="en-US" dirty="0" smtClean="0"/>
              <a:t>Definitions of </a:t>
            </a:r>
            <a:r>
              <a:rPr lang="en-US" dirty="0" smtClean="0">
                <a:solidFill>
                  <a:srgbClr val="FFFF00"/>
                </a:solidFill>
              </a:rPr>
              <a:t>Mediator:</a:t>
            </a:r>
          </a:p>
          <a:p>
            <a:pPr marL="514350" indent="-514350">
              <a:buFont typeface="+mj-lt"/>
              <a:buAutoNum type="arabicPeriod"/>
            </a:pPr>
            <a:r>
              <a:rPr lang="en-US" dirty="0" smtClean="0"/>
              <a:t>One </a:t>
            </a:r>
            <a:r>
              <a:rPr lang="en-US" dirty="0"/>
              <a:t>that reconciles differences between disputants</a:t>
            </a:r>
            <a:r>
              <a:rPr lang="en-US" dirty="0" smtClean="0"/>
              <a:t>. </a:t>
            </a:r>
            <a:r>
              <a:rPr lang="en-US" sz="2200" i="1" dirty="0"/>
              <a:t>(Dictionary.com)</a:t>
            </a:r>
          </a:p>
          <a:p>
            <a:pPr marL="514350" indent="-514350">
              <a:buFont typeface="+mj-lt"/>
              <a:buAutoNum type="arabicPeriod"/>
            </a:pPr>
            <a:r>
              <a:rPr lang="en-US" dirty="0" smtClean="0"/>
              <a:t>One who mediates between two parties to remove a disagreement or reach a common goal. </a:t>
            </a:r>
            <a:r>
              <a:rPr lang="en-US" sz="2200" i="1" dirty="0"/>
              <a:t>(Arndt-Gingrich </a:t>
            </a:r>
            <a:r>
              <a:rPr lang="en-US" sz="2200" dirty="0"/>
              <a:t>Greek-English Lexicon</a:t>
            </a:r>
            <a:r>
              <a:rPr lang="en-US" sz="2200" i="1" dirty="0" smtClean="0"/>
              <a:t>)</a:t>
            </a:r>
            <a:endParaRPr lang="en-US" sz="2200" dirty="0" smtClean="0"/>
          </a:p>
          <a:p>
            <a:pPr marL="514350" indent="-514350">
              <a:buFont typeface="+mj-lt"/>
              <a:buAutoNum type="arabicPeriod"/>
            </a:pPr>
            <a:r>
              <a:rPr lang="en-US" dirty="0"/>
              <a:t>One who interposes between two contending parties, with their consent, for the purpose of assisting them in settling their differences. </a:t>
            </a:r>
            <a:r>
              <a:rPr lang="en-US" dirty="0" smtClean="0"/>
              <a:t> </a:t>
            </a:r>
            <a:r>
              <a:rPr lang="en-US" sz="2200" i="1" dirty="0" smtClean="0"/>
              <a:t>(</a:t>
            </a:r>
            <a:r>
              <a:rPr lang="en-US" sz="2200" i="1" dirty="0" err="1" smtClean="0"/>
              <a:t>Bouvier’s</a:t>
            </a:r>
            <a:r>
              <a:rPr lang="en-US" sz="2200" i="1" dirty="0" smtClean="0"/>
              <a:t> </a:t>
            </a:r>
            <a:r>
              <a:rPr lang="en-US" sz="2200" dirty="0" smtClean="0"/>
              <a:t>Law Dictionary</a:t>
            </a:r>
            <a:r>
              <a:rPr lang="en-US" sz="2200" i="1" dirty="0" smtClean="0"/>
              <a:t>)</a:t>
            </a:r>
            <a:endParaRPr lang="en-US" sz="2200" i="1" dirty="0"/>
          </a:p>
        </p:txBody>
      </p:sp>
    </p:spTree>
    <p:extLst>
      <p:ext uri="{BB962C8B-B14F-4D97-AF65-F5344CB8AC3E}">
        <p14:creationId xmlns:p14="http://schemas.microsoft.com/office/powerpoint/2010/main" val="357591077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Hebrews 8:6 – 9:22	 </a:t>
            </a:r>
            <a:r>
              <a:rPr lang="en-US" dirty="0" smtClean="0">
                <a:solidFill>
                  <a:srgbClr val="00B0F0"/>
                </a:solidFill>
              </a:rPr>
              <a:t>Introduction</a:t>
            </a:r>
            <a:endParaRPr lang="en-US" dirty="0">
              <a:solidFill>
                <a:srgbClr val="00B0F0"/>
              </a:solidFill>
            </a:endParaRPr>
          </a:p>
        </p:txBody>
      </p:sp>
      <p:sp>
        <p:nvSpPr>
          <p:cNvPr id="3" name="Content Placeholder 2"/>
          <p:cNvSpPr>
            <a:spLocks noGrp="1"/>
          </p:cNvSpPr>
          <p:nvPr>
            <p:ph idx="1"/>
          </p:nvPr>
        </p:nvSpPr>
        <p:spPr/>
        <p:txBody>
          <a:bodyPr>
            <a:normAutofit/>
          </a:bodyPr>
          <a:lstStyle/>
          <a:p>
            <a:pPr marL="0" indent="0">
              <a:buNone/>
            </a:pPr>
            <a:r>
              <a:rPr lang="en-US" dirty="0" smtClean="0">
                <a:solidFill>
                  <a:srgbClr val="FFFF00"/>
                </a:solidFill>
              </a:rPr>
              <a:t>The Nature of the Dispute:</a:t>
            </a:r>
          </a:p>
          <a:p>
            <a:r>
              <a:rPr lang="en-US" dirty="0" smtClean="0"/>
              <a:t>We have set up huge barriers between ourselves and God.</a:t>
            </a:r>
          </a:p>
          <a:p>
            <a:r>
              <a:rPr lang="en-US" dirty="0" smtClean="0"/>
              <a:t>God desires to remove them. </a:t>
            </a:r>
          </a:p>
          <a:p>
            <a:r>
              <a:rPr lang="en-US" dirty="0" smtClean="0"/>
              <a:t>His holiness requires that a price be paid from the human side to atone for our many sins.</a:t>
            </a:r>
          </a:p>
          <a:p>
            <a:r>
              <a:rPr lang="en-US" dirty="0" smtClean="0"/>
              <a:t>We owe God more than we can honestly pay.</a:t>
            </a:r>
          </a:p>
          <a:p>
            <a:r>
              <a:rPr lang="en-US" dirty="0" smtClean="0"/>
              <a:t>We are in over our heads.</a:t>
            </a:r>
          </a:p>
          <a:p>
            <a:endParaRPr lang="en-US" dirty="0" smtClean="0"/>
          </a:p>
        </p:txBody>
      </p:sp>
    </p:spTree>
    <p:extLst>
      <p:ext uri="{BB962C8B-B14F-4D97-AF65-F5344CB8AC3E}">
        <p14:creationId xmlns:p14="http://schemas.microsoft.com/office/powerpoint/2010/main" val="15277175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Hebrews 8:6 – 9:22	 </a:t>
            </a:r>
            <a:r>
              <a:rPr lang="en-US" dirty="0" smtClean="0">
                <a:solidFill>
                  <a:srgbClr val="00B0F0"/>
                </a:solidFill>
              </a:rPr>
              <a:t>Introduction</a:t>
            </a:r>
            <a:endParaRPr lang="en-US" dirty="0">
              <a:solidFill>
                <a:srgbClr val="00B0F0"/>
              </a:solidFill>
            </a:endParaRPr>
          </a:p>
        </p:txBody>
      </p:sp>
      <p:sp>
        <p:nvSpPr>
          <p:cNvPr id="3" name="Content Placeholder 2"/>
          <p:cNvSpPr>
            <a:spLocks noGrp="1"/>
          </p:cNvSpPr>
          <p:nvPr>
            <p:ph idx="1"/>
          </p:nvPr>
        </p:nvSpPr>
        <p:spPr>
          <a:xfrm>
            <a:off x="457200" y="1524000"/>
            <a:ext cx="8229600" cy="4525963"/>
          </a:xfrm>
        </p:spPr>
        <p:txBody>
          <a:bodyPr>
            <a:normAutofit/>
          </a:bodyPr>
          <a:lstStyle/>
          <a:p>
            <a:pPr marL="0" indent="0">
              <a:buNone/>
            </a:pPr>
            <a:r>
              <a:rPr lang="en-US" dirty="0" smtClean="0">
                <a:solidFill>
                  <a:srgbClr val="FFFF00"/>
                </a:solidFill>
              </a:rPr>
              <a:t>The Nature of the Settlement:</a:t>
            </a:r>
          </a:p>
          <a:p>
            <a:r>
              <a:rPr lang="en-US" dirty="0" smtClean="0"/>
              <a:t>God </a:t>
            </a:r>
            <a:r>
              <a:rPr lang="en-US" dirty="0"/>
              <a:t>initiates the process through Christ.</a:t>
            </a:r>
          </a:p>
          <a:p>
            <a:r>
              <a:rPr lang="en-US" dirty="0"/>
              <a:t>Christ settles the differences between God and His aggressively disobedient </a:t>
            </a:r>
            <a:r>
              <a:rPr lang="en-US" dirty="0" smtClean="0"/>
              <a:t>children, by dying for our sins.</a:t>
            </a:r>
            <a:endParaRPr lang="en-US" dirty="0"/>
          </a:p>
          <a:p>
            <a:r>
              <a:rPr lang="en-US" dirty="0"/>
              <a:t>He </a:t>
            </a:r>
            <a:r>
              <a:rPr lang="en-US" dirty="0" smtClean="0"/>
              <a:t>has formally sealed </a:t>
            </a:r>
            <a:r>
              <a:rPr lang="en-US" dirty="0"/>
              <a:t>our </a:t>
            </a:r>
            <a:r>
              <a:rPr lang="en-US" dirty="0" smtClean="0"/>
              <a:t>reconciliation with God by an </a:t>
            </a:r>
            <a:r>
              <a:rPr lang="en-US" dirty="0"/>
              <a:t>eternal </a:t>
            </a:r>
            <a:r>
              <a:rPr lang="en-US" dirty="0" smtClean="0"/>
              <a:t>covenant in </a:t>
            </a:r>
            <a:r>
              <a:rPr lang="en-US" dirty="0"/>
              <a:t>H</a:t>
            </a:r>
            <a:r>
              <a:rPr lang="en-US" dirty="0" smtClean="0"/>
              <a:t>is own blood.</a:t>
            </a:r>
          </a:p>
          <a:p>
            <a:r>
              <a:rPr lang="en-US" dirty="0" smtClean="0"/>
              <a:t>Christ is our Divine Mediator.</a:t>
            </a:r>
            <a:endParaRPr lang="en-US" dirty="0"/>
          </a:p>
        </p:txBody>
      </p:sp>
    </p:spTree>
    <p:extLst>
      <p:ext uri="{BB962C8B-B14F-4D97-AF65-F5344CB8AC3E}">
        <p14:creationId xmlns:p14="http://schemas.microsoft.com/office/powerpoint/2010/main" val="184518594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3429000"/>
          </a:xfrm>
        </p:spPr>
        <p:txBody>
          <a:bodyPr>
            <a:normAutofit/>
          </a:bodyPr>
          <a:lstStyle/>
          <a:p>
            <a:r>
              <a:rPr lang="en-US" dirty="0">
                <a:solidFill>
                  <a:srgbClr val="00DA63"/>
                </a:solidFill>
              </a:rPr>
              <a:t>Christ our Divine </a:t>
            </a:r>
            <a:r>
              <a:rPr lang="en-US" dirty="0" smtClean="0">
                <a:solidFill>
                  <a:srgbClr val="00DA63"/>
                </a:solidFill>
              </a:rPr>
              <a:t>Mediator has </a:t>
            </a:r>
            <a:r>
              <a:rPr lang="en-US" dirty="0">
                <a:solidFill>
                  <a:srgbClr val="00DA63"/>
                </a:solidFill>
              </a:rPr>
              <a:t>sealed a New Covenant between a rebellious human race and a perfectly Holy God</a:t>
            </a:r>
            <a:r>
              <a:rPr lang="en-US" dirty="0" smtClean="0">
                <a:solidFill>
                  <a:srgbClr val="00DA63"/>
                </a:solidFill>
              </a:rPr>
              <a:t>.</a:t>
            </a:r>
            <a:endParaRPr lang="en-US" dirty="0">
              <a:solidFill>
                <a:srgbClr val="00DA63"/>
              </a:solidFill>
            </a:endParaRPr>
          </a:p>
        </p:txBody>
      </p:sp>
    </p:spTree>
    <p:extLst>
      <p:ext uri="{BB962C8B-B14F-4D97-AF65-F5344CB8AC3E}">
        <p14:creationId xmlns:p14="http://schemas.microsoft.com/office/powerpoint/2010/main" val="155092617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Hebrews 8:6 – </a:t>
            </a:r>
            <a:r>
              <a:rPr lang="en-US" dirty="0" smtClean="0"/>
              <a:t>9:22</a:t>
            </a:r>
            <a:r>
              <a:rPr lang="en-US" dirty="0"/>
              <a:t>	</a:t>
            </a:r>
            <a:r>
              <a:rPr lang="en-US" dirty="0" smtClean="0"/>
              <a:t> </a:t>
            </a:r>
            <a:r>
              <a:rPr lang="en-US" dirty="0" smtClean="0">
                <a:solidFill>
                  <a:srgbClr val="00DA63"/>
                </a:solidFill>
              </a:rPr>
              <a:t>Outline</a:t>
            </a:r>
            <a:endParaRPr lang="en-US" dirty="0">
              <a:solidFill>
                <a:srgbClr val="00DA63"/>
              </a:solidFill>
            </a:endParaRPr>
          </a:p>
        </p:txBody>
      </p:sp>
      <p:sp>
        <p:nvSpPr>
          <p:cNvPr id="3" name="Content Placeholder 2"/>
          <p:cNvSpPr>
            <a:spLocks noGrp="1"/>
          </p:cNvSpPr>
          <p:nvPr>
            <p:ph idx="1"/>
          </p:nvPr>
        </p:nvSpPr>
        <p:spPr/>
        <p:txBody>
          <a:bodyPr>
            <a:normAutofit/>
          </a:bodyPr>
          <a:lstStyle/>
          <a:p>
            <a:pPr marL="571500" indent="-571500">
              <a:buFont typeface="+mj-lt"/>
              <a:buAutoNum type="romanUcPeriod"/>
            </a:pPr>
            <a:endParaRPr lang="en-US" dirty="0"/>
          </a:p>
        </p:txBody>
      </p:sp>
    </p:spTree>
    <p:extLst>
      <p:ext uri="{BB962C8B-B14F-4D97-AF65-F5344CB8AC3E}">
        <p14:creationId xmlns:p14="http://schemas.microsoft.com/office/powerpoint/2010/main" val="351408047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Hebrews 8:6 – </a:t>
            </a:r>
            <a:r>
              <a:rPr lang="en-US" dirty="0" smtClean="0"/>
              <a:t>9:22</a:t>
            </a:r>
            <a:r>
              <a:rPr lang="en-US" dirty="0"/>
              <a:t>	</a:t>
            </a:r>
            <a:r>
              <a:rPr lang="en-US" dirty="0" smtClean="0"/>
              <a:t> </a:t>
            </a:r>
            <a:r>
              <a:rPr lang="en-US" dirty="0" smtClean="0">
                <a:solidFill>
                  <a:srgbClr val="00DA63"/>
                </a:solidFill>
              </a:rPr>
              <a:t>Outline</a:t>
            </a:r>
            <a:endParaRPr lang="en-US" dirty="0">
              <a:solidFill>
                <a:srgbClr val="00DA63"/>
              </a:solidFill>
            </a:endParaRPr>
          </a:p>
        </p:txBody>
      </p:sp>
      <p:sp>
        <p:nvSpPr>
          <p:cNvPr id="3" name="Content Placeholder 2"/>
          <p:cNvSpPr>
            <a:spLocks noGrp="1"/>
          </p:cNvSpPr>
          <p:nvPr>
            <p:ph idx="1"/>
          </p:nvPr>
        </p:nvSpPr>
        <p:spPr/>
        <p:txBody>
          <a:bodyPr>
            <a:normAutofit/>
          </a:bodyPr>
          <a:lstStyle/>
          <a:p>
            <a:pPr marL="571500" indent="-571500">
              <a:buFont typeface="+mj-lt"/>
              <a:buAutoNum type="romanUcPeriod"/>
            </a:pPr>
            <a:r>
              <a:rPr lang="en-US" dirty="0"/>
              <a:t>The New Covenant Was </a:t>
            </a:r>
            <a:r>
              <a:rPr lang="en-US" dirty="0" smtClean="0"/>
              <a:t>Prophesied.    </a:t>
            </a:r>
            <a:r>
              <a:rPr lang="en-US" dirty="0" smtClean="0">
                <a:solidFill>
                  <a:srgbClr val="FFFF00"/>
                </a:solidFill>
              </a:rPr>
              <a:t>8:6-13</a:t>
            </a:r>
            <a:endParaRPr lang="en-US" dirty="0" smtClean="0"/>
          </a:p>
          <a:p>
            <a:pPr marL="571500" indent="-571500">
              <a:buFont typeface="+mj-lt"/>
              <a:buAutoNum type="romanUcPeriod"/>
            </a:pPr>
            <a:r>
              <a:rPr lang="en-US" dirty="0"/>
              <a:t>The New Covenant Was </a:t>
            </a:r>
            <a:r>
              <a:rPr lang="en-US" dirty="0" smtClean="0"/>
              <a:t>Needed. 	      </a:t>
            </a:r>
            <a:r>
              <a:rPr lang="en-US" dirty="0" smtClean="0">
                <a:solidFill>
                  <a:srgbClr val="FFFF00"/>
                </a:solidFill>
              </a:rPr>
              <a:t>9:1-10</a:t>
            </a:r>
            <a:endParaRPr lang="en-US" dirty="0" smtClean="0"/>
          </a:p>
          <a:p>
            <a:pPr marL="571500" indent="-571500">
              <a:buFont typeface="+mj-lt"/>
              <a:buAutoNum type="romanUcPeriod"/>
            </a:pPr>
            <a:r>
              <a:rPr lang="en-US" dirty="0" smtClean="0"/>
              <a:t>The New Covenant </a:t>
            </a:r>
            <a:r>
              <a:rPr lang="en-US" dirty="0"/>
              <a:t>I</a:t>
            </a:r>
            <a:r>
              <a:rPr lang="en-US" dirty="0" smtClean="0"/>
              <a:t>s Effective.	</a:t>
            </a:r>
            <a:r>
              <a:rPr lang="en-US" dirty="0">
                <a:solidFill>
                  <a:srgbClr val="FFFF00"/>
                </a:solidFill>
              </a:rPr>
              <a:t> </a:t>
            </a:r>
            <a:r>
              <a:rPr lang="en-US" dirty="0" smtClean="0">
                <a:solidFill>
                  <a:srgbClr val="FFFF00"/>
                </a:solidFill>
              </a:rPr>
              <a:t>   9:11-15</a:t>
            </a:r>
            <a:endParaRPr lang="en-US" dirty="0" smtClean="0"/>
          </a:p>
          <a:p>
            <a:pPr marL="571500" indent="-571500">
              <a:buFont typeface="+mj-lt"/>
              <a:buAutoNum type="romanUcPeriod"/>
            </a:pPr>
            <a:r>
              <a:rPr lang="en-US" dirty="0" smtClean="0"/>
              <a:t>The New Covenant Has Been Sealed. </a:t>
            </a:r>
            <a:r>
              <a:rPr lang="en-US" dirty="0" smtClean="0">
                <a:solidFill>
                  <a:srgbClr val="FFFF00"/>
                </a:solidFill>
              </a:rPr>
              <a:t>9:16-22</a:t>
            </a:r>
            <a:r>
              <a:rPr lang="en-US" dirty="0" smtClean="0"/>
              <a:t> </a:t>
            </a:r>
          </a:p>
          <a:p>
            <a:pPr marL="571500" indent="-571500">
              <a:buFont typeface="+mj-lt"/>
              <a:buAutoNum type="romanUcPeriod"/>
            </a:pPr>
            <a:endParaRPr lang="en-US" dirty="0"/>
          </a:p>
        </p:txBody>
      </p:sp>
    </p:spTree>
    <p:extLst>
      <p:ext uri="{BB962C8B-B14F-4D97-AF65-F5344CB8AC3E}">
        <p14:creationId xmlns:p14="http://schemas.microsoft.com/office/powerpoint/2010/main" val="258265057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Hebrews 8:6 – </a:t>
            </a:r>
            <a:r>
              <a:rPr lang="en-US" dirty="0" smtClean="0"/>
              <a:t>9:22</a:t>
            </a:r>
            <a:r>
              <a:rPr lang="en-US" dirty="0"/>
              <a:t>	</a:t>
            </a:r>
            <a:r>
              <a:rPr lang="en-US" dirty="0" smtClean="0"/>
              <a:t> </a:t>
            </a:r>
            <a:r>
              <a:rPr lang="en-US" dirty="0" smtClean="0">
                <a:solidFill>
                  <a:srgbClr val="00DA63"/>
                </a:solidFill>
              </a:rPr>
              <a:t>Outline</a:t>
            </a:r>
            <a:endParaRPr lang="en-US" dirty="0">
              <a:solidFill>
                <a:srgbClr val="00DA63"/>
              </a:solidFill>
            </a:endParaRPr>
          </a:p>
        </p:txBody>
      </p:sp>
      <p:sp>
        <p:nvSpPr>
          <p:cNvPr id="3" name="Content Placeholder 2"/>
          <p:cNvSpPr>
            <a:spLocks noGrp="1"/>
          </p:cNvSpPr>
          <p:nvPr>
            <p:ph idx="1"/>
          </p:nvPr>
        </p:nvSpPr>
        <p:spPr/>
        <p:txBody>
          <a:bodyPr>
            <a:normAutofit/>
          </a:bodyPr>
          <a:lstStyle/>
          <a:p>
            <a:pPr marL="571500" indent="-571500">
              <a:buFont typeface="+mj-lt"/>
              <a:buAutoNum type="romanUcPeriod"/>
            </a:pPr>
            <a:r>
              <a:rPr lang="en-US" dirty="0"/>
              <a:t>The New Covenant Was </a:t>
            </a:r>
            <a:r>
              <a:rPr lang="en-US" dirty="0" smtClean="0"/>
              <a:t>Prophesied.    </a:t>
            </a:r>
            <a:r>
              <a:rPr lang="en-US" dirty="0" smtClean="0">
                <a:solidFill>
                  <a:srgbClr val="FFFF00"/>
                </a:solidFill>
              </a:rPr>
              <a:t>8:6-13</a:t>
            </a:r>
            <a:endParaRPr lang="en-US" dirty="0" smtClean="0"/>
          </a:p>
          <a:p>
            <a:pPr marL="571500" indent="-571500">
              <a:buFont typeface="+mj-lt"/>
              <a:buAutoNum type="romanUcPeriod"/>
            </a:pPr>
            <a:r>
              <a:rPr lang="en-US" dirty="0"/>
              <a:t>The New Covenant Was </a:t>
            </a:r>
            <a:r>
              <a:rPr lang="en-US" dirty="0" smtClean="0"/>
              <a:t>Needed. 	      </a:t>
            </a:r>
            <a:r>
              <a:rPr lang="en-US" dirty="0" smtClean="0">
                <a:solidFill>
                  <a:srgbClr val="FFFF00"/>
                </a:solidFill>
              </a:rPr>
              <a:t>9:1-10</a:t>
            </a:r>
            <a:endParaRPr lang="en-US" dirty="0" smtClean="0"/>
          </a:p>
          <a:p>
            <a:pPr marL="571500" indent="-571500">
              <a:buFont typeface="+mj-lt"/>
              <a:buAutoNum type="romanUcPeriod"/>
            </a:pPr>
            <a:r>
              <a:rPr lang="en-US" dirty="0" smtClean="0"/>
              <a:t>The New Covenant </a:t>
            </a:r>
            <a:r>
              <a:rPr lang="en-US" dirty="0"/>
              <a:t>I</a:t>
            </a:r>
            <a:r>
              <a:rPr lang="en-US" dirty="0" smtClean="0"/>
              <a:t>s Effective.	</a:t>
            </a:r>
            <a:r>
              <a:rPr lang="en-US" dirty="0">
                <a:solidFill>
                  <a:srgbClr val="FFFF00"/>
                </a:solidFill>
              </a:rPr>
              <a:t> </a:t>
            </a:r>
            <a:r>
              <a:rPr lang="en-US" dirty="0" smtClean="0">
                <a:solidFill>
                  <a:srgbClr val="FFFF00"/>
                </a:solidFill>
              </a:rPr>
              <a:t>   9:11-15</a:t>
            </a:r>
            <a:endParaRPr lang="en-US" dirty="0" smtClean="0"/>
          </a:p>
          <a:p>
            <a:pPr marL="571500" indent="-571500">
              <a:buFont typeface="+mj-lt"/>
              <a:buAutoNum type="romanUcPeriod"/>
            </a:pPr>
            <a:r>
              <a:rPr lang="en-US" dirty="0" smtClean="0"/>
              <a:t>The New Covenant Has Been Sealed. </a:t>
            </a:r>
            <a:r>
              <a:rPr lang="en-US" dirty="0" smtClean="0">
                <a:solidFill>
                  <a:srgbClr val="FFFF00"/>
                </a:solidFill>
              </a:rPr>
              <a:t>9:16-22</a:t>
            </a:r>
            <a:r>
              <a:rPr lang="en-US" dirty="0" smtClean="0"/>
              <a:t> </a:t>
            </a:r>
          </a:p>
          <a:p>
            <a:pPr marL="0" indent="0" algn="ctr">
              <a:buNone/>
            </a:pPr>
            <a:endParaRPr lang="en-US" sz="1800" dirty="0" smtClean="0">
              <a:solidFill>
                <a:srgbClr val="00DA63"/>
              </a:solidFill>
            </a:endParaRPr>
          </a:p>
          <a:p>
            <a:pPr marL="0" indent="0" algn="ctr">
              <a:buNone/>
            </a:pPr>
            <a:r>
              <a:rPr lang="en-US" dirty="0" smtClean="0">
                <a:solidFill>
                  <a:srgbClr val="00DA63"/>
                </a:solidFill>
              </a:rPr>
              <a:t>Christ </a:t>
            </a:r>
            <a:r>
              <a:rPr lang="en-US" dirty="0">
                <a:solidFill>
                  <a:srgbClr val="00DA63"/>
                </a:solidFill>
              </a:rPr>
              <a:t>our Divine Mediator has sealed a New Covenant between a rebellious human race and a perfectly Holy God.</a:t>
            </a:r>
            <a:endParaRPr lang="en-US" dirty="0" smtClean="0"/>
          </a:p>
          <a:p>
            <a:pPr marL="571500" indent="-571500">
              <a:buFont typeface="+mj-lt"/>
              <a:buAutoNum type="romanUcPeriod"/>
            </a:pPr>
            <a:endParaRPr lang="en-US" dirty="0"/>
          </a:p>
        </p:txBody>
      </p:sp>
    </p:spTree>
    <p:extLst>
      <p:ext uri="{BB962C8B-B14F-4D97-AF65-F5344CB8AC3E}">
        <p14:creationId xmlns:p14="http://schemas.microsoft.com/office/powerpoint/2010/main" val="3106206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It Was Prophesied</a:t>
            </a:r>
            <a:r>
              <a:rPr lang="en-US" dirty="0" smtClean="0">
                <a:solidFill>
                  <a:srgbClr val="FDA523"/>
                </a:solidFill>
              </a:rPr>
              <a:t>	8:6-13</a:t>
            </a:r>
            <a:endParaRPr lang="en-US" dirty="0"/>
          </a:p>
        </p:txBody>
      </p:sp>
      <p:sp>
        <p:nvSpPr>
          <p:cNvPr id="3" name="Content Placeholder 2"/>
          <p:cNvSpPr>
            <a:spLocks noGrp="1"/>
          </p:cNvSpPr>
          <p:nvPr>
            <p:ph idx="1"/>
          </p:nvPr>
        </p:nvSpPr>
        <p:spPr/>
        <p:txBody>
          <a:bodyPr>
            <a:normAutofit/>
          </a:bodyPr>
          <a:lstStyle/>
          <a:p>
            <a:endParaRPr lang="en-US" dirty="0" smtClean="0"/>
          </a:p>
        </p:txBody>
      </p:sp>
    </p:spTree>
    <p:extLst>
      <p:ext uri="{BB962C8B-B14F-4D97-AF65-F5344CB8AC3E}">
        <p14:creationId xmlns:p14="http://schemas.microsoft.com/office/powerpoint/2010/main" val="344332801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It Was Prophesied</a:t>
            </a:r>
            <a:r>
              <a:rPr lang="en-US" dirty="0">
                <a:solidFill>
                  <a:srgbClr val="FDA523"/>
                </a:solidFill>
              </a:rPr>
              <a:t>	8:6-13</a:t>
            </a:r>
          </a:p>
        </p:txBody>
      </p:sp>
      <p:sp>
        <p:nvSpPr>
          <p:cNvPr id="3" name="Content Placeholder 2"/>
          <p:cNvSpPr>
            <a:spLocks noGrp="1"/>
          </p:cNvSpPr>
          <p:nvPr>
            <p:ph idx="1"/>
          </p:nvPr>
        </p:nvSpPr>
        <p:spPr/>
        <p:txBody>
          <a:bodyPr>
            <a:normAutofit lnSpcReduction="10000"/>
          </a:bodyPr>
          <a:lstStyle/>
          <a:p>
            <a:r>
              <a:rPr lang="en-US" dirty="0" smtClean="0"/>
              <a:t>Things God Promised to Israel as part of the New Covenant in </a:t>
            </a:r>
            <a:r>
              <a:rPr lang="en-US" dirty="0" smtClean="0">
                <a:solidFill>
                  <a:srgbClr val="FFFF00"/>
                </a:solidFill>
              </a:rPr>
              <a:t>Jeremiah 31:31-34</a:t>
            </a:r>
            <a:r>
              <a:rPr lang="en-US" dirty="0" smtClean="0"/>
              <a:t>:</a:t>
            </a:r>
          </a:p>
          <a:p>
            <a:pPr lvl="1"/>
            <a:r>
              <a:rPr lang="en-US" dirty="0" smtClean="0">
                <a:solidFill>
                  <a:srgbClr val="00DA63"/>
                </a:solidFill>
              </a:rPr>
              <a:t>Inward change </a:t>
            </a:r>
            <a:r>
              <a:rPr lang="en-US" dirty="0" smtClean="0">
                <a:solidFill>
                  <a:srgbClr val="FFFF00"/>
                </a:solidFill>
              </a:rPr>
              <a:t>(8:10)</a:t>
            </a:r>
            <a:endParaRPr lang="en-US" dirty="0">
              <a:solidFill>
                <a:srgbClr val="FFFF00"/>
              </a:solidFill>
            </a:endParaRPr>
          </a:p>
          <a:p>
            <a:pPr lvl="1"/>
            <a:r>
              <a:rPr lang="en-US" dirty="0">
                <a:solidFill>
                  <a:srgbClr val="00DA63"/>
                </a:solidFill>
              </a:rPr>
              <a:t>Intimate relationship </a:t>
            </a:r>
            <a:r>
              <a:rPr lang="en-US" dirty="0">
                <a:solidFill>
                  <a:srgbClr val="FFFF00"/>
                </a:solidFill>
              </a:rPr>
              <a:t>(8:10)</a:t>
            </a:r>
          </a:p>
          <a:p>
            <a:pPr lvl="1"/>
            <a:r>
              <a:rPr lang="en-US" dirty="0" smtClean="0">
                <a:solidFill>
                  <a:srgbClr val="00DA63"/>
                </a:solidFill>
              </a:rPr>
              <a:t>National conversion (someday) </a:t>
            </a:r>
            <a:r>
              <a:rPr lang="en-US" dirty="0">
                <a:solidFill>
                  <a:srgbClr val="FFFF00"/>
                </a:solidFill>
              </a:rPr>
              <a:t>(8:11)</a:t>
            </a:r>
          </a:p>
          <a:p>
            <a:pPr lvl="1"/>
            <a:r>
              <a:rPr lang="en-US" dirty="0">
                <a:solidFill>
                  <a:srgbClr val="00DA63"/>
                </a:solidFill>
              </a:rPr>
              <a:t>Complete purification </a:t>
            </a:r>
            <a:r>
              <a:rPr lang="en-US" dirty="0">
                <a:solidFill>
                  <a:srgbClr val="FFFF00"/>
                </a:solidFill>
              </a:rPr>
              <a:t>(8:12</a:t>
            </a:r>
            <a:r>
              <a:rPr lang="en-US" dirty="0" smtClean="0">
                <a:solidFill>
                  <a:srgbClr val="FFFF00"/>
                </a:solidFill>
              </a:rPr>
              <a:t>)</a:t>
            </a:r>
          </a:p>
          <a:p>
            <a:r>
              <a:rPr lang="en-US" dirty="0" smtClean="0"/>
              <a:t>Though our rabbi is writing to Jewish believers, this is the covenant under which God accepts all of us into His family.</a:t>
            </a:r>
            <a:endParaRPr lang="en-US" dirty="0"/>
          </a:p>
        </p:txBody>
      </p:sp>
    </p:spTree>
    <p:extLst>
      <p:ext uri="{BB962C8B-B14F-4D97-AF65-F5344CB8AC3E}">
        <p14:creationId xmlns:p14="http://schemas.microsoft.com/office/powerpoint/2010/main" val="298095072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It Was Prophesied</a:t>
            </a:r>
            <a:r>
              <a:rPr lang="en-US" dirty="0">
                <a:solidFill>
                  <a:srgbClr val="FDA523"/>
                </a:solidFill>
              </a:rPr>
              <a:t>	8:6-13</a:t>
            </a:r>
            <a:endParaRPr lang="en-US" dirty="0"/>
          </a:p>
        </p:txBody>
      </p:sp>
      <p:sp>
        <p:nvSpPr>
          <p:cNvPr id="3" name="Content Placeholder 2"/>
          <p:cNvSpPr>
            <a:spLocks noGrp="1"/>
          </p:cNvSpPr>
          <p:nvPr>
            <p:ph idx="1"/>
          </p:nvPr>
        </p:nvSpPr>
        <p:spPr/>
        <p:txBody>
          <a:bodyPr>
            <a:normAutofit/>
          </a:bodyPr>
          <a:lstStyle/>
          <a:p>
            <a:r>
              <a:rPr lang="en-US" dirty="0" smtClean="0">
                <a:solidFill>
                  <a:srgbClr val="00B0F0"/>
                </a:solidFill>
              </a:rPr>
              <a:t>Weaknesses of the Old Covenant:</a:t>
            </a:r>
          </a:p>
          <a:p>
            <a:pPr lvl="1"/>
            <a:r>
              <a:rPr lang="en-US" dirty="0" smtClean="0">
                <a:solidFill>
                  <a:srgbClr val="00DA63"/>
                </a:solidFill>
              </a:rPr>
              <a:t>Limited In Its Power:  </a:t>
            </a:r>
            <a:r>
              <a:rPr lang="en-US" dirty="0" smtClean="0"/>
              <a:t>It gave instruction regarding God’s will without providing the power to do it.</a:t>
            </a:r>
          </a:p>
          <a:p>
            <a:pPr lvl="1"/>
            <a:r>
              <a:rPr lang="en-US" dirty="0">
                <a:solidFill>
                  <a:srgbClr val="00DA63"/>
                </a:solidFill>
              </a:rPr>
              <a:t>Incomplete In Its </a:t>
            </a:r>
            <a:r>
              <a:rPr lang="en-US" dirty="0" smtClean="0">
                <a:solidFill>
                  <a:srgbClr val="00DA63"/>
                </a:solidFill>
              </a:rPr>
              <a:t>Effects: </a:t>
            </a:r>
            <a:r>
              <a:rPr lang="en-US" dirty="0" smtClean="0"/>
              <a:t>  It provided only for ceremonial (not moral) cleansing and stopped short of inward transformation.</a:t>
            </a:r>
            <a:endParaRPr lang="en-US" dirty="0"/>
          </a:p>
          <a:p>
            <a:pPr lvl="1"/>
            <a:r>
              <a:rPr lang="en-US" dirty="0" smtClean="0">
                <a:solidFill>
                  <a:srgbClr val="00DA63"/>
                </a:solidFill>
              </a:rPr>
              <a:t>Temporary In Its Duration:  </a:t>
            </a:r>
            <a:r>
              <a:rPr lang="en-US" dirty="0" smtClean="0"/>
              <a:t>It was useful for a specific time and place, but was always intended to point us to Christ.</a:t>
            </a:r>
          </a:p>
          <a:p>
            <a:endParaRPr lang="en-US" dirty="0"/>
          </a:p>
        </p:txBody>
      </p:sp>
    </p:spTree>
    <p:extLst>
      <p:ext uri="{BB962C8B-B14F-4D97-AF65-F5344CB8AC3E}">
        <p14:creationId xmlns:p14="http://schemas.microsoft.com/office/powerpoint/2010/main" val="142066161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It Was Prophesied</a:t>
            </a:r>
            <a:r>
              <a:rPr lang="en-US" dirty="0">
                <a:solidFill>
                  <a:srgbClr val="FDA523"/>
                </a:solidFill>
              </a:rPr>
              <a:t>	8:6-13</a:t>
            </a:r>
            <a:endParaRPr lang="en-US" dirty="0"/>
          </a:p>
        </p:txBody>
      </p:sp>
      <p:sp>
        <p:nvSpPr>
          <p:cNvPr id="3" name="Content Placeholder 2"/>
          <p:cNvSpPr>
            <a:spLocks noGrp="1"/>
          </p:cNvSpPr>
          <p:nvPr>
            <p:ph idx="1"/>
          </p:nvPr>
        </p:nvSpPr>
        <p:spPr/>
        <p:txBody>
          <a:bodyPr>
            <a:normAutofit/>
          </a:bodyPr>
          <a:lstStyle/>
          <a:p>
            <a:r>
              <a:rPr lang="en-US" dirty="0" smtClean="0">
                <a:solidFill>
                  <a:srgbClr val="00B0F0"/>
                </a:solidFill>
              </a:rPr>
              <a:t>Strengths of the New Covenant:</a:t>
            </a:r>
          </a:p>
          <a:p>
            <a:pPr lvl="1"/>
            <a:r>
              <a:rPr lang="en-US" dirty="0" smtClean="0">
                <a:solidFill>
                  <a:srgbClr val="00DA63"/>
                </a:solidFill>
              </a:rPr>
              <a:t>Unrestricted In Its Power:  </a:t>
            </a:r>
            <a:r>
              <a:rPr lang="en-US" dirty="0" smtClean="0"/>
              <a:t>It has the power to reconcile anyone with God, regardless of present condition.</a:t>
            </a:r>
          </a:p>
          <a:p>
            <a:pPr lvl="1"/>
            <a:r>
              <a:rPr lang="en-US" dirty="0">
                <a:solidFill>
                  <a:srgbClr val="00DA63"/>
                </a:solidFill>
              </a:rPr>
              <a:t>Complete In Its </a:t>
            </a:r>
            <a:r>
              <a:rPr lang="en-US" dirty="0" smtClean="0">
                <a:solidFill>
                  <a:srgbClr val="00DA63"/>
                </a:solidFill>
              </a:rPr>
              <a:t>Effects:  </a:t>
            </a:r>
            <a:r>
              <a:rPr lang="en-US" dirty="0" smtClean="0"/>
              <a:t>It transforms us by making us new creatures in Christ.</a:t>
            </a:r>
            <a:endParaRPr lang="en-US" dirty="0"/>
          </a:p>
          <a:p>
            <a:pPr lvl="1"/>
            <a:r>
              <a:rPr lang="en-US" dirty="0" smtClean="0">
                <a:solidFill>
                  <a:srgbClr val="00DA63"/>
                </a:solidFill>
              </a:rPr>
              <a:t>Eternal In Its Duration:  </a:t>
            </a:r>
            <a:r>
              <a:rPr lang="en-US" dirty="0" smtClean="0"/>
              <a:t>It gives us eternal life, encouraging us to look past this present fallen creation, tainted as it is by our sin.</a:t>
            </a:r>
          </a:p>
        </p:txBody>
      </p:sp>
    </p:spTree>
    <p:extLst>
      <p:ext uri="{BB962C8B-B14F-4D97-AF65-F5344CB8AC3E}">
        <p14:creationId xmlns:p14="http://schemas.microsoft.com/office/powerpoint/2010/main" val="274308351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3429000"/>
          </a:xfrm>
        </p:spPr>
        <p:txBody>
          <a:bodyPr>
            <a:normAutofit/>
          </a:bodyPr>
          <a:lstStyle/>
          <a:p>
            <a:r>
              <a:rPr lang="en-US" dirty="0">
                <a:solidFill>
                  <a:srgbClr val="00DA63"/>
                </a:solidFill>
              </a:rPr>
              <a:t>Christ our Divine </a:t>
            </a:r>
            <a:r>
              <a:rPr lang="en-US" dirty="0" smtClean="0">
                <a:solidFill>
                  <a:srgbClr val="00DA63"/>
                </a:solidFill>
              </a:rPr>
              <a:t>Mediator has </a:t>
            </a:r>
            <a:r>
              <a:rPr lang="en-US" dirty="0">
                <a:solidFill>
                  <a:srgbClr val="00DA63"/>
                </a:solidFill>
              </a:rPr>
              <a:t>sealed a New Covenant between a rebellious human race and a perfectly Holy God</a:t>
            </a:r>
            <a:r>
              <a:rPr lang="en-US" dirty="0" smtClean="0">
                <a:solidFill>
                  <a:srgbClr val="00DA63"/>
                </a:solidFill>
              </a:rPr>
              <a:t>.</a:t>
            </a:r>
            <a:endParaRPr lang="en-US" dirty="0">
              <a:solidFill>
                <a:srgbClr val="00DA63"/>
              </a:solidFill>
            </a:endParaRPr>
          </a:p>
        </p:txBody>
      </p:sp>
    </p:spTree>
    <p:extLst>
      <p:ext uri="{BB962C8B-B14F-4D97-AF65-F5344CB8AC3E}">
        <p14:creationId xmlns:p14="http://schemas.microsoft.com/office/powerpoint/2010/main" val="117357322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It Was Needed</a:t>
            </a:r>
            <a:r>
              <a:rPr lang="en-US" dirty="0" smtClean="0">
                <a:solidFill>
                  <a:srgbClr val="FDA523"/>
                </a:solidFill>
              </a:rPr>
              <a:t>		9:1-10</a:t>
            </a:r>
            <a:endParaRPr lang="en-US" dirty="0"/>
          </a:p>
        </p:txBody>
      </p:sp>
      <p:sp>
        <p:nvSpPr>
          <p:cNvPr id="3" name="Content Placeholder 2"/>
          <p:cNvSpPr>
            <a:spLocks noGrp="1"/>
          </p:cNvSpPr>
          <p:nvPr>
            <p:ph idx="1"/>
          </p:nvPr>
        </p:nvSpPr>
        <p:spPr/>
        <p:txBody>
          <a:bodyPr>
            <a:normAutofit/>
          </a:bodyPr>
          <a:lstStyle/>
          <a:p>
            <a:endParaRPr lang="en-US" dirty="0"/>
          </a:p>
        </p:txBody>
      </p:sp>
    </p:spTree>
    <p:extLst>
      <p:ext uri="{BB962C8B-B14F-4D97-AF65-F5344CB8AC3E}">
        <p14:creationId xmlns:p14="http://schemas.microsoft.com/office/powerpoint/2010/main" val="314531919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It Was Needed</a:t>
            </a:r>
            <a:r>
              <a:rPr lang="en-US" dirty="0" smtClean="0">
                <a:solidFill>
                  <a:srgbClr val="FDA523"/>
                </a:solidFill>
              </a:rPr>
              <a:t>		9:1-10</a:t>
            </a:r>
            <a:endParaRPr lang="en-US" dirty="0"/>
          </a:p>
        </p:txBody>
      </p:sp>
      <p:sp>
        <p:nvSpPr>
          <p:cNvPr id="3" name="Content Placeholder 2"/>
          <p:cNvSpPr>
            <a:spLocks noGrp="1"/>
          </p:cNvSpPr>
          <p:nvPr>
            <p:ph idx="1"/>
          </p:nvPr>
        </p:nvSpPr>
        <p:spPr/>
        <p:txBody>
          <a:bodyPr>
            <a:normAutofit/>
          </a:bodyPr>
          <a:lstStyle/>
          <a:p>
            <a:r>
              <a:rPr lang="en-US" dirty="0" smtClean="0">
                <a:solidFill>
                  <a:srgbClr val="FFFF00"/>
                </a:solidFill>
              </a:rPr>
              <a:t>9:1</a:t>
            </a:r>
            <a:r>
              <a:rPr lang="en-US" dirty="0"/>
              <a:t> </a:t>
            </a:r>
            <a:r>
              <a:rPr lang="en-US" dirty="0" smtClean="0"/>
              <a:t>    This section describes the tabernacle, which Moses &amp; Co. built in the wilderness.</a:t>
            </a:r>
          </a:p>
          <a:p>
            <a:r>
              <a:rPr lang="en-US" dirty="0" smtClean="0">
                <a:solidFill>
                  <a:srgbClr val="FFFF00"/>
                </a:solidFill>
              </a:rPr>
              <a:t>9:2</a:t>
            </a:r>
            <a:r>
              <a:rPr lang="en-US" dirty="0"/>
              <a:t> </a:t>
            </a:r>
            <a:r>
              <a:rPr lang="en-US" dirty="0" smtClean="0"/>
              <a:t>    The first room was the Holy Place.</a:t>
            </a:r>
          </a:p>
          <a:p>
            <a:r>
              <a:rPr lang="en-US" dirty="0" smtClean="0">
                <a:solidFill>
                  <a:srgbClr val="FFFF00"/>
                </a:solidFill>
              </a:rPr>
              <a:t>9:3-5</a:t>
            </a:r>
            <a:r>
              <a:rPr lang="en-US" dirty="0" smtClean="0"/>
              <a:t>  The next room was the Holy of Holies.</a:t>
            </a:r>
          </a:p>
          <a:p>
            <a:r>
              <a:rPr lang="en-US" dirty="0" smtClean="0">
                <a:solidFill>
                  <a:srgbClr val="FFFF00"/>
                </a:solidFill>
              </a:rPr>
              <a:t>9:6</a:t>
            </a:r>
            <a:r>
              <a:rPr lang="en-US" dirty="0" smtClean="0"/>
              <a:t>     The Holy Place was the setting for daily and weekly service.</a:t>
            </a:r>
          </a:p>
          <a:p>
            <a:r>
              <a:rPr lang="en-US" dirty="0" smtClean="0">
                <a:solidFill>
                  <a:srgbClr val="FFFF00"/>
                </a:solidFill>
              </a:rPr>
              <a:t>9:7-8 </a:t>
            </a:r>
            <a:r>
              <a:rPr lang="en-US" dirty="0" smtClean="0"/>
              <a:t>  The Holy of Holies was only entered on the Day of Atonement (Yom Kippur).</a:t>
            </a:r>
          </a:p>
          <a:p>
            <a:endParaRPr lang="en-US" dirty="0"/>
          </a:p>
        </p:txBody>
      </p:sp>
    </p:spTree>
    <p:extLst>
      <p:ext uri="{BB962C8B-B14F-4D97-AF65-F5344CB8AC3E}">
        <p14:creationId xmlns:p14="http://schemas.microsoft.com/office/powerpoint/2010/main" val="88346381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It Was Needed</a:t>
            </a:r>
            <a:r>
              <a:rPr lang="en-US" dirty="0" smtClean="0">
                <a:solidFill>
                  <a:srgbClr val="FDA523"/>
                </a:solidFill>
              </a:rPr>
              <a:t>		9:1-10</a:t>
            </a:r>
            <a:endParaRPr lang="en-US" dirty="0"/>
          </a:p>
        </p:txBody>
      </p:sp>
      <p:sp>
        <p:nvSpPr>
          <p:cNvPr id="3" name="Content Placeholder 2"/>
          <p:cNvSpPr>
            <a:spLocks noGrp="1"/>
          </p:cNvSpPr>
          <p:nvPr>
            <p:ph idx="1"/>
          </p:nvPr>
        </p:nvSpPr>
        <p:spPr/>
        <p:txBody>
          <a:bodyPr>
            <a:normAutofit/>
          </a:bodyPr>
          <a:lstStyle/>
          <a:p>
            <a:r>
              <a:rPr lang="en-US" dirty="0" smtClean="0">
                <a:solidFill>
                  <a:srgbClr val="FFFF00"/>
                </a:solidFill>
              </a:rPr>
              <a:t>9:9-10</a:t>
            </a:r>
            <a:r>
              <a:rPr lang="en-US" dirty="0" smtClean="0"/>
              <a:t>     Here the rabbi reminds us that all of this was only symbolic.</a:t>
            </a:r>
          </a:p>
          <a:p>
            <a:r>
              <a:rPr lang="en-US" dirty="0" smtClean="0"/>
              <a:t>It could never perfect the </a:t>
            </a:r>
            <a:r>
              <a:rPr lang="en-US" dirty="0" smtClean="0">
                <a:solidFill>
                  <a:srgbClr val="00B0F0"/>
                </a:solidFill>
              </a:rPr>
              <a:t>conscience</a:t>
            </a:r>
            <a:r>
              <a:rPr lang="en-US" dirty="0" smtClean="0"/>
              <a:t> of the priests or the people.</a:t>
            </a:r>
          </a:p>
          <a:p>
            <a:r>
              <a:rPr lang="en-US" dirty="0" smtClean="0"/>
              <a:t>A </a:t>
            </a:r>
            <a:r>
              <a:rPr lang="en-US" dirty="0" smtClean="0">
                <a:solidFill>
                  <a:srgbClr val="00B0F0"/>
                </a:solidFill>
              </a:rPr>
              <a:t>time of reformation </a:t>
            </a:r>
            <a:r>
              <a:rPr lang="en-US" dirty="0" smtClean="0"/>
              <a:t>had to come.</a:t>
            </a:r>
            <a:endParaRPr lang="en-US" dirty="0"/>
          </a:p>
        </p:txBody>
      </p:sp>
    </p:spTree>
    <p:extLst>
      <p:ext uri="{BB962C8B-B14F-4D97-AF65-F5344CB8AC3E}">
        <p14:creationId xmlns:p14="http://schemas.microsoft.com/office/powerpoint/2010/main" val="112322092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It Was Needed</a:t>
            </a:r>
            <a:r>
              <a:rPr lang="en-US" dirty="0">
                <a:solidFill>
                  <a:srgbClr val="FDA523"/>
                </a:solidFill>
              </a:rPr>
              <a:t>	</a:t>
            </a:r>
            <a:r>
              <a:rPr lang="en-US" dirty="0" smtClean="0">
                <a:solidFill>
                  <a:srgbClr val="FDA523"/>
                </a:solidFill>
              </a:rPr>
              <a:t>	9:1-10</a:t>
            </a:r>
            <a:endParaRPr lang="en-US" dirty="0"/>
          </a:p>
        </p:txBody>
      </p:sp>
      <p:sp>
        <p:nvSpPr>
          <p:cNvPr id="3" name="Content Placeholder 2"/>
          <p:cNvSpPr>
            <a:spLocks noGrp="1"/>
          </p:cNvSpPr>
          <p:nvPr>
            <p:ph idx="1"/>
          </p:nvPr>
        </p:nvSpPr>
        <p:spPr/>
        <p:txBody>
          <a:bodyPr>
            <a:normAutofit fontScale="92500"/>
          </a:bodyPr>
          <a:lstStyle/>
          <a:p>
            <a:pPr marL="0" indent="0">
              <a:buNone/>
            </a:pPr>
            <a:r>
              <a:rPr lang="en-US" dirty="0" smtClean="0">
                <a:solidFill>
                  <a:srgbClr val="FDA523"/>
                </a:solidFill>
              </a:rPr>
              <a:t>Limitations Under the Old Covenant:</a:t>
            </a:r>
          </a:p>
          <a:p>
            <a:r>
              <a:rPr lang="en-US" dirty="0" smtClean="0">
                <a:solidFill>
                  <a:srgbClr val="00B0F0"/>
                </a:solidFill>
              </a:rPr>
              <a:t>Limited Access:</a:t>
            </a:r>
            <a:r>
              <a:rPr lang="en-US" dirty="0"/>
              <a:t> </a:t>
            </a:r>
            <a:r>
              <a:rPr lang="en-US" dirty="0" smtClean="0"/>
              <a:t> Only the priests could enter the tabernacle.  Only the high priest could enter the holiest place and that only briefly once a year.</a:t>
            </a:r>
          </a:p>
          <a:p>
            <a:r>
              <a:rPr lang="en-US" dirty="0" smtClean="0">
                <a:solidFill>
                  <a:srgbClr val="00B0F0"/>
                </a:solidFill>
              </a:rPr>
              <a:t>Limited Purification:  </a:t>
            </a:r>
            <a:r>
              <a:rPr lang="en-US" dirty="0" smtClean="0"/>
              <a:t>The cleansing was </a:t>
            </a:r>
            <a:r>
              <a:rPr lang="en-US" dirty="0"/>
              <a:t>p</a:t>
            </a:r>
            <a:r>
              <a:rPr lang="en-US" dirty="0" smtClean="0"/>
              <a:t>urely ceremonial, it did not remove guilt.</a:t>
            </a:r>
          </a:p>
          <a:p>
            <a:r>
              <a:rPr lang="en-US" dirty="0">
                <a:solidFill>
                  <a:srgbClr val="00B0F0"/>
                </a:solidFill>
              </a:rPr>
              <a:t>Limited </a:t>
            </a:r>
            <a:r>
              <a:rPr lang="en-US" dirty="0" smtClean="0">
                <a:solidFill>
                  <a:srgbClr val="00B0F0"/>
                </a:solidFill>
              </a:rPr>
              <a:t>Pardon:  </a:t>
            </a:r>
            <a:r>
              <a:rPr lang="en-US" dirty="0" smtClean="0"/>
              <a:t>No offering was provided </a:t>
            </a:r>
            <a:r>
              <a:rPr lang="en-US" dirty="0"/>
              <a:t>for intentional </a:t>
            </a:r>
            <a:r>
              <a:rPr lang="en-US" dirty="0" smtClean="0"/>
              <a:t>sin.  </a:t>
            </a:r>
          </a:p>
          <a:p>
            <a:pPr lvl="1"/>
            <a:r>
              <a:rPr lang="en-US" dirty="0" smtClean="0"/>
              <a:t>See </a:t>
            </a:r>
            <a:r>
              <a:rPr lang="en-US" dirty="0" smtClean="0">
                <a:solidFill>
                  <a:srgbClr val="FFFF00"/>
                </a:solidFill>
              </a:rPr>
              <a:t>Numbers 15:27-31.</a:t>
            </a:r>
            <a:endParaRPr lang="en-US" dirty="0">
              <a:solidFill>
                <a:srgbClr val="FFFF00"/>
              </a:solidFill>
            </a:endParaRPr>
          </a:p>
          <a:p>
            <a:endParaRPr lang="en-US" dirty="0"/>
          </a:p>
        </p:txBody>
      </p:sp>
    </p:spTree>
    <p:extLst>
      <p:ext uri="{BB962C8B-B14F-4D97-AF65-F5344CB8AC3E}">
        <p14:creationId xmlns:p14="http://schemas.microsoft.com/office/powerpoint/2010/main" val="119913694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It Was Needed</a:t>
            </a:r>
            <a:r>
              <a:rPr lang="en-US" dirty="0">
                <a:solidFill>
                  <a:srgbClr val="FDA523"/>
                </a:solidFill>
              </a:rPr>
              <a:t>	</a:t>
            </a:r>
            <a:r>
              <a:rPr lang="en-US" dirty="0" smtClean="0">
                <a:solidFill>
                  <a:srgbClr val="FDA523"/>
                </a:solidFill>
              </a:rPr>
              <a:t>	9:1-10</a:t>
            </a:r>
            <a:endParaRPr lang="en-US" dirty="0"/>
          </a:p>
        </p:txBody>
      </p:sp>
      <p:sp>
        <p:nvSpPr>
          <p:cNvPr id="3" name="Content Placeholder 2"/>
          <p:cNvSpPr>
            <a:spLocks noGrp="1"/>
          </p:cNvSpPr>
          <p:nvPr>
            <p:ph idx="1"/>
          </p:nvPr>
        </p:nvSpPr>
        <p:spPr/>
        <p:txBody>
          <a:bodyPr>
            <a:normAutofit/>
          </a:bodyPr>
          <a:lstStyle/>
          <a:p>
            <a:r>
              <a:rPr lang="en-US" dirty="0" smtClean="0"/>
              <a:t>By Old Covenant standards, we now have an enormous problem.</a:t>
            </a:r>
          </a:p>
          <a:p>
            <a:r>
              <a:rPr lang="en-US" dirty="0" smtClean="0"/>
              <a:t>I have sinned intentionally, knowingly, deliberately, presumptuously.</a:t>
            </a:r>
          </a:p>
          <a:p>
            <a:r>
              <a:rPr lang="en-US" dirty="0" smtClean="0"/>
              <a:t>And so have you.</a:t>
            </a:r>
          </a:p>
          <a:p>
            <a:r>
              <a:rPr lang="en-US" dirty="0" smtClean="0"/>
              <a:t>Read </a:t>
            </a:r>
            <a:r>
              <a:rPr lang="en-US" dirty="0" smtClean="0">
                <a:solidFill>
                  <a:srgbClr val="FFFF00"/>
                </a:solidFill>
              </a:rPr>
              <a:t>Numbers 15:30-31 </a:t>
            </a:r>
            <a:r>
              <a:rPr lang="en-US" dirty="0" smtClean="0"/>
              <a:t>again.</a:t>
            </a:r>
          </a:p>
          <a:p>
            <a:r>
              <a:rPr lang="en-US" dirty="0" smtClean="0"/>
              <a:t>We need a better covenant than this.</a:t>
            </a:r>
            <a:endParaRPr lang="en-US" dirty="0"/>
          </a:p>
        </p:txBody>
      </p:sp>
    </p:spTree>
    <p:extLst>
      <p:ext uri="{BB962C8B-B14F-4D97-AF65-F5344CB8AC3E}">
        <p14:creationId xmlns:p14="http://schemas.microsoft.com/office/powerpoint/2010/main" val="62235698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3429000"/>
          </a:xfrm>
        </p:spPr>
        <p:txBody>
          <a:bodyPr>
            <a:normAutofit/>
          </a:bodyPr>
          <a:lstStyle/>
          <a:p>
            <a:r>
              <a:rPr lang="en-US" dirty="0">
                <a:solidFill>
                  <a:srgbClr val="00DA63"/>
                </a:solidFill>
              </a:rPr>
              <a:t>Christ our Divine </a:t>
            </a:r>
            <a:r>
              <a:rPr lang="en-US" dirty="0" smtClean="0">
                <a:solidFill>
                  <a:srgbClr val="00DA63"/>
                </a:solidFill>
              </a:rPr>
              <a:t>Mediator has </a:t>
            </a:r>
            <a:r>
              <a:rPr lang="en-US" dirty="0">
                <a:solidFill>
                  <a:srgbClr val="00DA63"/>
                </a:solidFill>
              </a:rPr>
              <a:t>sealed a New Covenant between a rebellious human race and a perfectly Holy God</a:t>
            </a:r>
            <a:r>
              <a:rPr lang="en-US" dirty="0" smtClean="0">
                <a:solidFill>
                  <a:srgbClr val="00DA63"/>
                </a:solidFill>
              </a:rPr>
              <a:t>.</a:t>
            </a:r>
            <a:endParaRPr lang="en-US" dirty="0">
              <a:solidFill>
                <a:srgbClr val="00DA63"/>
              </a:solidFill>
            </a:endParaRPr>
          </a:p>
        </p:txBody>
      </p:sp>
    </p:spTree>
    <p:extLst>
      <p:ext uri="{BB962C8B-B14F-4D97-AF65-F5344CB8AC3E}">
        <p14:creationId xmlns:p14="http://schemas.microsoft.com/office/powerpoint/2010/main" val="117357322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It Is Effective</a:t>
            </a:r>
            <a:r>
              <a:rPr lang="en-US" dirty="0" smtClean="0">
                <a:solidFill>
                  <a:srgbClr val="FDA523"/>
                </a:solidFill>
              </a:rPr>
              <a:t>	9:11-15</a:t>
            </a:r>
            <a:endParaRPr lang="en-US" dirty="0"/>
          </a:p>
        </p:txBody>
      </p:sp>
      <p:sp>
        <p:nvSpPr>
          <p:cNvPr id="3" name="Content Placeholder 2"/>
          <p:cNvSpPr>
            <a:spLocks noGrp="1"/>
          </p:cNvSpPr>
          <p:nvPr>
            <p:ph idx="1"/>
          </p:nvPr>
        </p:nvSpPr>
        <p:spPr/>
        <p:txBody>
          <a:bodyPr>
            <a:normAutofit/>
          </a:bodyPr>
          <a:lstStyle/>
          <a:p>
            <a:endParaRPr lang="en-US" dirty="0"/>
          </a:p>
        </p:txBody>
      </p:sp>
    </p:spTree>
    <p:extLst>
      <p:ext uri="{BB962C8B-B14F-4D97-AF65-F5344CB8AC3E}">
        <p14:creationId xmlns:p14="http://schemas.microsoft.com/office/powerpoint/2010/main" val="218934891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It Is Effective</a:t>
            </a:r>
            <a:r>
              <a:rPr lang="en-US" dirty="0" smtClean="0">
                <a:solidFill>
                  <a:srgbClr val="FDA523"/>
                </a:solidFill>
              </a:rPr>
              <a:t>	9:11-15</a:t>
            </a:r>
            <a:endParaRPr lang="en-US" dirty="0"/>
          </a:p>
        </p:txBody>
      </p:sp>
      <p:sp>
        <p:nvSpPr>
          <p:cNvPr id="3" name="Content Placeholder 2"/>
          <p:cNvSpPr>
            <a:spLocks noGrp="1"/>
          </p:cNvSpPr>
          <p:nvPr>
            <p:ph idx="1"/>
          </p:nvPr>
        </p:nvSpPr>
        <p:spPr/>
        <p:txBody>
          <a:bodyPr>
            <a:normAutofit/>
          </a:bodyPr>
          <a:lstStyle/>
          <a:p>
            <a:r>
              <a:rPr lang="en-US" dirty="0" smtClean="0">
                <a:solidFill>
                  <a:srgbClr val="FFFF00"/>
                </a:solidFill>
              </a:rPr>
              <a:t>9:12</a:t>
            </a:r>
            <a:r>
              <a:rPr lang="en-US" dirty="0" smtClean="0"/>
              <a:t>	</a:t>
            </a:r>
            <a:r>
              <a:rPr lang="en-US" dirty="0" smtClean="0">
                <a:solidFill>
                  <a:srgbClr val="00B0F0"/>
                </a:solidFill>
              </a:rPr>
              <a:t>eternal redemption</a:t>
            </a:r>
          </a:p>
          <a:p>
            <a:r>
              <a:rPr lang="en-US" dirty="0" smtClean="0">
                <a:solidFill>
                  <a:srgbClr val="00B0F0"/>
                </a:solidFill>
              </a:rPr>
              <a:t>Redemption</a:t>
            </a:r>
            <a:r>
              <a:rPr lang="en-US" dirty="0" smtClean="0"/>
              <a:t> in this context is the language of the slave market.  </a:t>
            </a:r>
          </a:p>
          <a:p>
            <a:r>
              <a:rPr lang="en-US" dirty="0" smtClean="0"/>
              <a:t>The implication is that we were in bondage to sin with no way to free ourselves.</a:t>
            </a:r>
          </a:p>
          <a:p>
            <a:r>
              <a:rPr lang="en-US" dirty="0" smtClean="0"/>
              <a:t>Christ has bought our freedom for all eternity.</a:t>
            </a:r>
          </a:p>
          <a:p>
            <a:r>
              <a:rPr lang="en-US" dirty="0" smtClean="0"/>
              <a:t>The word </a:t>
            </a:r>
            <a:r>
              <a:rPr lang="en-US" dirty="0" smtClean="0">
                <a:solidFill>
                  <a:srgbClr val="00B0F0"/>
                </a:solidFill>
              </a:rPr>
              <a:t>“once for all” </a:t>
            </a:r>
            <a:r>
              <a:rPr lang="en-US" dirty="0" smtClean="0"/>
              <a:t>gives the sense of “once and only once,” once, not repeatedly.</a:t>
            </a:r>
            <a:endParaRPr lang="en-US" dirty="0"/>
          </a:p>
        </p:txBody>
      </p:sp>
    </p:spTree>
    <p:extLst>
      <p:ext uri="{BB962C8B-B14F-4D97-AF65-F5344CB8AC3E}">
        <p14:creationId xmlns:p14="http://schemas.microsoft.com/office/powerpoint/2010/main" val="274198593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It Is Effective</a:t>
            </a:r>
            <a:r>
              <a:rPr lang="en-US" dirty="0" smtClean="0">
                <a:solidFill>
                  <a:srgbClr val="FDA523"/>
                </a:solidFill>
              </a:rPr>
              <a:t>	9:11-15</a:t>
            </a:r>
            <a:endParaRPr lang="en-US" dirty="0"/>
          </a:p>
        </p:txBody>
      </p:sp>
      <p:sp>
        <p:nvSpPr>
          <p:cNvPr id="3" name="Content Placeholder 2"/>
          <p:cNvSpPr>
            <a:spLocks noGrp="1"/>
          </p:cNvSpPr>
          <p:nvPr>
            <p:ph idx="1"/>
          </p:nvPr>
        </p:nvSpPr>
        <p:spPr/>
        <p:txBody>
          <a:bodyPr>
            <a:normAutofit/>
          </a:bodyPr>
          <a:lstStyle/>
          <a:p>
            <a:r>
              <a:rPr lang="en-US" dirty="0" smtClean="0">
                <a:solidFill>
                  <a:srgbClr val="FFC000"/>
                </a:solidFill>
              </a:rPr>
              <a:t>Hebrews 9:12 (</a:t>
            </a:r>
            <a:r>
              <a:rPr lang="en-US" dirty="0">
                <a:solidFill>
                  <a:srgbClr val="FFC000"/>
                </a:solidFill>
              </a:rPr>
              <a:t>NLT) </a:t>
            </a:r>
            <a:br>
              <a:rPr lang="en-US" dirty="0">
                <a:solidFill>
                  <a:srgbClr val="FFC000"/>
                </a:solidFill>
              </a:rPr>
            </a:br>
            <a:r>
              <a:rPr lang="en-US" dirty="0" smtClean="0">
                <a:solidFill>
                  <a:srgbClr val="FFC000"/>
                </a:solidFill>
              </a:rPr>
              <a:t>“With </a:t>
            </a:r>
            <a:r>
              <a:rPr lang="en-US" dirty="0">
                <a:solidFill>
                  <a:srgbClr val="FFC000"/>
                </a:solidFill>
              </a:rPr>
              <a:t>his own blood—not the blood of goats and calves—he entered the Most Holy Place once for all time and secured our redemption forever</a:t>
            </a:r>
            <a:r>
              <a:rPr lang="en-US" dirty="0" smtClean="0">
                <a:solidFill>
                  <a:srgbClr val="FFC000"/>
                </a:solidFill>
              </a:rPr>
              <a:t>.”</a:t>
            </a:r>
            <a:endParaRPr lang="en-US" dirty="0">
              <a:solidFill>
                <a:srgbClr val="FFC000"/>
              </a:solidFill>
            </a:endParaRPr>
          </a:p>
        </p:txBody>
      </p:sp>
    </p:spTree>
    <p:extLst>
      <p:ext uri="{BB962C8B-B14F-4D97-AF65-F5344CB8AC3E}">
        <p14:creationId xmlns:p14="http://schemas.microsoft.com/office/powerpoint/2010/main" val="378665338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It Is Effective</a:t>
            </a:r>
            <a:r>
              <a:rPr lang="en-US" dirty="0" smtClean="0">
                <a:solidFill>
                  <a:srgbClr val="FDA523"/>
                </a:solidFill>
              </a:rPr>
              <a:t>	9:11-15</a:t>
            </a:r>
            <a:endParaRPr lang="en-US" dirty="0"/>
          </a:p>
        </p:txBody>
      </p:sp>
      <p:sp>
        <p:nvSpPr>
          <p:cNvPr id="3" name="Content Placeholder 2"/>
          <p:cNvSpPr>
            <a:spLocks noGrp="1"/>
          </p:cNvSpPr>
          <p:nvPr>
            <p:ph idx="1"/>
          </p:nvPr>
        </p:nvSpPr>
        <p:spPr/>
        <p:txBody>
          <a:bodyPr>
            <a:normAutofit/>
          </a:bodyPr>
          <a:lstStyle/>
          <a:p>
            <a:r>
              <a:rPr lang="en-US" dirty="0" smtClean="0">
                <a:solidFill>
                  <a:srgbClr val="FDA523"/>
                </a:solidFill>
              </a:rPr>
              <a:t>Advantages of the New Covenant</a:t>
            </a:r>
            <a:r>
              <a:rPr lang="en-US" dirty="0">
                <a:solidFill>
                  <a:srgbClr val="FDA523"/>
                </a:solidFill>
              </a:rPr>
              <a:t>:</a:t>
            </a:r>
          </a:p>
          <a:p>
            <a:r>
              <a:rPr lang="en-US" dirty="0" smtClean="0">
                <a:solidFill>
                  <a:srgbClr val="00DA63"/>
                </a:solidFill>
              </a:rPr>
              <a:t>It secures our redemption:  </a:t>
            </a:r>
            <a:r>
              <a:rPr lang="en-US" dirty="0" smtClean="0"/>
              <a:t>No animal sacrifice could really pay the price for our sins.</a:t>
            </a:r>
          </a:p>
          <a:p>
            <a:r>
              <a:rPr lang="en-US" dirty="0" smtClean="0">
                <a:solidFill>
                  <a:srgbClr val="00DA63"/>
                </a:solidFill>
              </a:rPr>
              <a:t>It cleanses our conscience:  </a:t>
            </a:r>
            <a:r>
              <a:rPr lang="en-US" dirty="0" smtClean="0"/>
              <a:t>No good works of ours would ever be good enough.</a:t>
            </a:r>
          </a:p>
          <a:p>
            <a:r>
              <a:rPr lang="en-US" dirty="0" smtClean="0">
                <a:solidFill>
                  <a:srgbClr val="00DA63"/>
                </a:solidFill>
              </a:rPr>
              <a:t>It empowers us for service:  </a:t>
            </a:r>
            <a:r>
              <a:rPr lang="en-US" dirty="0" smtClean="0"/>
              <a:t>Once we remove any intended merit from our works, we are genuinely free to serve God.  </a:t>
            </a:r>
          </a:p>
        </p:txBody>
      </p:sp>
    </p:spTree>
    <p:extLst>
      <p:ext uri="{BB962C8B-B14F-4D97-AF65-F5344CB8AC3E}">
        <p14:creationId xmlns:p14="http://schemas.microsoft.com/office/powerpoint/2010/main" val="11735968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It Is Effective</a:t>
            </a:r>
            <a:r>
              <a:rPr lang="en-US" dirty="0">
                <a:solidFill>
                  <a:srgbClr val="FDA523"/>
                </a:solidFill>
              </a:rPr>
              <a:t>	</a:t>
            </a:r>
            <a:r>
              <a:rPr lang="en-US" dirty="0" smtClean="0">
                <a:solidFill>
                  <a:srgbClr val="FDA523"/>
                </a:solidFill>
              </a:rPr>
              <a:t>9:11-15</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dirty="0" smtClean="0">
                <a:solidFill>
                  <a:srgbClr val="FFFF00"/>
                </a:solidFill>
              </a:rPr>
              <a:t>9:14		</a:t>
            </a:r>
            <a:r>
              <a:rPr lang="en-US" dirty="0" smtClean="0"/>
              <a:t>The </a:t>
            </a:r>
            <a:r>
              <a:rPr lang="en-US" dirty="0"/>
              <a:t>word </a:t>
            </a:r>
            <a:r>
              <a:rPr lang="en-US" dirty="0">
                <a:solidFill>
                  <a:srgbClr val="00B0F0"/>
                </a:solidFill>
              </a:rPr>
              <a:t>“serve” </a:t>
            </a:r>
            <a:r>
              <a:rPr lang="en-US" dirty="0"/>
              <a:t>is related to the word </a:t>
            </a:r>
            <a:r>
              <a:rPr lang="en-US" dirty="0">
                <a:solidFill>
                  <a:srgbClr val="00B0F0"/>
                </a:solidFill>
              </a:rPr>
              <a:t>“worshipers” </a:t>
            </a:r>
            <a:r>
              <a:rPr lang="en-US" dirty="0"/>
              <a:t>in </a:t>
            </a:r>
            <a:r>
              <a:rPr lang="en-US" dirty="0">
                <a:solidFill>
                  <a:srgbClr val="FFFF00"/>
                </a:solidFill>
              </a:rPr>
              <a:t>10:2</a:t>
            </a:r>
            <a:r>
              <a:rPr lang="en-US" dirty="0" smtClean="0"/>
              <a:t>.</a:t>
            </a:r>
          </a:p>
          <a:p>
            <a:r>
              <a:rPr lang="en-US" dirty="0" smtClean="0"/>
              <a:t>Service and worship are linked:</a:t>
            </a:r>
            <a:endParaRPr lang="en-US" dirty="0"/>
          </a:p>
          <a:p>
            <a:pPr marL="0" indent="0">
              <a:buNone/>
            </a:pPr>
            <a:endParaRPr lang="en-US" i="1" dirty="0" smtClean="0">
              <a:solidFill>
                <a:srgbClr val="00DA63"/>
              </a:solidFill>
            </a:endParaRPr>
          </a:p>
          <a:p>
            <a:pPr marL="0" indent="0">
              <a:buNone/>
            </a:pPr>
            <a:r>
              <a:rPr lang="en-US" i="1" dirty="0" smtClean="0">
                <a:solidFill>
                  <a:srgbClr val="00DA63"/>
                </a:solidFill>
              </a:rPr>
              <a:t>“Gratitude </a:t>
            </a:r>
            <a:r>
              <a:rPr lang="en-US" i="1" dirty="0">
                <a:solidFill>
                  <a:srgbClr val="00DA63"/>
                </a:solidFill>
              </a:rPr>
              <a:t>for our redemption must also express itself is willing surrender to God’s will and loving devotion to God’s </a:t>
            </a:r>
            <a:r>
              <a:rPr lang="en-US" i="1" dirty="0" smtClean="0">
                <a:solidFill>
                  <a:srgbClr val="00DA63"/>
                </a:solidFill>
              </a:rPr>
              <a:t>work.”</a:t>
            </a:r>
          </a:p>
          <a:p>
            <a:pPr lvl="1" algn="r"/>
            <a:r>
              <a:rPr lang="en-US" dirty="0" smtClean="0"/>
              <a:t>Raymond Brown, former principal,          Spurgeon’s College, London</a:t>
            </a:r>
            <a:endParaRPr lang="en-US" dirty="0"/>
          </a:p>
        </p:txBody>
      </p:sp>
    </p:spTree>
    <p:extLst>
      <p:ext uri="{BB962C8B-B14F-4D97-AF65-F5344CB8AC3E}">
        <p14:creationId xmlns:p14="http://schemas.microsoft.com/office/powerpoint/2010/main" val="386658100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It Is Effective</a:t>
            </a:r>
            <a:r>
              <a:rPr lang="en-US" dirty="0">
                <a:solidFill>
                  <a:srgbClr val="FDA523"/>
                </a:solidFill>
              </a:rPr>
              <a:t>	</a:t>
            </a:r>
            <a:r>
              <a:rPr lang="en-US" dirty="0" smtClean="0">
                <a:solidFill>
                  <a:srgbClr val="FDA523"/>
                </a:solidFill>
              </a:rPr>
              <a:t>9:11-15</a:t>
            </a:r>
            <a:endParaRPr lang="en-US" dirty="0"/>
          </a:p>
        </p:txBody>
      </p:sp>
      <p:sp>
        <p:nvSpPr>
          <p:cNvPr id="3" name="Content Placeholder 2"/>
          <p:cNvSpPr>
            <a:spLocks noGrp="1"/>
          </p:cNvSpPr>
          <p:nvPr>
            <p:ph idx="1"/>
          </p:nvPr>
        </p:nvSpPr>
        <p:spPr/>
        <p:txBody>
          <a:bodyPr>
            <a:normAutofit/>
          </a:bodyPr>
          <a:lstStyle/>
          <a:p>
            <a:pPr marL="0" indent="0">
              <a:buNone/>
            </a:pPr>
            <a:r>
              <a:rPr lang="en-US" i="1" dirty="0" smtClean="0">
                <a:solidFill>
                  <a:srgbClr val="00DA63"/>
                </a:solidFill>
              </a:rPr>
              <a:t>“Purity is not the end but the means of the new life.  The end of restored fellowship is energetic service to Him Who alone lives and gives life.  The thought of performing certain actions is replaced by that of fulfilling a personal relation.”</a:t>
            </a:r>
          </a:p>
          <a:p>
            <a:pPr marL="0" indent="0">
              <a:buNone/>
            </a:pPr>
            <a:endParaRPr lang="en-US" dirty="0" smtClean="0"/>
          </a:p>
          <a:p>
            <a:pPr lvl="1" algn="r"/>
            <a:r>
              <a:rPr lang="en-US" dirty="0" smtClean="0"/>
              <a:t>B. F. Westcott (1825-1901)                                  Professor of Divinity, U. of Cambridge                  and Bishop of Durham</a:t>
            </a:r>
            <a:endParaRPr lang="en-US" dirty="0"/>
          </a:p>
        </p:txBody>
      </p:sp>
    </p:spTree>
    <p:extLst>
      <p:ext uri="{BB962C8B-B14F-4D97-AF65-F5344CB8AC3E}">
        <p14:creationId xmlns:p14="http://schemas.microsoft.com/office/powerpoint/2010/main" val="329445194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3429000"/>
          </a:xfrm>
        </p:spPr>
        <p:txBody>
          <a:bodyPr>
            <a:normAutofit/>
          </a:bodyPr>
          <a:lstStyle/>
          <a:p>
            <a:r>
              <a:rPr lang="en-US" dirty="0">
                <a:solidFill>
                  <a:srgbClr val="00DA63"/>
                </a:solidFill>
              </a:rPr>
              <a:t>Christ our Divine </a:t>
            </a:r>
            <a:r>
              <a:rPr lang="en-US" dirty="0" smtClean="0">
                <a:solidFill>
                  <a:srgbClr val="00DA63"/>
                </a:solidFill>
              </a:rPr>
              <a:t>Mediator has </a:t>
            </a:r>
            <a:r>
              <a:rPr lang="en-US" dirty="0">
                <a:solidFill>
                  <a:srgbClr val="00DA63"/>
                </a:solidFill>
              </a:rPr>
              <a:t>sealed a New Covenant between a rebellious human race and a perfectly Holy God</a:t>
            </a:r>
            <a:r>
              <a:rPr lang="en-US" dirty="0" smtClean="0">
                <a:solidFill>
                  <a:srgbClr val="00DA63"/>
                </a:solidFill>
              </a:rPr>
              <a:t>.</a:t>
            </a:r>
            <a:endParaRPr lang="en-US" dirty="0">
              <a:solidFill>
                <a:srgbClr val="00DA63"/>
              </a:solidFill>
            </a:endParaRPr>
          </a:p>
        </p:txBody>
      </p:sp>
    </p:spTree>
    <p:extLst>
      <p:ext uri="{BB962C8B-B14F-4D97-AF65-F5344CB8AC3E}">
        <p14:creationId xmlns:p14="http://schemas.microsoft.com/office/powerpoint/2010/main" val="23534573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It Has </a:t>
            </a:r>
            <a:r>
              <a:rPr lang="en-US" dirty="0"/>
              <a:t>Been </a:t>
            </a:r>
            <a:r>
              <a:rPr lang="en-US" dirty="0" smtClean="0"/>
              <a:t>Sealed	</a:t>
            </a:r>
            <a:r>
              <a:rPr lang="en-US" dirty="0" smtClean="0">
                <a:solidFill>
                  <a:srgbClr val="FDA523"/>
                </a:solidFill>
              </a:rPr>
              <a:t>9:16-22</a:t>
            </a:r>
            <a:endParaRPr lang="en-US" dirty="0"/>
          </a:p>
        </p:txBody>
      </p:sp>
      <p:sp>
        <p:nvSpPr>
          <p:cNvPr id="3" name="Content Placeholder 2"/>
          <p:cNvSpPr>
            <a:spLocks noGrp="1"/>
          </p:cNvSpPr>
          <p:nvPr>
            <p:ph idx="1"/>
          </p:nvPr>
        </p:nvSpPr>
        <p:spPr/>
        <p:txBody>
          <a:bodyPr>
            <a:normAutofit/>
          </a:bodyPr>
          <a:lstStyle/>
          <a:p>
            <a:r>
              <a:rPr lang="en-US" dirty="0" smtClean="0"/>
              <a:t>The rabbi will give us three illustrations:</a:t>
            </a:r>
          </a:p>
          <a:p>
            <a:pPr lvl="1"/>
            <a:r>
              <a:rPr lang="en-US" dirty="0" smtClean="0"/>
              <a:t>One from civil law.</a:t>
            </a:r>
          </a:p>
          <a:p>
            <a:pPr lvl="1"/>
            <a:r>
              <a:rPr lang="en-US" dirty="0" smtClean="0"/>
              <a:t>Two from Old Testament ceremonial law.</a:t>
            </a:r>
          </a:p>
        </p:txBody>
      </p:sp>
    </p:spTree>
    <p:extLst>
      <p:ext uri="{BB962C8B-B14F-4D97-AF65-F5344CB8AC3E}">
        <p14:creationId xmlns:p14="http://schemas.microsoft.com/office/powerpoint/2010/main" val="251284622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It Has </a:t>
            </a:r>
            <a:r>
              <a:rPr lang="en-US" dirty="0"/>
              <a:t>Been </a:t>
            </a:r>
            <a:r>
              <a:rPr lang="en-US" dirty="0" smtClean="0"/>
              <a:t>Sealed	</a:t>
            </a:r>
            <a:r>
              <a:rPr lang="en-US" dirty="0" smtClean="0">
                <a:solidFill>
                  <a:srgbClr val="FDA523"/>
                </a:solidFill>
              </a:rPr>
              <a:t>9:16-22</a:t>
            </a:r>
            <a:endParaRPr lang="en-US" dirty="0"/>
          </a:p>
        </p:txBody>
      </p:sp>
      <p:sp>
        <p:nvSpPr>
          <p:cNvPr id="3" name="Content Placeholder 2"/>
          <p:cNvSpPr>
            <a:spLocks noGrp="1"/>
          </p:cNvSpPr>
          <p:nvPr>
            <p:ph idx="1"/>
          </p:nvPr>
        </p:nvSpPr>
        <p:spPr/>
        <p:txBody>
          <a:bodyPr>
            <a:normAutofit/>
          </a:bodyPr>
          <a:lstStyle/>
          <a:p>
            <a:r>
              <a:rPr lang="en-US" dirty="0" smtClean="0">
                <a:solidFill>
                  <a:srgbClr val="FFFF00"/>
                </a:solidFill>
              </a:rPr>
              <a:t>9:16-17</a:t>
            </a:r>
            <a:r>
              <a:rPr lang="en-US" dirty="0" smtClean="0"/>
              <a:t>	This makes perfect sense to the rabbi teaching in Greek.</a:t>
            </a:r>
            <a:endParaRPr lang="en-US" dirty="0"/>
          </a:p>
          <a:p>
            <a:r>
              <a:rPr lang="en-US" dirty="0"/>
              <a:t>The word </a:t>
            </a:r>
            <a:r>
              <a:rPr lang="en-US" dirty="0">
                <a:solidFill>
                  <a:srgbClr val="00B0F0"/>
                </a:solidFill>
              </a:rPr>
              <a:t>“covenant” </a:t>
            </a:r>
            <a:r>
              <a:rPr lang="en-US" dirty="0" smtClean="0"/>
              <a:t>is not only </a:t>
            </a:r>
            <a:r>
              <a:rPr lang="en-US" dirty="0" smtClean="0">
                <a:solidFill>
                  <a:srgbClr val="00B0F0"/>
                </a:solidFill>
              </a:rPr>
              <a:t>“a formal </a:t>
            </a:r>
            <a:r>
              <a:rPr lang="en-US" dirty="0">
                <a:solidFill>
                  <a:srgbClr val="00B0F0"/>
                </a:solidFill>
              </a:rPr>
              <a:t>agreement,” </a:t>
            </a:r>
            <a:r>
              <a:rPr lang="en-US" dirty="0"/>
              <a:t>but also carries the idea of </a:t>
            </a:r>
            <a:r>
              <a:rPr lang="en-US" dirty="0">
                <a:solidFill>
                  <a:srgbClr val="00B0F0"/>
                </a:solidFill>
              </a:rPr>
              <a:t>“a last will and testament</a:t>
            </a:r>
            <a:r>
              <a:rPr lang="en-US" dirty="0" smtClean="0">
                <a:solidFill>
                  <a:srgbClr val="00B0F0"/>
                </a:solidFill>
              </a:rPr>
              <a:t>.”</a:t>
            </a:r>
          </a:p>
          <a:p>
            <a:r>
              <a:rPr lang="en-US" dirty="0" smtClean="0"/>
              <a:t>It is something of a play on words.</a:t>
            </a:r>
          </a:p>
        </p:txBody>
      </p:sp>
    </p:spTree>
    <p:extLst>
      <p:ext uri="{BB962C8B-B14F-4D97-AF65-F5344CB8AC3E}">
        <p14:creationId xmlns:p14="http://schemas.microsoft.com/office/powerpoint/2010/main" val="323224580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It Has </a:t>
            </a:r>
            <a:r>
              <a:rPr lang="en-US" dirty="0"/>
              <a:t>Been </a:t>
            </a:r>
            <a:r>
              <a:rPr lang="en-US" dirty="0" smtClean="0"/>
              <a:t>Sealed	</a:t>
            </a:r>
            <a:r>
              <a:rPr lang="en-US" dirty="0" smtClean="0">
                <a:solidFill>
                  <a:srgbClr val="FDA523"/>
                </a:solidFill>
              </a:rPr>
              <a:t>9:16-22</a:t>
            </a:r>
            <a:endParaRPr lang="en-US" dirty="0"/>
          </a:p>
        </p:txBody>
      </p:sp>
      <p:sp>
        <p:nvSpPr>
          <p:cNvPr id="3" name="Content Placeholder 2"/>
          <p:cNvSpPr>
            <a:spLocks noGrp="1"/>
          </p:cNvSpPr>
          <p:nvPr>
            <p:ph idx="1"/>
          </p:nvPr>
        </p:nvSpPr>
        <p:spPr/>
        <p:txBody>
          <a:bodyPr>
            <a:normAutofit/>
          </a:bodyPr>
          <a:lstStyle/>
          <a:p>
            <a:r>
              <a:rPr lang="en-US" dirty="0" smtClean="0">
                <a:solidFill>
                  <a:srgbClr val="FFFF00"/>
                </a:solidFill>
              </a:rPr>
              <a:t>9:16-17</a:t>
            </a:r>
            <a:r>
              <a:rPr lang="en-US" dirty="0" smtClean="0"/>
              <a:t>	The rabbi shows that Christ’s death puts the New Covenant into effect, as if its stipulations were His last will and testament toward those who survived Him.</a:t>
            </a:r>
          </a:p>
          <a:p>
            <a:r>
              <a:rPr lang="en-US" dirty="0"/>
              <a:t>T</a:t>
            </a:r>
            <a:r>
              <a:rPr lang="en-US" dirty="0" smtClean="0"/>
              <a:t>his is, of course, not your typical “testament.”</a:t>
            </a:r>
          </a:p>
          <a:p>
            <a:r>
              <a:rPr lang="en-US" dirty="0" smtClean="0"/>
              <a:t>People don’t normally rise from the dead immediately afterward to share in the </a:t>
            </a:r>
            <a:r>
              <a:rPr lang="en-US" dirty="0"/>
              <a:t>n</a:t>
            </a:r>
            <a:r>
              <a:rPr lang="en-US" dirty="0" smtClean="0"/>
              <a:t>ew arrangements. </a:t>
            </a:r>
            <a:r>
              <a:rPr lang="en-US" dirty="0" smtClean="0">
                <a:solidFill>
                  <a:srgbClr val="FFFF00"/>
                </a:solidFill>
                <a:sym typeface="Wingdings" pitchFamily="2" charset="2"/>
              </a:rPr>
              <a:t></a:t>
            </a:r>
            <a:endParaRPr lang="en-US" dirty="0">
              <a:solidFill>
                <a:srgbClr val="FFFF00"/>
              </a:solidFill>
            </a:endParaRPr>
          </a:p>
        </p:txBody>
      </p:sp>
    </p:spTree>
    <p:extLst>
      <p:ext uri="{BB962C8B-B14F-4D97-AF65-F5344CB8AC3E}">
        <p14:creationId xmlns:p14="http://schemas.microsoft.com/office/powerpoint/2010/main" val="393407728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It Has </a:t>
            </a:r>
            <a:r>
              <a:rPr lang="en-US" dirty="0"/>
              <a:t>Been </a:t>
            </a:r>
            <a:r>
              <a:rPr lang="en-US" dirty="0" smtClean="0"/>
              <a:t>Sealed	</a:t>
            </a:r>
            <a:r>
              <a:rPr lang="en-US" dirty="0" smtClean="0">
                <a:solidFill>
                  <a:srgbClr val="FDA523"/>
                </a:solidFill>
              </a:rPr>
              <a:t>9:16-22</a:t>
            </a:r>
            <a:endParaRPr lang="en-US" dirty="0"/>
          </a:p>
        </p:txBody>
      </p:sp>
      <p:sp>
        <p:nvSpPr>
          <p:cNvPr id="3" name="Content Placeholder 2"/>
          <p:cNvSpPr>
            <a:spLocks noGrp="1"/>
          </p:cNvSpPr>
          <p:nvPr>
            <p:ph idx="1"/>
          </p:nvPr>
        </p:nvSpPr>
        <p:spPr/>
        <p:txBody>
          <a:bodyPr>
            <a:normAutofit/>
          </a:bodyPr>
          <a:lstStyle/>
          <a:p>
            <a:r>
              <a:rPr lang="en-US" dirty="0" smtClean="0">
                <a:solidFill>
                  <a:srgbClr val="FFFF00"/>
                </a:solidFill>
              </a:rPr>
              <a:t>9:16-17</a:t>
            </a:r>
            <a:r>
              <a:rPr lang="en-US" dirty="0" smtClean="0"/>
              <a:t>	</a:t>
            </a:r>
            <a:r>
              <a:rPr lang="en-US" dirty="0" smtClean="0">
                <a:solidFill>
                  <a:srgbClr val="00B0F0"/>
                </a:solidFill>
              </a:rPr>
              <a:t>Covenant </a:t>
            </a:r>
            <a:r>
              <a:rPr lang="en-US" dirty="0" smtClean="0"/>
              <a:t>and </a:t>
            </a:r>
            <a:r>
              <a:rPr lang="en-US" dirty="0" smtClean="0">
                <a:solidFill>
                  <a:srgbClr val="00B0F0"/>
                </a:solidFill>
              </a:rPr>
              <a:t>testament</a:t>
            </a:r>
            <a:r>
              <a:rPr lang="en-US" dirty="0" smtClean="0"/>
              <a:t>, in the “last will and testament” sense, are the same word in Greek.  This is why our Bible contains the </a:t>
            </a:r>
            <a:r>
              <a:rPr lang="en-US" dirty="0" smtClean="0">
                <a:solidFill>
                  <a:srgbClr val="00DA63"/>
                </a:solidFill>
              </a:rPr>
              <a:t>Old Testament </a:t>
            </a:r>
            <a:r>
              <a:rPr lang="en-US" dirty="0" smtClean="0"/>
              <a:t>and </a:t>
            </a:r>
            <a:r>
              <a:rPr lang="en-US" dirty="0" smtClean="0">
                <a:solidFill>
                  <a:srgbClr val="00DA63"/>
                </a:solidFill>
              </a:rPr>
              <a:t>New Testament</a:t>
            </a:r>
            <a:r>
              <a:rPr lang="en-US" dirty="0" smtClean="0"/>
              <a:t>.</a:t>
            </a:r>
          </a:p>
          <a:p>
            <a:r>
              <a:rPr lang="en-US" dirty="0" smtClean="0"/>
              <a:t>We might just as easily call them the </a:t>
            </a:r>
            <a:r>
              <a:rPr lang="en-US" dirty="0" smtClean="0">
                <a:solidFill>
                  <a:srgbClr val="00DA63"/>
                </a:solidFill>
              </a:rPr>
              <a:t>Old Covenant </a:t>
            </a:r>
            <a:r>
              <a:rPr lang="en-US" dirty="0" smtClean="0"/>
              <a:t>and the </a:t>
            </a:r>
            <a:r>
              <a:rPr lang="en-US" dirty="0" smtClean="0">
                <a:solidFill>
                  <a:srgbClr val="00DA63"/>
                </a:solidFill>
              </a:rPr>
              <a:t>New Covenant</a:t>
            </a:r>
            <a:r>
              <a:rPr lang="en-US" dirty="0" smtClean="0"/>
              <a:t>.</a:t>
            </a:r>
          </a:p>
          <a:p>
            <a:r>
              <a:rPr lang="en-US" dirty="0" smtClean="0"/>
              <a:t>Someone used the word </a:t>
            </a:r>
            <a:r>
              <a:rPr lang="en-US" i="1" dirty="0" smtClean="0">
                <a:solidFill>
                  <a:srgbClr val="00B0F0"/>
                </a:solidFill>
              </a:rPr>
              <a:t>testament</a:t>
            </a:r>
            <a:r>
              <a:rPr lang="en-US" dirty="0" smtClean="0"/>
              <a:t> a long time ago and we’ve just stuck with it.</a:t>
            </a:r>
            <a:endParaRPr lang="en-US" dirty="0"/>
          </a:p>
        </p:txBody>
      </p:sp>
    </p:spTree>
    <p:extLst>
      <p:ext uri="{BB962C8B-B14F-4D97-AF65-F5344CB8AC3E}">
        <p14:creationId xmlns:p14="http://schemas.microsoft.com/office/powerpoint/2010/main" val="383087717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It Has </a:t>
            </a:r>
            <a:r>
              <a:rPr lang="en-US" dirty="0"/>
              <a:t>Been </a:t>
            </a:r>
            <a:r>
              <a:rPr lang="en-US" dirty="0" smtClean="0"/>
              <a:t>Sealed	</a:t>
            </a:r>
            <a:r>
              <a:rPr lang="en-US" dirty="0" smtClean="0">
                <a:solidFill>
                  <a:srgbClr val="FDA523"/>
                </a:solidFill>
              </a:rPr>
              <a:t>9:16-22</a:t>
            </a:r>
            <a:endParaRPr lang="en-US" dirty="0"/>
          </a:p>
        </p:txBody>
      </p:sp>
      <p:sp>
        <p:nvSpPr>
          <p:cNvPr id="3" name="Content Placeholder 2"/>
          <p:cNvSpPr>
            <a:spLocks noGrp="1"/>
          </p:cNvSpPr>
          <p:nvPr>
            <p:ph idx="1"/>
          </p:nvPr>
        </p:nvSpPr>
        <p:spPr/>
        <p:txBody>
          <a:bodyPr>
            <a:normAutofit/>
          </a:bodyPr>
          <a:lstStyle/>
          <a:p>
            <a:r>
              <a:rPr lang="en-US" dirty="0" smtClean="0">
                <a:solidFill>
                  <a:srgbClr val="FFFF00"/>
                </a:solidFill>
              </a:rPr>
              <a:t>9:18-20	</a:t>
            </a:r>
            <a:r>
              <a:rPr lang="en-US" dirty="0" smtClean="0"/>
              <a:t>The rabbi reminds us of what happened in </a:t>
            </a:r>
            <a:r>
              <a:rPr lang="en-US" dirty="0" smtClean="0">
                <a:solidFill>
                  <a:srgbClr val="FFFF00"/>
                </a:solidFill>
              </a:rPr>
              <a:t>Exodus 24:3-8</a:t>
            </a:r>
            <a:r>
              <a:rPr lang="en-US" dirty="0" smtClean="0"/>
              <a:t>, when the Old Covenant was sealed by the sprinkling of the blood of animal sacrifices.</a:t>
            </a:r>
          </a:p>
          <a:p>
            <a:r>
              <a:rPr lang="en-US" dirty="0" smtClean="0">
                <a:solidFill>
                  <a:srgbClr val="FFFF00"/>
                </a:solidFill>
              </a:rPr>
              <a:t>9:21</a:t>
            </a:r>
            <a:r>
              <a:rPr lang="en-US" dirty="0" smtClean="0"/>
              <a:t>	In </a:t>
            </a:r>
            <a:r>
              <a:rPr lang="en-US" dirty="0" smtClean="0">
                <a:solidFill>
                  <a:srgbClr val="FFFF00"/>
                </a:solidFill>
              </a:rPr>
              <a:t>Exodus 29 </a:t>
            </a:r>
            <a:r>
              <a:rPr lang="en-US" dirty="0" smtClean="0"/>
              <a:t>the altar, Aaron’s robes and even Aaron &amp; sons were anointed with the blood of sacrifices for ritual cleansing.</a:t>
            </a:r>
            <a:endParaRPr lang="en-US" dirty="0"/>
          </a:p>
        </p:txBody>
      </p:sp>
    </p:spTree>
    <p:extLst>
      <p:ext uri="{BB962C8B-B14F-4D97-AF65-F5344CB8AC3E}">
        <p14:creationId xmlns:p14="http://schemas.microsoft.com/office/powerpoint/2010/main" val="111269200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It Has </a:t>
            </a:r>
            <a:r>
              <a:rPr lang="en-US" dirty="0"/>
              <a:t>Been </a:t>
            </a:r>
            <a:r>
              <a:rPr lang="en-US" dirty="0" smtClean="0"/>
              <a:t>Sealed	</a:t>
            </a:r>
            <a:r>
              <a:rPr lang="en-US" dirty="0" smtClean="0">
                <a:solidFill>
                  <a:srgbClr val="FDA523"/>
                </a:solidFill>
              </a:rPr>
              <a:t>9:16-22</a:t>
            </a:r>
            <a:endParaRPr lang="en-US" dirty="0"/>
          </a:p>
        </p:txBody>
      </p:sp>
      <p:sp>
        <p:nvSpPr>
          <p:cNvPr id="3" name="Content Placeholder 2"/>
          <p:cNvSpPr>
            <a:spLocks noGrp="1"/>
          </p:cNvSpPr>
          <p:nvPr>
            <p:ph idx="1"/>
          </p:nvPr>
        </p:nvSpPr>
        <p:spPr/>
        <p:txBody>
          <a:bodyPr>
            <a:normAutofit/>
          </a:bodyPr>
          <a:lstStyle/>
          <a:p>
            <a:r>
              <a:rPr lang="en-US" dirty="0" smtClean="0">
                <a:solidFill>
                  <a:srgbClr val="FFFF00"/>
                </a:solidFill>
              </a:rPr>
              <a:t>9:22	</a:t>
            </a:r>
            <a:r>
              <a:rPr lang="en-US" dirty="0" smtClean="0"/>
              <a:t>Under the Old Covenant blood was the means of ritual purification.  </a:t>
            </a:r>
          </a:p>
          <a:p>
            <a:r>
              <a:rPr lang="en-US" dirty="0" smtClean="0"/>
              <a:t>It was the revealed means by which cleansing from sin was obtained.</a:t>
            </a:r>
          </a:p>
          <a:p>
            <a:pPr lvl="1"/>
            <a:r>
              <a:rPr lang="en-US" dirty="0" smtClean="0"/>
              <a:t>See </a:t>
            </a:r>
            <a:r>
              <a:rPr lang="en-US" dirty="0" smtClean="0">
                <a:solidFill>
                  <a:srgbClr val="FFFF00"/>
                </a:solidFill>
              </a:rPr>
              <a:t>Leviticus 17:11</a:t>
            </a:r>
          </a:p>
          <a:p>
            <a:r>
              <a:rPr lang="en-US" dirty="0"/>
              <a:t>Thus </a:t>
            </a:r>
            <a:r>
              <a:rPr lang="en-US" dirty="0" smtClean="0"/>
              <a:t>Christ, by shedding His blood and dying, seals the New Covenant, accomplishing for us what we could never do ourselves.</a:t>
            </a:r>
            <a:endParaRPr lang="en-US" dirty="0"/>
          </a:p>
          <a:p>
            <a:endParaRPr lang="en-US" dirty="0">
              <a:solidFill>
                <a:srgbClr val="FFFF00"/>
              </a:solidFill>
            </a:endParaRPr>
          </a:p>
        </p:txBody>
      </p:sp>
    </p:spTree>
    <p:extLst>
      <p:ext uri="{BB962C8B-B14F-4D97-AF65-F5344CB8AC3E}">
        <p14:creationId xmlns:p14="http://schemas.microsoft.com/office/powerpoint/2010/main" val="428413428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3429000"/>
          </a:xfrm>
        </p:spPr>
        <p:txBody>
          <a:bodyPr>
            <a:normAutofit/>
          </a:bodyPr>
          <a:lstStyle/>
          <a:p>
            <a:r>
              <a:rPr lang="en-US" dirty="0">
                <a:solidFill>
                  <a:srgbClr val="00DA63"/>
                </a:solidFill>
              </a:rPr>
              <a:t>Christ our Divine </a:t>
            </a:r>
            <a:r>
              <a:rPr lang="en-US" dirty="0" smtClean="0">
                <a:solidFill>
                  <a:srgbClr val="00DA63"/>
                </a:solidFill>
              </a:rPr>
              <a:t>Mediator has </a:t>
            </a:r>
            <a:r>
              <a:rPr lang="en-US" dirty="0">
                <a:solidFill>
                  <a:srgbClr val="00DA63"/>
                </a:solidFill>
              </a:rPr>
              <a:t>sealed a New Covenant between a rebellious human race and a perfectly Holy God</a:t>
            </a:r>
            <a:r>
              <a:rPr lang="en-US" dirty="0" smtClean="0">
                <a:solidFill>
                  <a:srgbClr val="00DA63"/>
                </a:solidFill>
              </a:rPr>
              <a:t>.</a:t>
            </a:r>
            <a:endParaRPr lang="en-US" dirty="0">
              <a:solidFill>
                <a:srgbClr val="00DA63"/>
              </a:solidFill>
            </a:endParaRPr>
          </a:p>
        </p:txBody>
      </p:sp>
    </p:spTree>
    <p:extLst>
      <p:ext uri="{BB962C8B-B14F-4D97-AF65-F5344CB8AC3E}">
        <p14:creationId xmlns:p14="http://schemas.microsoft.com/office/powerpoint/2010/main" val="290795012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Hebrews 8:6 – 9:22    </a:t>
            </a:r>
            <a:r>
              <a:rPr lang="en-US" dirty="0">
                <a:solidFill>
                  <a:srgbClr val="FDA523"/>
                </a:solidFill>
              </a:rPr>
              <a:t>Conclusions</a:t>
            </a:r>
            <a:endParaRPr lang="en-US" dirty="0">
              <a:solidFill>
                <a:srgbClr val="00DA63"/>
              </a:solidFill>
            </a:endParaRPr>
          </a:p>
        </p:txBody>
      </p:sp>
      <p:sp>
        <p:nvSpPr>
          <p:cNvPr id="3" name="Content Placeholder 2"/>
          <p:cNvSpPr>
            <a:spLocks noGrp="1"/>
          </p:cNvSpPr>
          <p:nvPr>
            <p:ph idx="1"/>
          </p:nvPr>
        </p:nvSpPr>
        <p:spPr/>
        <p:txBody>
          <a:bodyPr>
            <a:normAutofit/>
          </a:bodyPr>
          <a:lstStyle/>
          <a:p>
            <a:pPr marL="0" indent="0">
              <a:buNone/>
            </a:pPr>
            <a:endParaRPr lang="en-US" dirty="0" smtClean="0"/>
          </a:p>
        </p:txBody>
      </p:sp>
    </p:spTree>
    <p:extLst>
      <p:ext uri="{BB962C8B-B14F-4D97-AF65-F5344CB8AC3E}">
        <p14:creationId xmlns:p14="http://schemas.microsoft.com/office/powerpoint/2010/main" val="101384865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Hebrews 8:6 – 9:22    </a:t>
            </a:r>
            <a:r>
              <a:rPr lang="en-US" dirty="0">
                <a:solidFill>
                  <a:srgbClr val="FDA523"/>
                </a:solidFill>
              </a:rPr>
              <a:t>Conclusions</a:t>
            </a:r>
            <a:endParaRPr lang="en-US" dirty="0">
              <a:solidFill>
                <a:srgbClr val="00DA63"/>
              </a:solidFill>
            </a:endParaRPr>
          </a:p>
        </p:txBody>
      </p:sp>
      <p:sp>
        <p:nvSpPr>
          <p:cNvPr id="3" name="Content Placeholder 2"/>
          <p:cNvSpPr>
            <a:spLocks noGrp="1"/>
          </p:cNvSpPr>
          <p:nvPr>
            <p:ph idx="1"/>
          </p:nvPr>
        </p:nvSpPr>
        <p:spPr/>
        <p:txBody>
          <a:bodyPr>
            <a:normAutofit/>
          </a:bodyPr>
          <a:lstStyle/>
          <a:p>
            <a:pPr marL="0" indent="0">
              <a:buNone/>
            </a:pPr>
            <a:r>
              <a:rPr lang="en-US" dirty="0" smtClean="0">
                <a:solidFill>
                  <a:srgbClr val="FDA523"/>
                </a:solidFill>
              </a:rPr>
              <a:t>The Priority of Bible Study.</a:t>
            </a:r>
          </a:p>
          <a:p>
            <a:r>
              <a:rPr lang="en-US" dirty="0" smtClean="0"/>
              <a:t>Hebrews contains some complex topics.</a:t>
            </a:r>
          </a:p>
          <a:p>
            <a:r>
              <a:rPr lang="en-US" dirty="0" smtClean="0"/>
              <a:t>They are made simpler through a consistent study of the Scriptures.</a:t>
            </a:r>
          </a:p>
          <a:p>
            <a:r>
              <a:rPr lang="en-US" dirty="0" smtClean="0"/>
              <a:t>Bible study offers the joy of daily reassurance.</a:t>
            </a:r>
          </a:p>
          <a:p>
            <a:r>
              <a:rPr lang="en-US" dirty="0" smtClean="0"/>
              <a:t>Habitual Bible study promises a more satisfying relationship with God as deeper truths become clearer and more precious.</a:t>
            </a:r>
          </a:p>
        </p:txBody>
      </p:sp>
    </p:spTree>
    <p:extLst>
      <p:ext uri="{BB962C8B-B14F-4D97-AF65-F5344CB8AC3E}">
        <p14:creationId xmlns:p14="http://schemas.microsoft.com/office/powerpoint/2010/main" val="233026857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Hebrews 8:6 – 9:22    </a:t>
            </a:r>
            <a:r>
              <a:rPr lang="en-US" dirty="0">
                <a:solidFill>
                  <a:srgbClr val="FDA523"/>
                </a:solidFill>
              </a:rPr>
              <a:t>Conclusions</a:t>
            </a:r>
            <a:endParaRPr lang="en-US" dirty="0">
              <a:solidFill>
                <a:srgbClr val="00DA63"/>
              </a:solidFill>
            </a:endParaRPr>
          </a:p>
        </p:txBody>
      </p:sp>
      <p:sp>
        <p:nvSpPr>
          <p:cNvPr id="3" name="Content Placeholder 2"/>
          <p:cNvSpPr>
            <a:spLocks noGrp="1"/>
          </p:cNvSpPr>
          <p:nvPr>
            <p:ph idx="1"/>
          </p:nvPr>
        </p:nvSpPr>
        <p:spPr/>
        <p:txBody>
          <a:bodyPr>
            <a:normAutofit/>
          </a:bodyPr>
          <a:lstStyle/>
          <a:p>
            <a:pPr marL="0" indent="0">
              <a:buNone/>
            </a:pPr>
            <a:r>
              <a:rPr lang="en-US" dirty="0" smtClean="0">
                <a:solidFill>
                  <a:srgbClr val="FDA523"/>
                </a:solidFill>
              </a:rPr>
              <a:t>The Reality of Forgiveness:</a:t>
            </a:r>
          </a:p>
          <a:p>
            <a:r>
              <a:rPr lang="en-US" dirty="0" smtClean="0"/>
              <a:t>Read </a:t>
            </a:r>
            <a:r>
              <a:rPr lang="en-US" dirty="0" smtClean="0">
                <a:solidFill>
                  <a:srgbClr val="FFFF00"/>
                </a:solidFill>
              </a:rPr>
              <a:t>8:12</a:t>
            </a:r>
            <a:r>
              <a:rPr lang="en-US" dirty="0" smtClean="0"/>
              <a:t> and </a:t>
            </a:r>
            <a:r>
              <a:rPr lang="en-US" dirty="0" smtClean="0">
                <a:solidFill>
                  <a:srgbClr val="FFFF00"/>
                </a:solidFill>
              </a:rPr>
              <a:t>9:13-14</a:t>
            </a:r>
            <a:r>
              <a:rPr lang="en-US" dirty="0">
                <a:solidFill>
                  <a:srgbClr val="FFFF00"/>
                </a:solidFill>
              </a:rPr>
              <a:t> </a:t>
            </a:r>
            <a:r>
              <a:rPr lang="en-US" dirty="0" smtClean="0"/>
              <a:t>again.</a:t>
            </a:r>
          </a:p>
          <a:p>
            <a:r>
              <a:rPr lang="en-US" dirty="0" smtClean="0"/>
              <a:t>When God says our sins are cleansed and forgotten, He means it.</a:t>
            </a:r>
          </a:p>
          <a:p>
            <a:r>
              <a:rPr lang="en-US" dirty="0" smtClean="0"/>
              <a:t>The devil wants to keep us in bondage to guilt over past sins and present weaknesses.</a:t>
            </a:r>
          </a:p>
          <a:p>
            <a:r>
              <a:rPr lang="en-US" dirty="0" smtClean="0"/>
              <a:t>God offers forgiveness and real power to move forward, leaving our sins behind us.  </a:t>
            </a:r>
          </a:p>
        </p:txBody>
      </p:sp>
    </p:spTree>
    <p:extLst>
      <p:ext uri="{BB962C8B-B14F-4D97-AF65-F5344CB8AC3E}">
        <p14:creationId xmlns:p14="http://schemas.microsoft.com/office/powerpoint/2010/main" val="351818978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Hebrews 8:6 – 9:22    </a:t>
            </a:r>
            <a:r>
              <a:rPr lang="en-US" dirty="0">
                <a:solidFill>
                  <a:srgbClr val="FDA523"/>
                </a:solidFill>
              </a:rPr>
              <a:t>Conclusions</a:t>
            </a:r>
            <a:endParaRPr lang="en-US" dirty="0">
              <a:solidFill>
                <a:srgbClr val="00DA63"/>
              </a:solidFill>
            </a:endParaRPr>
          </a:p>
        </p:txBody>
      </p:sp>
      <p:sp>
        <p:nvSpPr>
          <p:cNvPr id="3" name="Content Placeholder 2"/>
          <p:cNvSpPr>
            <a:spLocks noGrp="1"/>
          </p:cNvSpPr>
          <p:nvPr>
            <p:ph idx="1"/>
          </p:nvPr>
        </p:nvSpPr>
        <p:spPr/>
        <p:txBody>
          <a:bodyPr>
            <a:normAutofit/>
          </a:bodyPr>
          <a:lstStyle/>
          <a:p>
            <a:pPr marL="0" indent="0">
              <a:buNone/>
            </a:pPr>
            <a:r>
              <a:rPr lang="en-US" dirty="0" smtClean="0">
                <a:solidFill>
                  <a:srgbClr val="FDA523"/>
                </a:solidFill>
              </a:rPr>
              <a:t>The Joy of Sacred Service:</a:t>
            </a:r>
          </a:p>
          <a:p>
            <a:r>
              <a:rPr lang="en-US" dirty="0" smtClean="0"/>
              <a:t>The word </a:t>
            </a:r>
            <a:r>
              <a:rPr lang="en-US" dirty="0" smtClean="0">
                <a:solidFill>
                  <a:srgbClr val="00B0F0"/>
                </a:solidFill>
              </a:rPr>
              <a:t>“service” </a:t>
            </a:r>
            <a:r>
              <a:rPr lang="en-US" dirty="0" smtClean="0"/>
              <a:t>in </a:t>
            </a:r>
            <a:r>
              <a:rPr lang="en-US" dirty="0" smtClean="0">
                <a:solidFill>
                  <a:srgbClr val="FFFF00"/>
                </a:solidFill>
              </a:rPr>
              <a:t>9:14</a:t>
            </a:r>
            <a:r>
              <a:rPr lang="en-US" dirty="0" smtClean="0"/>
              <a:t> has been described as “the service of a sacred ministry of complete surrender” (Westcott).</a:t>
            </a:r>
          </a:p>
          <a:p>
            <a:r>
              <a:rPr lang="en-US" dirty="0" smtClean="0"/>
              <a:t>Related to </a:t>
            </a:r>
            <a:r>
              <a:rPr lang="en-US" dirty="0" smtClean="0">
                <a:solidFill>
                  <a:srgbClr val="00B0F0"/>
                </a:solidFill>
              </a:rPr>
              <a:t>“worshipers” </a:t>
            </a:r>
            <a:r>
              <a:rPr lang="en-US" dirty="0" smtClean="0"/>
              <a:t>in </a:t>
            </a:r>
            <a:r>
              <a:rPr lang="en-US" dirty="0" smtClean="0">
                <a:solidFill>
                  <a:srgbClr val="FFFF00"/>
                </a:solidFill>
              </a:rPr>
              <a:t>10:2</a:t>
            </a:r>
          </a:p>
          <a:p>
            <a:r>
              <a:rPr lang="en-US" dirty="0" smtClean="0"/>
              <a:t>The NLT translates this as </a:t>
            </a:r>
            <a:r>
              <a:rPr lang="en-US" dirty="0" smtClean="0">
                <a:solidFill>
                  <a:srgbClr val="00B0F0"/>
                </a:solidFill>
              </a:rPr>
              <a:t>“worship” </a:t>
            </a:r>
            <a:r>
              <a:rPr lang="en-US" dirty="0" smtClean="0"/>
              <a:t>in </a:t>
            </a:r>
            <a:r>
              <a:rPr lang="en-US" dirty="0" smtClean="0">
                <a:solidFill>
                  <a:srgbClr val="FFFF00"/>
                </a:solidFill>
              </a:rPr>
              <a:t>9:14.</a:t>
            </a:r>
          </a:p>
          <a:p>
            <a:r>
              <a:rPr lang="en-US" dirty="0" smtClean="0"/>
              <a:t>See also the </a:t>
            </a:r>
            <a:r>
              <a:rPr lang="en-US" dirty="0"/>
              <a:t>same </a:t>
            </a:r>
            <a:r>
              <a:rPr lang="en-US" dirty="0" smtClean="0"/>
              <a:t>word in </a:t>
            </a:r>
            <a:r>
              <a:rPr lang="en-US" dirty="0" smtClean="0">
                <a:solidFill>
                  <a:srgbClr val="FFFF00"/>
                </a:solidFill>
              </a:rPr>
              <a:t>Revelation 22:3</a:t>
            </a:r>
            <a:r>
              <a:rPr lang="en-US" dirty="0" smtClean="0"/>
              <a:t>. </a:t>
            </a:r>
          </a:p>
          <a:p>
            <a:r>
              <a:rPr lang="en-US" dirty="0" smtClean="0"/>
              <a:t>ESV and NLT translate it as </a:t>
            </a:r>
            <a:r>
              <a:rPr lang="en-US" dirty="0" smtClean="0">
                <a:solidFill>
                  <a:srgbClr val="00B0F0"/>
                </a:solidFill>
              </a:rPr>
              <a:t>“worship” </a:t>
            </a:r>
            <a:r>
              <a:rPr lang="en-US" dirty="0" smtClean="0"/>
              <a:t>there.</a:t>
            </a:r>
          </a:p>
        </p:txBody>
      </p:sp>
    </p:spTree>
    <p:extLst>
      <p:ext uri="{BB962C8B-B14F-4D97-AF65-F5344CB8AC3E}">
        <p14:creationId xmlns:p14="http://schemas.microsoft.com/office/powerpoint/2010/main" val="290069999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Hebrews 8:6 – 9:22    </a:t>
            </a:r>
            <a:r>
              <a:rPr lang="en-US" dirty="0">
                <a:solidFill>
                  <a:srgbClr val="FDA523"/>
                </a:solidFill>
              </a:rPr>
              <a:t>Conclusions</a:t>
            </a:r>
            <a:endParaRPr lang="en-US" dirty="0">
              <a:solidFill>
                <a:srgbClr val="00DA63"/>
              </a:solidFill>
            </a:endParaRPr>
          </a:p>
        </p:txBody>
      </p:sp>
      <p:sp>
        <p:nvSpPr>
          <p:cNvPr id="3" name="Content Placeholder 2"/>
          <p:cNvSpPr>
            <a:spLocks noGrp="1"/>
          </p:cNvSpPr>
          <p:nvPr>
            <p:ph idx="1"/>
          </p:nvPr>
        </p:nvSpPr>
        <p:spPr/>
        <p:txBody>
          <a:bodyPr>
            <a:normAutofit/>
          </a:bodyPr>
          <a:lstStyle/>
          <a:p>
            <a:pPr marL="0" indent="0">
              <a:buNone/>
            </a:pPr>
            <a:r>
              <a:rPr lang="en-US" dirty="0" smtClean="0">
                <a:solidFill>
                  <a:srgbClr val="FDA523"/>
                </a:solidFill>
              </a:rPr>
              <a:t>The Significance of Christ’s Blood:</a:t>
            </a:r>
          </a:p>
          <a:p>
            <a:r>
              <a:rPr lang="en-US" dirty="0" smtClean="0"/>
              <a:t>We can lessen the value of the cross by taking the focus off of Christ shedding His blood for our sins.</a:t>
            </a:r>
          </a:p>
          <a:p>
            <a:r>
              <a:rPr lang="en-US" dirty="0" smtClean="0"/>
              <a:t>People emphasize Christ’s role as a moral example, rather than a Mediator between a holy God and lost humanity.</a:t>
            </a:r>
          </a:p>
        </p:txBody>
      </p:sp>
    </p:spTree>
    <p:extLst>
      <p:ext uri="{BB962C8B-B14F-4D97-AF65-F5344CB8AC3E}">
        <p14:creationId xmlns:p14="http://schemas.microsoft.com/office/powerpoint/2010/main" val="396191435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Hebrews 8:6 – </a:t>
            </a:r>
            <a:r>
              <a:rPr lang="en-US" dirty="0" smtClean="0"/>
              <a:t>9:22    </a:t>
            </a:r>
            <a:r>
              <a:rPr lang="en-US" dirty="0" smtClean="0">
                <a:solidFill>
                  <a:srgbClr val="FDA523"/>
                </a:solidFill>
              </a:rPr>
              <a:t>Conclusions</a:t>
            </a:r>
            <a:endParaRPr lang="en-US" dirty="0">
              <a:solidFill>
                <a:srgbClr val="FDA523"/>
              </a:solidFill>
            </a:endParaRPr>
          </a:p>
        </p:txBody>
      </p:sp>
      <p:sp>
        <p:nvSpPr>
          <p:cNvPr id="3" name="Content Placeholder 2"/>
          <p:cNvSpPr>
            <a:spLocks noGrp="1"/>
          </p:cNvSpPr>
          <p:nvPr>
            <p:ph idx="1"/>
          </p:nvPr>
        </p:nvSpPr>
        <p:spPr/>
        <p:txBody>
          <a:bodyPr>
            <a:normAutofit/>
          </a:bodyPr>
          <a:lstStyle/>
          <a:p>
            <a:pPr marL="0" indent="0">
              <a:buNone/>
            </a:pPr>
            <a:r>
              <a:rPr lang="en-US" dirty="0" smtClean="0">
                <a:solidFill>
                  <a:srgbClr val="FDA523"/>
                </a:solidFill>
              </a:rPr>
              <a:t>The Significance of Christ’s Blood:</a:t>
            </a:r>
          </a:p>
          <a:p>
            <a:r>
              <a:rPr lang="en-US" dirty="0"/>
              <a:t>This </a:t>
            </a:r>
            <a:r>
              <a:rPr lang="en-US" dirty="0" smtClean="0"/>
              <a:t>does make Jesus more </a:t>
            </a:r>
            <a:r>
              <a:rPr lang="en-US" dirty="0"/>
              <a:t>palatable to some, but it does so by </a:t>
            </a:r>
            <a:r>
              <a:rPr lang="en-US" dirty="0" smtClean="0"/>
              <a:t>robbing the New Testament of </a:t>
            </a:r>
            <a:r>
              <a:rPr lang="en-US" dirty="0"/>
              <a:t>its </a:t>
            </a:r>
            <a:r>
              <a:rPr lang="en-US" dirty="0" smtClean="0"/>
              <a:t>core message, namely:</a:t>
            </a:r>
          </a:p>
          <a:p>
            <a:r>
              <a:rPr lang="en-US" dirty="0"/>
              <a:t>Christ settles the differences between God and His aggressively disobedient children, by dying for our sins.</a:t>
            </a:r>
          </a:p>
          <a:p>
            <a:r>
              <a:rPr lang="en-US" dirty="0" smtClean="0"/>
              <a:t>Christ </a:t>
            </a:r>
            <a:r>
              <a:rPr lang="en-US" dirty="0"/>
              <a:t>is our Divine Mediator.</a:t>
            </a:r>
          </a:p>
          <a:p>
            <a:endParaRPr lang="en-US" dirty="0" smtClean="0"/>
          </a:p>
          <a:p>
            <a:endParaRPr lang="en-US" dirty="0" smtClean="0"/>
          </a:p>
          <a:p>
            <a:endParaRPr lang="en-US" dirty="0"/>
          </a:p>
        </p:txBody>
      </p:sp>
    </p:spTree>
    <p:extLst>
      <p:ext uri="{BB962C8B-B14F-4D97-AF65-F5344CB8AC3E}">
        <p14:creationId xmlns:p14="http://schemas.microsoft.com/office/powerpoint/2010/main" val="390990221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Hebrews 8:6 – 9:22    </a:t>
            </a:r>
            <a:r>
              <a:rPr lang="en-US" dirty="0">
                <a:solidFill>
                  <a:srgbClr val="FDA523"/>
                </a:solidFill>
              </a:rPr>
              <a:t>Conclusions</a:t>
            </a:r>
          </a:p>
        </p:txBody>
      </p:sp>
      <p:sp>
        <p:nvSpPr>
          <p:cNvPr id="3" name="Content Placeholder 2"/>
          <p:cNvSpPr>
            <a:spLocks noGrp="1"/>
          </p:cNvSpPr>
          <p:nvPr>
            <p:ph idx="1"/>
          </p:nvPr>
        </p:nvSpPr>
        <p:spPr/>
        <p:txBody>
          <a:bodyPr>
            <a:normAutofit/>
          </a:bodyPr>
          <a:lstStyle/>
          <a:p>
            <a:pPr marL="0" indent="0">
              <a:buNone/>
            </a:pPr>
            <a:r>
              <a:rPr lang="en-US" i="1" dirty="0" smtClean="0">
                <a:solidFill>
                  <a:srgbClr val="00DA63"/>
                </a:solidFill>
              </a:rPr>
              <a:t>The gospel contains some features so alien to modern thought that it will always appear “folly” … however hard we strive (and rightly) to show that it is “true and reasonable.”  The cross will always constitute an assault on human self-righteousness and a challenge to human self-indulgence.  Its “scandal” (stumbling-block) simply cannot be removed.</a:t>
            </a:r>
          </a:p>
          <a:p>
            <a:pPr lvl="1" algn="r"/>
            <a:r>
              <a:rPr lang="en-US" dirty="0" smtClean="0"/>
              <a:t>John Stott (1921-2011)</a:t>
            </a:r>
            <a:endParaRPr lang="en-US" dirty="0"/>
          </a:p>
        </p:txBody>
      </p:sp>
    </p:spTree>
    <p:extLst>
      <p:ext uri="{BB962C8B-B14F-4D97-AF65-F5344CB8AC3E}">
        <p14:creationId xmlns:p14="http://schemas.microsoft.com/office/powerpoint/2010/main" val="311891924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3429000"/>
          </a:xfrm>
        </p:spPr>
        <p:txBody>
          <a:bodyPr>
            <a:normAutofit/>
          </a:bodyPr>
          <a:lstStyle/>
          <a:p>
            <a:r>
              <a:rPr lang="en-US" dirty="0">
                <a:solidFill>
                  <a:srgbClr val="00DA63"/>
                </a:solidFill>
              </a:rPr>
              <a:t>Christ our Divine </a:t>
            </a:r>
            <a:r>
              <a:rPr lang="en-US" dirty="0" smtClean="0">
                <a:solidFill>
                  <a:srgbClr val="00DA63"/>
                </a:solidFill>
              </a:rPr>
              <a:t>Mediator has </a:t>
            </a:r>
            <a:r>
              <a:rPr lang="en-US" dirty="0">
                <a:solidFill>
                  <a:srgbClr val="00DA63"/>
                </a:solidFill>
              </a:rPr>
              <a:t>sealed a New Covenant between a rebellious human race and a perfectly Holy God</a:t>
            </a:r>
            <a:r>
              <a:rPr lang="en-US" dirty="0" smtClean="0">
                <a:solidFill>
                  <a:srgbClr val="00DA63"/>
                </a:solidFill>
              </a:rPr>
              <a:t>.</a:t>
            </a:r>
            <a:endParaRPr lang="en-US" dirty="0">
              <a:solidFill>
                <a:srgbClr val="00DA63"/>
              </a:solidFill>
            </a:endParaRPr>
          </a:p>
        </p:txBody>
      </p:sp>
    </p:spTree>
    <p:extLst>
      <p:ext uri="{BB962C8B-B14F-4D97-AF65-F5344CB8AC3E}">
        <p14:creationId xmlns:p14="http://schemas.microsoft.com/office/powerpoint/2010/main" val="86760104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2593</TotalTime>
  <Words>1430</Words>
  <Application>Microsoft Office PowerPoint</Application>
  <PresentationFormat>On-screen Show (4:3)</PresentationFormat>
  <Paragraphs>204</Paragraphs>
  <Slides>42</Slides>
  <Notes>42</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Office Theme</vt:lpstr>
      <vt:lpstr>Our Divine Mediator</vt:lpstr>
      <vt:lpstr>Hebrews 8:6 – 9:22  Introduction</vt:lpstr>
      <vt:lpstr>Hebrews 8:6 – 9:22  Introduction</vt:lpstr>
      <vt:lpstr>Hebrews 8:6 – 9:22  Introduction</vt:lpstr>
      <vt:lpstr>Hebrews 8:6 – 9:22  Introduction</vt:lpstr>
      <vt:lpstr>Christ our Divine Mediator has sealed a New Covenant between a rebellious human race and a perfectly Holy God.</vt:lpstr>
      <vt:lpstr>Hebrews 8:6 – 9:22  Outline</vt:lpstr>
      <vt:lpstr>Hebrews 8:6 – 9:22  Outline</vt:lpstr>
      <vt:lpstr>Hebrews 8:6 – 9:22  Outline</vt:lpstr>
      <vt:lpstr>It Was Prophesied 8:6-13</vt:lpstr>
      <vt:lpstr>It Was Prophesied 8:6-13</vt:lpstr>
      <vt:lpstr>It Was Prophesied 8:6-13</vt:lpstr>
      <vt:lpstr>It Was Prophesied 8:6-13</vt:lpstr>
      <vt:lpstr>Christ our Divine Mediator has sealed a New Covenant between a rebellious human race and a perfectly Holy God.</vt:lpstr>
      <vt:lpstr>It Was Needed  9:1-10</vt:lpstr>
      <vt:lpstr>It Was Needed  9:1-10</vt:lpstr>
      <vt:lpstr>It Was Needed  9:1-10</vt:lpstr>
      <vt:lpstr>It Was Needed  9:1-10</vt:lpstr>
      <vt:lpstr>It Was Needed  9:1-10</vt:lpstr>
      <vt:lpstr>Christ our Divine Mediator has sealed a New Covenant between a rebellious human race and a perfectly Holy God.</vt:lpstr>
      <vt:lpstr>It Is Effective 9:11-15</vt:lpstr>
      <vt:lpstr>It Is Effective 9:11-15</vt:lpstr>
      <vt:lpstr>It Is Effective 9:11-15</vt:lpstr>
      <vt:lpstr>It Is Effective 9:11-15</vt:lpstr>
      <vt:lpstr>It Is Effective 9:11-15</vt:lpstr>
      <vt:lpstr>It Is Effective 9:11-15</vt:lpstr>
      <vt:lpstr>Christ our Divine Mediator has sealed a New Covenant between a rebellious human race and a perfectly Holy God.</vt:lpstr>
      <vt:lpstr>It Has Been Sealed 9:16-22</vt:lpstr>
      <vt:lpstr>It Has Been Sealed 9:16-22</vt:lpstr>
      <vt:lpstr>It Has Been Sealed 9:16-22</vt:lpstr>
      <vt:lpstr>It Has Been Sealed 9:16-22</vt:lpstr>
      <vt:lpstr>It Has Been Sealed 9:16-22</vt:lpstr>
      <vt:lpstr>It Has Been Sealed 9:16-22</vt:lpstr>
      <vt:lpstr>Christ our Divine Mediator has sealed a New Covenant between a rebellious human race and a perfectly Holy God.</vt:lpstr>
      <vt:lpstr>Hebrews 8:6 – 9:22    Conclusions</vt:lpstr>
      <vt:lpstr>Hebrews 8:6 – 9:22    Conclusions</vt:lpstr>
      <vt:lpstr>Hebrews 8:6 – 9:22    Conclusions</vt:lpstr>
      <vt:lpstr>Hebrews 8:6 – 9:22    Conclusions</vt:lpstr>
      <vt:lpstr>Hebrews 8:6 – 9:22    Conclusions</vt:lpstr>
      <vt:lpstr>Hebrews 8:6 – 9:22    Conclusions</vt:lpstr>
      <vt:lpstr>Hebrews 8:6 – 9:22    Conclusions</vt:lpstr>
      <vt:lpstr>Christ our Divine Mediator has sealed a New Covenant between a rebellious human race and a perfectly Holy God.</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Dave</dc:creator>
  <cp:lastModifiedBy>David Kosobucki</cp:lastModifiedBy>
  <cp:revision>94</cp:revision>
  <dcterms:created xsi:type="dcterms:W3CDTF">2006-08-16T00:00:00Z</dcterms:created>
  <dcterms:modified xsi:type="dcterms:W3CDTF">2012-04-01T18:31:45Z</dcterms:modified>
</cp:coreProperties>
</file>