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57" r:id="rId3"/>
    <p:sldId id="301" r:id="rId4"/>
    <p:sldId id="302" r:id="rId5"/>
    <p:sldId id="303" r:id="rId6"/>
    <p:sldId id="304" r:id="rId7"/>
    <p:sldId id="306" r:id="rId8"/>
    <p:sldId id="307" r:id="rId9"/>
    <p:sldId id="308" r:id="rId10"/>
    <p:sldId id="258" r:id="rId11"/>
    <p:sldId id="263" r:id="rId12"/>
    <p:sldId id="268" r:id="rId13"/>
    <p:sldId id="269" r:id="rId14"/>
    <p:sldId id="270" r:id="rId15"/>
    <p:sldId id="264" r:id="rId16"/>
    <p:sldId id="265" r:id="rId17"/>
    <p:sldId id="266" r:id="rId18"/>
    <p:sldId id="267" r:id="rId19"/>
    <p:sldId id="271" r:id="rId20"/>
    <p:sldId id="272" r:id="rId21"/>
    <p:sldId id="273" r:id="rId22"/>
    <p:sldId id="274" r:id="rId23"/>
    <p:sldId id="275" r:id="rId24"/>
    <p:sldId id="296" r:id="rId25"/>
    <p:sldId id="260" r:id="rId26"/>
    <p:sldId id="276" r:id="rId27"/>
    <p:sldId id="279" r:id="rId28"/>
    <p:sldId id="278" r:id="rId29"/>
    <p:sldId id="281" r:id="rId30"/>
    <p:sldId id="283" r:id="rId31"/>
    <p:sldId id="284" r:id="rId32"/>
    <p:sldId id="290" r:id="rId33"/>
    <p:sldId id="285" r:id="rId34"/>
    <p:sldId id="286" r:id="rId35"/>
    <p:sldId id="287" r:id="rId36"/>
    <p:sldId id="282" r:id="rId37"/>
    <p:sldId id="288" r:id="rId38"/>
    <p:sldId id="297" r:id="rId39"/>
    <p:sldId id="261" r:id="rId40"/>
    <p:sldId id="289" r:id="rId41"/>
    <p:sldId id="291" r:id="rId42"/>
    <p:sldId id="292" r:id="rId43"/>
    <p:sldId id="294" r:id="rId44"/>
    <p:sldId id="295" r:id="rId45"/>
    <p:sldId id="298" r:id="rId46"/>
    <p:sldId id="262" r:id="rId47"/>
    <p:sldId id="309" r:id="rId48"/>
    <p:sldId id="300" r:id="rId49"/>
    <p:sldId id="299" r:id="rId50"/>
    <p:sldId id="277"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10" autoAdjust="0"/>
  </p:normalViewPr>
  <p:slideViewPr>
    <p:cSldViewPr>
      <p:cViewPr varScale="1">
        <p:scale>
          <a:sx n="84" d="100"/>
          <a:sy n="84" d="100"/>
        </p:scale>
        <p:origin x="-558" y="-90"/>
      </p:cViewPr>
      <p:guideLst>
        <p:guide orient="horz" pos="2160"/>
        <p:guide pos="2880"/>
      </p:guideLst>
    </p:cSldViewPr>
  </p:slideViewPr>
  <p:outlineViewPr>
    <p:cViewPr>
      <p:scale>
        <a:sx n="33" d="100"/>
        <a:sy n="33" d="100"/>
      </p:scale>
      <p:origin x="0" y="3334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FA53C2-D7C0-460F-9107-E3FBB155BF83}" type="datetimeFigureOut">
              <a:rPr lang="en-US" smtClean="0"/>
              <a:t>2/11/2012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370682-47D4-44A7-B0DC-03E5471427BA}" type="slidenum">
              <a:rPr lang="en-US" smtClean="0"/>
              <a:t>‹#›</a:t>
            </a:fld>
            <a:endParaRPr lang="en-US"/>
          </a:p>
        </p:txBody>
      </p:sp>
    </p:spTree>
    <p:extLst>
      <p:ext uri="{BB962C8B-B14F-4D97-AF65-F5344CB8AC3E}">
        <p14:creationId xmlns:p14="http://schemas.microsoft.com/office/powerpoint/2010/main" val="1133232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a:t>
            </a:fld>
            <a:endParaRPr lang="en-US"/>
          </a:p>
        </p:txBody>
      </p:sp>
    </p:spTree>
    <p:extLst>
      <p:ext uri="{BB962C8B-B14F-4D97-AF65-F5344CB8AC3E}">
        <p14:creationId xmlns:p14="http://schemas.microsoft.com/office/powerpoint/2010/main" val="2075244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5</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6</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7</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8</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9</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10</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11</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12</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13</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14</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15</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16</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17</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18</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19</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20</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21</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22</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23</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24</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25</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26</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27</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28</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29</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30</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31</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32</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33</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34</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35</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36</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37</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38</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39</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40</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41</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42</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43</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44</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45</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46</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47</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48</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49</a:t>
            </a:fld>
            <a:endParaRPr lang="en-US"/>
          </a:p>
        </p:txBody>
      </p:sp>
    </p:spTree>
    <p:extLst>
      <p:ext uri="{BB962C8B-B14F-4D97-AF65-F5344CB8AC3E}">
        <p14:creationId xmlns:p14="http://schemas.microsoft.com/office/powerpoint/2010/main" val="3274246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370682-47D4-44A7-B0DC-03E5471427BA}" type="slidenum">
              <a:rPr lang="en-US" smtClean="0"/>
              <a:t>50</a:t>
            </a:fld>
            <a:endParaRPr lang="en-US"/>
          </a:p>
        </p:txBody>
      </p:sp>
    </p:spTree>
    <p:extLst>
      <p:ext uri="{BB962C8B-B14F-4D97-AF65-F5344CB8AC3E}">
        <p14:creationId xmlns:p14="http://schemas.microsoft.com/office/powerpoint/2010/main" val="327424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Becoming Holy</a:t>
            </a:r>
            <a:endParaRPr lang="en-US" dirty="0"/>
          </a:p>
        </p:txBody>
      </p:sp>
      <p:sp>
        <p:nvSpPr>
          <p:cNvPr id="3" name="Subtitle 2"/>
          <p:cNvSpPr>
            <a:spLocks noGrp="1"/>
          </p:cNvSpPr>
          <p:nvPr>
            <p:ph type="subTitle" idx="1"/>
          </p:nvPr>
        </p:nvSpPr>
        <p:spPr/>
        <p:txBody>
          <a:bodyPr/>
          <a:lstStyle/>
          <a:p>
            <a:r>
              <a:rPr lang="en-US" dirty="0" smtClean="0">
                <a:solidFill>
                  <a:srgbClr val="FFFF00"/>
                </a:solidFill>
              </a:rPr>
              <a:t>Hebrews 4</a:t>
            </a:r>
            <a:endParaRPr lang="en-US" dirty="0">
              <a:solidFill>
                <a:srgbClr val="FFFF00"/>
              </a:solidFill>
            </a:endParaRPr>
          </a:p>
        </p:txBody>
      </p:sp>
    </p:spTree>
    <p:extLst>
      <p:ext uri="{BB962C8B-B14F-4D97-AF65-F5344CB8AC3E}">
        <p14:creationId xmlns:p14="http://schemas.microsoft.com/office/powerpoint/2010/main" val="348195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What is </a:t>
            </a:r>
            <a:r>
              <a:rPr lang="en-US" b="1" i="1" dirty="0" smtClean="0">
                <a:solidFill>
                  <a:srgbClr val="00B050"/>
                </a:solidFill>
              </a:rPr>
              <a:t>holiness </a:t>
            </a:r>
            <a:r>
              <a:rPr lang="en-US" dirty="0" smtClean="0"/>
              <a:t>anyway?</a:t>
            </a:r>
            <a:endParaRPr lang="en-US" dirty="0"/>
          </a:p>
        </p:txBody>
      </p:sp>
    </p:spTree>
    <p:extLst>
      <p:ext uri="{BB962C8B-B14F-4D97-AF65-F5344CB8AC3E}">
        <p14:creationId xmlns:p14="http://schemas.microsoft.com/office/powerpoint/2010/main" val="1981032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What is </a:t>
            </a:r>
            <a:r>
              <a:rPr lang="en-US" b="1" i="1" dirty="0" smtClean="0">
                <a:solidFill>
                  <a:srgbClr val="00B050"/>
                </a:solidFill>
              </a:rPr>
              <a:t>holiness</a:t>
            </a:r>
            <a:r>
              <a:rPr lang="en-US" dirty="0" smtClean="0"/>
              <a:t> anyway?</a:t>
            </a:r>
          </a:p>
          <a:p>
            <a:r>
              <a:rPr lang="en-US" dirty="0" smtClean="0"/>
              <a:t>From dictionary.com:</a:t>
            </a:r>
          </a:p>
          <a:p>
            <a:pPr marL="0" indent="0">
              <a:buNone/>
            </a:pPr>
            <a:r>
              <a:rPr lang="en-US" dirty="0" smtClean="0"/>
              <a:t>       1. the quality or state of being holy; sanctity.</a:t>
            </a:r>
          </a:p>
          <a:p>
            <a:pPr marL="0" indent="0">
              <a:buNone/>
            </a:pPr>
            <a:r>
              <a:rPr lang="en-US" dirty="0" smtClean="0"/>
              <a:t>       2. a title of the pope</a:t>
            </a:r>
          </a:p>
        </p:txBody>
      </p:sp>
    </p:spTree>
    <p:extLst>
      <p:ext uri="{BB962C8B-B14F-4D97-AF65-F5344CB8AC3E}">
        <p14:creationId xmlns:p14="http://schemas.microsoft.com/office/powerpoint/2010/main" val="3484829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What is </a:t>
            </a:r>
            <a:r>
              <a:rPr lang="en-US" b="1" i="1" dirty="0" smtClean="0">
                <a:solidFill>
                  <a:srgbClr val="00B050"/>
                </a:solidFill>
              </a:rPr>
              <a:t>holiness</a:t>
            </a:r>
            <a:r>
              <a:rPr lang="en-US" dirty="0" smtClean="0"/>
              <a:t> anyway?</a:t>
            </a:r>
          </a:p>
          <a:p>
            <a:r>
              <a:rPr lang="en-US" dirty="0" smtClean="0"/>
              <a:t>From dictionary.com:</a:t>
            </a:r>
          </a:p>
          <a:p>
            <a:pPr marL="0" indent="0">
              <a:buNone/>
            </a:pPr>
            <a:r>
              <a:rPr lang="en-US" dirty="0" smtClean="0"/>
              <a:t>       1. the quality or state of being holy; sanctity.</a:t>
            </a:r>
          </a:p>
          <a:p>
            <a:pPr marL="0" indent="0">
              <a:buNone/>
            </a:pPr>
            <a:r>
              <a:rPr lang="en-US" dirty="0" smtClean="0"/>
              <a:t>       2. a title of the pope</a:t>
            </a:r>
          </a:p>
          <a:p>
            <a:r>
              <a:rPr lang="en-US" dirty="0" smtClean="0"/>
              <a:t>How about </a:t>
            </a:r>
            <a:r>
              <a:rPr lang="en-US" b="1" i="1" dirty="0" smtClean="0">
                <a:solidFill>
                  <a:srgbClr val="00B050"/>
                </a:solidFill>
              </a:rPr>
              <a:t>sanctity</a:t>
            </a:r>
            <a:r>
              <a:rPr lang="en-US" dirty="0" smtClean="0"/>
              <a:t>?</a:t>
            </a:r>
          </a:p>
          <a:p>
            <a:pPr marL="0" indent="0">
              <a:buNone/>
            </a:pPr>
            <a:r>
              <a:rPr lang="en-US" dirty="0"/>
              <a:t>	</a:t>
            </a:r>
            <a:r>
              <a:rPr lang="en-US" dirty="0" smtClean="0"/>
              <a:t>1. “holiness…” </a:t>
            </a:r>
            <a:endParaRPr lang="en-US" dirty="0"/>
          </a:p>
        </p:txBody>
      </p:sp>
    </p:spTree>
    <p:extLst>
      <p:ext uri="{BB962C8B-B14F-4D97-AF65-F5344CB8AC3E}">
        <p14:creationId xmlns:p14="http://schemas.microsoft.com/office/powerpoint/2010/main" val="2844545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As for the pope’s title, it is equally a title used by the Dalai Lama</a:t>
            </a:r>
          </a:p>
          <a:p>
            <a:r>
              <a:rPr lang="en-US" dirty="0" smtClean="0"/>
              <a:t>And he</a:t>
            </a:r>
            <a:r>
              <a:rPr lang="en-US" dirty="0" smtClean="0"/>
              <a:t> get a lot better press than the pope these days.</a:t>
            </a:r>
          </a:p>
          <a:p>
            <a:endParaRPr lang="en-US" dirty="0"/>
          </a:p>
        </p:txBody>
      </p:sp>
    </p:spTree>
    <p:extLst>
      <p:ext uri="{BB962C8B-B14F-4D97-AF65-F5344CB8AC3E}">
        <p14:creationId xmlns:p14="http://schemas.microsoft.com/office/powerpoint/2010/main" val="4239327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The Dalai Lama:</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What makes him </a:t>
            </a:r>
            <a:r>
              <a:rPr lang="en-US" b="1" i="1" dirty="0" smtClean="0">
                <a:solidFill>
                  <a:srgbClr val="00B050"/>
                </a:solidFill>
              </a:rPr>
              <a:t>holy</a:t>
            </a:r>
            <a:r>
              <a:rPr lang="en-US" dirty="0" smtClean="0"/>
              <a:t>?</a:t>
            </a:r>
            <a:endParaRPr lang="en-US" dirty="0" smtClean="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2133600"/>
            <a:ext cx="3810000" cy="3175000"/>
          </a:xfrm>
          <a:prstGeom prst="rect">
            <a:avLst/>
          </a:prstGeom>
        </p:spPr>
      </p:pic>
    </p:spTree>
    <p:extLst>
      <p:ext uri="{BB962C8B-B14F-4D97-AF65-F5344CB8AC3E}">
        <p14:creationId xmlns:p14="http://schemas.microsoft.com/office/powerpoint/2010/main" val="2391776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The Dalai Lama:</a:t>
            </a:r>
          </a:p>
          <a:p>
            <a:endParaRPr lang="en-US" dirty="0" smtClean="0"/>
          </a:p>
          <a:p>
            <a:endParaRPr lang="en-US" dirty="0"/>
          </a:p>
          <a:p>
            <a:endParaRPr lang="en-US" dirty="0" smtClean="0"/>
          </a:p>
          <a:p>
            <a:endParaRPr lang="en-US" dirty="0"/>
          </a:p>
          <a:p>
            <a:endParaRPr lang="en-US" dirty="0" smtClean="0"/>
          </a:p>
          <a:p>
            <a:endParaRPr lang="en-US" dirty="0"/>
          </a:p>
          <a:p>
            <a:r>
              <a:rPr lang="en-US" dirty="0" smtClean="0"/>
              <a:t>Is it the robe?  The smile?  The shaved head?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2133600"/>
            <a:ext cx="3810000" cy="3175000"/>
          </a:xfrm>
          <a:prstGeom prst="rect">
            <a:avLst/>
          </a:prstGeom>
        </p:spPr>
      </p:pic>
    </p:spTree>
    <p:extLst>
      <p:ext uri="{BB962C8B-B14F-4D97-AF65-F5344CB8AC3E}">
        <p14:creationId xmlns:p14="http://schemas.microsoft.com/office/powerpoint/2010/main" val="3940994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a:t>
            </a:r>
            <a:r>
              <a:rPr lang="en-US" dirty="0" smtClean="0">
                <a:solidFill>
                  <a:srgbClr val="FFFF00"/>
                </a:solidFill>
              </a:rPr>
              <a:t>Introduction</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But that equally describes Uncle Fester!</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2209800"/>
            <a:ext cx="6470685" cy="4419600"/>
          </a:xfrm>
          <a:prstGeom prst="rect">
            <a:avLst/>
          </a:prstGeom>
        </p:spPr>
      </p:pic>
    </p:spTree>
    <p:extLst>
      <p:ext uri="{BB962C8B-B14F-4D97-AF65-F5344CB8AC3E}">
        <p14:creationId xmlns:p14="http://schemas.microsoft.com/office/powerpoint/2010/main" val="1307298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Hebrews 4	</a:t>
            </a:r>
            <a:r>
              <a:rPr lang="en-US" dirty="0">
                <a:solidFill>
                  <a:srgbClr val="FFFF00"/>
                </a:solidFill>
              </a:rPr>
              <a:t>Introduction</a:t>
            </a:r>
          </a:p>
        </p:txBody>
      </p:sp>
      <p:sp>
        <p:nvSpPr>
          <p:cNvPr id="6" name="Content Placeholder 5"/>
          <p:cNvSpPr>
            <a:spLocks noGrp="1"/>
          </p:cNvSpPr>
          <p:nvPr>
            <p:ph idx="1"/>
          </p:nvPr>
        </p:nvSpPr>
        <p:spPr/>
        <p:txBody>
          <a:bodyPr>
            <a:normAutofit fontScale="92500" lnSpcReduction="20000"/>
          </a:bodyPr>
          <a:lstStyle/>
          <a:p>
            <a:r>
              <a:rPr lang="en-US" b="1" i="1" dirty="0" smtClean="0">
                <a:solidFill>
                  <a:srgbClr val="00B050"/>
                </a:solidFill>
              </a:rPr>
              <a:t>Holiness</a:t>
            </a:r>
            <a:r>
              <a:rPr lang="en-US" b="1" dirty="0" smtClean="0">
                <a:solidFill>
                  <a:srgbClr val="00B050"/>
                </a:solidFill>
              </a:rPr>
              <a:t> </a:t>
            </a:r>
            <a:r>
              <a:rPr lang="en-US" sz="2200" i="1" dirty="0" smtClean="0"/>
              <a:t>(From Easton’s Bible Dictionary):</a:t>
            </a:r>
          </a:p>
          <a:p>
            <a:r>
              <a:rPr lang="en-US" dirty="0"/>
              <a:t>in</a:t>
            </a:r>
            <a:r>
              <a:rPr lang="en-US" dirty="0"/>
              <a:t> the highest sense belongs to God </a:t>
            </a:r>
            <a:r>
              <a:rPr lang="en-US" dirty="0">
                <a:solidFill>
                  <a:srgbClr val="FFFF00"/>
                </a:solidFill>
              </a:rPr>
              <a:t>(Isa. 6:3; Rev. 15:4), </a:t>
            </a:r>
            <a:r>
              <a:rPr lang="en-US" dirty="0"/>
              <a:t>and </a:t>
            </a:r>
            <a:r>
              <a:rPr lang="en-US" dirty="0"/>
              <a:t>to</a:t>
            </a:r>
            <a:r>
              <a:rPr lang="en-US" dirty="0"/>
              <a:t> </a:t>
            </a:r>
            <a:r>
              <a:rPr lang="en-US" dirty="0"/>
              <a:t>Christians</a:t>
            </a:r>
            <a:r>
              <a:rPr lang="en-US" dirty="0"/>
              <a:t> as consecrated to God's service, and in so far as they </a:t>
            </a:r>
            <a:r>
              <a:rPr lang="en-US" dirty="0"/>
              <a:t>are</a:t>
            </a:r>
            <a:r>
              <a:rPr lang="en-US" dirty="0"/>
              <a:t> conformed in all things to the will of God </a:t>
            </a:r>
            <a:r>
              <a:rPr lang="en-US" dirty="0">
                <a:solidFill>
                  <a:srgbClr val="FFFF00"/>
                </a:solidFill>
              </a:rPr>
              <a:t>(Rom. 6:19, 22; </a:t>
            </a:r>
            <a:r>
              <a:rPr lang="en-US" dirty="0">
                <a:solidFill>
                  <a:srgbClr val="FFFF00"/>
                </a:solidFill>
              </a:rPr>
              <a:t>Eph.</a:t>
            </a:r>
            <a:r>
              <a:rPr lang="en-US" dirty="0">
                <a:solidFill>
                  <a:srgbClr val="FFFF00"/>
                </a:solidFill>
              </a:rPr>
              <a:t> </a:t>
            </a:r>
            <a:r>
              <a:rPr lang="en-US" dirty="0">
                <a:solidFill>
                  <a:srgbClr val="FFFF00"/>
                </a:solidFill>
              </a:rPr>
              <a:t>1:4;</a:t>
            </a:r>
            <a:r>
              <a:rPr lang="en-US" dirty="0">
                <a:solidFill>
                  <a:srgbClr val="FFFF00"/>
                </a:solidFill>
              </a:rPr>
              <a:t> Titus 1:8; 1 Pet. 1:15). </a:t>
            </a:r>
            <a:endParaRPr lang="en-US" dirty="0" smtClean="0">
              <a:solidFill>
                <a:srgbClr val="FFFF00"/>
              </a:solidFill>
            </a:endParaRPr>
          </a:p>
          <a:p>
            <a:r>
              <a:rPr lang="en-US" dirty="0" smtClean="0"/>
              <a:t>Personal </a:t>
            </a:r>
            <a:r>
              <a:rPr lang="en-US" dirty="0"/>
              <a:t>holiness is a </a:t>
            </a:r>
            <a:r>
              <a:rPr lang="en-US" dirty="0"/>
              <a:t>work</a:t>
            </a:r>
            <a:r>
              <a:rPr lang="en-US" dirty="0"/>
              <a:t> of </a:t>
            </a:r>
            <a:r>
              <a:rPr lang="en-US" dirty="0"/>
              <a:t>gradual</a:t>
            </a:r>
            <a:r>
              <a:rPr lang="en-US" dirty="0"/>
              <a:t> development. It is carried on under many </a:t>
            </a:r>
            <a:r>
              <a:rPr lang="en-US" dirty="0"/>
              <a:t>hindrances,</a:t>
            </a:r>
            <a:r>
              <a:rPr lang="en-US" dirty="0"/>
              <a:t> hence the frequent admonitions to watchfulness, </a:t>
            </a:r>
            <a:r>
              <a:rPr lang="en-US" dirty="0"/>
              <a:t>prayer,</a:t>
            </a:r>
            <a:r>
              <a:rPr lang="en-US" dirty="0"/>
              <a:t> and perseverance </a:t>
            </a:r>
            <a:r>
              <a:rPr lang="en-US" dirty="0">
                <a:solidFill>
                  <a:srgbClr val="FFFF00"/>
                </a:solidFill>
              </a:rPr>
              <a:t>(1 Cor. 1:30; 2 Cor. 7:1; Eph. 4:23, 24). </a:t>
            </a:r>
          </a:p>
        </p:txBody>
      </p:sp>
    </p:spTree>
    <p:extLst>
      <p:ext uri="{BB962C8B-B14F-4D97-AF65-F5344CB8AC3E}">
        <p14:creationId xmlns:p14="http://schemas.microsoft.com/office/powerpoint/2010/main" val="878919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a:t>
            </a:r>
            <a:r>
              <a:rPr lang="en-US" dirty="0" smtClean="0">
                <a:solidFill>
                  <a:srgbClr val="00B050"/>
                </a:solidFill>
              </a:rPr>
              <a:t>Outline</a:t>
            </a:r>
            <a:endParaRPr lang="en-US" dirty="0">
              <a:solidFill>
                <a:srgbClr val="00B050"/>
              </a:solidFill>
            </a:endParaRPr>
          </a:p>
        </p:txBody>
      </p:sp>
      <p:sp>
        <p:nvSpPr>
          <p:cNvPr id="3" name="Content Placeholder 2"/>
          <p:cNvSpPr>
            <a:spLocks noGrp="1"/>
          </p:cNvSpPr>
          <p:nvPr>
            <p:ph idx="1"/>
          </p:nvPr>
        </p:nvSpPr>
        <p:spPr/>
        <p:txBody>
          <a:bodyPr/>
          <a:lstStyle/>
          <a:p>
            <a:pPr marL="571500" indent="-571500">
              <a:buFont typeface="+mj-lt"/>
              <a:buAutoNum type="romanUcPeriod"/>
            </a:pPr>
            <a:r>
              <a:rPr lang="en-US" dirty="0" smtClean="0"/>
              <a:t>Be diligent to enter </a:t>
            </a:r>
            <a:r>
              <a:rPr lang="en-US" dirty="0" smtClean="0"/>
              <a:t>God’s </a:t>
            </a:r>
            <a:r>
              <a:rPr lang="en-US" dirty="0" smtClean="0"/>
              <a:t>rest.	</a:t>
            </a:r>
            <a:r>
              <a:rPr lang="en-US" dirty="0"/>
              <a:t> </a:t>
            </a:r>
            <a:r>
              <a:rPr lang="en-US" dirty="0" smtClean="0"/>
              <a:t>     </a:t>
            </a:r>
            <a:r>
              <a:rPr lang="en-US" b="1" dirty="0" smtClean="0">
                <a:solidFill>
                  <a:srgbClr val="FFFF00"/>
                </a:solidFill>
              </a:rPr>
              <a:t>4:1-11</a:t>
            </a:r>
            <a:endParaRPr lang="en-US" b="1" dirty="0" smtClean="0">
              <a:solidFill>
                <a:srgbClr val="FFFF00"/>
              </a:solidFill>
            </a:endParaRPr>
          </a:p>
          <a:p>
            <a:pPr marL="571500" indent="-571500">
              <a:buFont typeface="+mj-lt"/>
              <a:buAutoNum type="romanUcPeriod"/>
            </a:pPr>
            <a:r>
              <a:rPr lang="en-US" dirty="0" smtClean="0"/>
              <a:t>Let God’s word expose your heart.      </a:t>
            </a:r>
            <a:r>
              <a:rPr lang="en-US" b="1" dirty="0" smtClean="0">
                <a:solidFill>
                  <a:srgbClr val="FFFF00"/>
                </a:solidFill>
              </a:rPr>
              <a:t>4:12-13</a:t>
            </a:r>
          </a:p>
          <a:p>
            <a:pPr marL="571500" indent="-571500">
              <a:buFont typeface="+mj-lt"/>
              <a:buAutoNum type="romanUcPeriod"/>
            </a:pPr>
            <a:r>
              <a:rPr lang="en-US" dirty="0" smtClean="0"/>
              <a:t>Come boldly to the throne of grace.   </a:t>
            </a:r>
            <a:r>
              <a:rPr lang="en-US" b="1" dirty="0" smtClean="0">
                <a:solidFill>
                  <a:srgbClr val="FFFF00"/>
                </a:solidFill>
              </a:rPr>
              <a:t>4:14-16</a:t>
            </a:r>
            <a:endParaRPr lang="en-US" b="1" dirty="0">
              <a:solidFill>
                <a:srgbClr val="FFFF00"/>
              </a:solidFill>
            </a:endParaRPr>
          </a:p>
        </p:txBody>
      </p:sp>
    </p:spTree>
    <p:extLst>
      <p:ext uri="{BB962C8B-B14F-4D97-AF65-F5344CB8AC3E}">
        <p14:creationId xmlns:p14="http://schemas.microsoft.com/office/powerpoint/2010/main" val="4033083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a:t>
            </a:r>
            <a:r>
              <a:rPr lang="en-US" dirty="0"/>
              <a:t>God’s </a:t>
            </a:r>
            <a:r>
              <a:rPr lang="en-US" dirty="0" smtClean="0"/>
              <a:t>rest.    </a:t>
            </a:r>
            <a:r>
              <a:rPr lang="en-US" b="1" dirty="0" smtClean="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Start in </a:t>
            </a:r>
            <a:r>
              <a:rPr lang="en-US" b="1" dirty="0" smtClean="0">
                <a:solidFill>
                  <a:srgbClr val="FFFF00"/>
                </a:solidFill>
              </a:rPr>
              <a:t>3:16</a:t>
            </a:r>
            <a:r>
              <a:rPr lang="en-US" dirty="0" smtClean="0"/>
              <a:t> to pick up the flow of the rabbi’s argument.</a:t>
            </a:r>
            <a:endParaRPr lang="en-US" dirty="0"/>
          </a:p>
        </p:txBody>
      </p:sp>
    </p:spTree>
    <p:extLst>
      <p:ext uri="{BB962C8B-B14F-4D97-AF65-F5344CB8AC3E}">
        <p14:creationId xmlns:p14="http://schemas.microsoft.com/office/powerpoint/2010/main" val="1063480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a:t>
            </a:r>
            <a:r>
              <a:rPr lang="en-US" dirty="0"/>
              <a:t>God’s </a:t>
            </a:r>
            <a:r>
              <a:rPr lang="en-US" dirty="0" smtClean="0"/>
              <a:t>rest.    </a:t>
            </a:r>
            <a:r>
              <a:rPr lang="en-US" b="1" dirty="0" smtClean="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Start in </a:t>
            </a:r>
            <a:r>
              <a:rPr lang="en-US" b="1" dirty="0" smtClean="0">
                <a:solidFill>
                  <a:srgbClr val="FFFF00"/>
                </a:solidFill>
              </a:rPr>
              <a:t>3:16</a:t>
            </a:r>
            <a:r>
              <a:rPr lang="en-US" dirty="0" smtClean="0"/>
              <a:t> to pick up the flow of the rabbi’s argument.</a:t>
            </a:r>
          </a:p>
          <a:p>
            <a:r>
              <a:rPr lang="en-US" dirty="0" smtClean="0"/>
              <a:t>The generation of Israelites that came out of Egypt received a promise that God would settle them in the land of Canaan.</a:t>
            </a:r>
          </a:p>
          <a:p>
            <a:r>
              <a:rPr lang="en-US" dirty="0" smtClean="0"/>
              <a:t>They refused to believe the promise and so refused to enter the land when they finally came to it.</a:t>
            </a:r>
          </a:p>
          <a:p>
            <a:r>
              <a:rPr lang="en-US" dirty="0" smtClean="0"/>
              <a:t>That generation died in the wilderness.</a:t>
            </a:r>
            <a:endParaRPr lang="en-US" dirty="0"/>
          </a:p>
        </p:txBody>
      </p:sp>
    </p:spTree>
    <p:extLst>
      <p:ext uri="{BB962C8B-B14F-4D97-AF65-F5344CB8AC3E}">
        <p14:creationId xmlns:p14="http://schemas.microsoft.com/office/powerpoint/2010/main" val="114929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b="1" dirty="0">
                <a:solidFill>
                  <a:srgbClr val="FFFF00"/>
                </a:solidFill>
              </a:rPr>
              <a:t>4:1</a:t>
            </a:r>
            <a:r>
              <a:rPr lang="en-US" dirty="0"/>
              <a:t>		</a:t>
            </a:r>
            <a:r>
              <a:rPr lang="en-US" dirty="0" smtClean="0"/>
              <a:t>We, in our generation, have also received a promise from God.</a:t>
            </a:r>
          </a:p>
        </p:txBody>
      </p:sp>
    </p:spTree>
    <p:extLst>
      <p:ext uri="{BB962C8B-B14F-4D97-AF65-F5344CB8AC3E}">
        <p14:creationId xmlns:p14="http://schemas.microsoft.com/office/powerpoint/2010/main" val="4092487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a:solidFill>
                  <a:srgbClr val="FFFF00"/>
                </a:solidFill>
              </a:rPr>
              <a:t>4:1</a:t>
            </a:r>
            <a:r>
              <a:rPr lang="en-US" dirty="0"/>
              <a:t>		</a:t>
            </a:r>
            <a:r>
              <a:rPr lang="en-US" dirty="0" smtClean="0"/>
              <a:t>We, in our generation, have also received a promise from God.</a:t>
            </a:r>
          </a:p>
          <a:p>
            <a:r>
              <a:rPr lang="en-US" dirty="0" smtClean="0"/>
              <a:t>He has promised to give us </a:t>
            </a:r>
            <a:r>
              <a:rPr lang="en-US" b="1" dirty="0" smtClean="0">
                <a:solidFill>
                  <a:srgbClr val="00B0F0"/>
                </a:solidFill>
              </a:rPr>
              <a:t>rest</a:t>
            </a:r>
            <a:r>
              <a:rPr lang="en-US" dirty="0" smtClean="0"/>
              <a:t> if we are willing to lay down any sense of our own merit in His sight.</a:t>
            </a:r>
          </a:p>
          <a:p>
            <a:r>
              <a:rPr lang="en-US" dirty="0" smtClean="0"/>
              <a:t>He wants us to give up our </a:t>
            </a:r>
            <a:r>
              <a:rPr lang="en-US" i="1" u="sng" dirty="0" smtClean="0"/>
              <a:t>self-righteousness</a:t>
            </a:r>
            <a:r>
              <a:rPr lang="en-US" dirty="0" smtClean="0"/>
              <a:t> to receive </a:t>
            </a:r>
            <a:r>
              <a:rPr lang="en-US" i="1" u="sng" dirty="0" smtClean="0"/>
              <a:t>Christ’s righteousness</a:t>
            </a:r>
            <a:r>
              <a:rPr lang="en-US" i="1" dirty="0" smtClean="0"/>
              <a:t> </a:t>
            </a:r>
            <a:r>
              <a:rPr lang="en-US" dirty="0" smtClean="0"/>
              <a:t>as a free gift.</a:t>
            </a:r>
          </a:p>
          <a:p>
            <a:r>
              <a:rPr lang="en-US" dirty="0" smtClean="0"/>
              <a:t>To the extent that we continue to rely on ourselves, we lose out on the offer of </a:t>
            </a:r>
            <a:r>
              <a:rPr lang="en-US" b="1" dirty="0" smtClean="0">
                <a:solidFill>
                  <a:srgbClr val="00B0F0"/>
                </a:solidFill>
              </a:rPr>
              <a:t>rest</a:t>
            </a:r>
            <a:r>
              <a:rPr lang="en-US" dirty="0" smtClean="0"/>
              <a:t>.</a:t>
            </a:r>
            <a:endParaRPr lang="en-US" dirty="0"/>
          </a:p>
        </p:txBody>
      </p:sp>
    </p:spTree>
    <p:extLst>
      <p:ext uri="{BB962C8B-B14F-4D97-AF65-F5344CB8AC3E}">
        <p14:creationId xmlns:p14="http://schemas.microsoft.com/office/powerpoint/2010/main" val="2411520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lstStyle/>
          <a:p>
            <a:r>
              <a:rPr lang="en-US" b="1" dirty="0" smtClean="0">
                <a:solidFill>
                  <a:srgbClr val="FFFF00"/>
                </a:solidFill>
              </a:rPr>
              <a:t>4:2		</a:t>
            </a:r>
            <a:r>
              <a:rPr lang="en-US" dirty="0" smtClean="0"/>
              <a:t>This verse is awkward to translate.  The ESV may do the best job.</a:t>
            </a:r>
          </a:p>
        </p:txBody>
      </p:sp>
    </p:spTree>
    <p:extLst>
      <p:ext uri="{BB962C8B-B14F-4D97-AF65-F5344CB8AC3E}">
        <p14:creationId xmlns:p14="http://schemas.microsoft.com/office/powerpoint/2010/main" val="2773015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lstStyle/>
          <a:p>
            <a:r>
              <a:rPr lang="en-US" b="1" dirty="0" smtClean="0">
                <a:solidFill>
                  <a:srgbClr val="FFFF00"/>
                </a:solidFill>
              </a:rPr>
              <a:t>4:2		</a:t>
            </a:r>
            <a:r>
              <a:rPr lang="en-US" dirty="0" smtClean="0"/>
              <a:t>This verse is awkward to translate.  The ESV may do the best job.</a:t>
            </a:r>
          </a:p>
          <a:p>
            <a:pPr lvl="1"/>
            <a:r>
              <a:rPr lang="en-US" b="1" i="1" dirty="0" smtClean="0">
                <a:solidFill>
                  <a:srgbClr val="FFFF00"/>
                </a:solidFill>
              </a:rPr>
              <a:t>Hebrews 4:2 (</a:t>
            </a:r>
            <a:r>
              <a:rPr lang="en-US" b="1" i="1" dirty="0">
                <a:solidFill>
                  <a:srgbClr val="FFFF00"/>
                </a:solidFill>
              </a:rPr>
              <a:t>ESV) </a:t>
            </a:r>
            <a:r>
              <a:rPr lang="en-US" i="1" dirty="0">
                <a:solidFill>
                  <a:srgbClr val="FFFF00"/>
                </a:solidFill>
              </a:rPr>
              <a:t/>
            </a:r>
            <a:br>
              <a:rPr lang="en-US" i="1" dirty="0">
                <a:solidFill>
                  <a:srgbClr val="FFFF00"/>
                </a:solidFill>
              </a:rPr>
            </a:br>
            <a:r>
              <a:rPr lang="en-US" i="1" dirty="0" smtClean="0">
                <a:solidFill>
                  <a:srgbClr val="00B050"/>
                </a:solidFill>
              </a:rPr>
              <a:t>For </a:t>
            </a:r>
            <a:r>
              <a:rPr lang="en-US" i="1" dirty="0">
                <a:solidFill>
                  <a:srgbClr val="00B050"/>
                </a:solidFill>
              </a:rPr>
              <a:t>good news came to us just as to them, but the message they heard did not benefit them, because they were not united by faith with those who listened</a:t>
            </a:r>
            <a:r>
              <a:rPr lang="en-US" i="1" dirty="0" smtClean="0">
                <a:solidFill>
                  <a:srgbClr val="00B050"/>
                </a:solidFill>
              </a:rPr>
              <a:t>.</a:t>
            </a:r>
          </a:p>
        </p:txBody>
      </p:sp>
    </p:spTree>
    <p:extLst>
      <p:ext uri="{BB962C8B-B14F-4D97-AF65-F5344CB8AC3E}">
        <p14:creationId xmlns:p14="http://schemas.microsoft.com/office/powerpoint/2010/main" val="4198269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lstStyle/>
          <a:p>
            <a:r>
              <a:rPr lang="en-US" dirty="0"/>
              <a:t>We have God’s message and so must act on </a:t>
            </a:r>
            <a:r>
              <a:rPr lang="en-US" dirty="0" smtClean="0"/>
              <a:t>it.</a:t>
            </a:r>
          </a:p>
          <a:p>
            <a:r>
              <a:rPr lang="en-US" dirty="0" smtClean="0"/>
              <a:t>The unbelieving Israelites rebelled against God and Moses, refused to act, and rejected God’s promise of a land of their own.</a:t>
            </a:r>
          </a:p>
          <a:p>
            <a:r>
              <a:rPr lang="en-US" dirty="0" smtClean="0"/>
              <a:t>We must respond differently.</a:t>
            </a:r>
          </a:p>
          <a:p>
            <a:r>
              <a:rPr lang="en-US" dirty="0" smtClean="0"/>
              <a:t>We must </a:t>
            </a:r>
            <a:r>
              <a:rPr lang="en-US" dirty="0"/>
              <a:t>by faith </a:t>
            </a:r>
            <a:r>
              <a:rPr lang="en-US" dirty="0" smtClean="0"/>
              <a:t>receive what God offers us for the promise of His </a:t>
            </a:r>
            <a:r>
              <a:rPr lang="en-US" b="1" dirty="0" smtClean="0">
                <a:solidFill>
                  <a:srgbClr val="00B0F0"/>
                </a:solidFill>
              </a:rPr>
              <a:t>rest</a:t>
            </a:r>
            <a:r>
              <a:rPr lang="en-US" dirty="0" smtClean="0"/>
              <a:t> to take effect.</a:t>
            </a:r>
          </a:p>
        </p:txBody>
      </p:sp>
    </p:spTree>
    <p:extLst>
      <p:ext uri="{BB962C8B-B14F-4D97-AF65-F5344CB8AC3E}">
        <p14:creationId xmlns:p14="http://schemas.microsoft.com/office/powerpoint/2010/main" val="3328693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The rabbi now connects what He is saying to the Jewish Scriptures</a:t>
            </a:r>
            <a:r>
              <a:rPr lang="en-US" dirty="0"/>
              <a:t> </a:t>
            </a:r>
            <a:r>
              <a:rPr lang="en-US" dirty="0" smtClean="0"/>
              <a:t>or our Old Testament.</a:t>
            </a:r>
          </a:p>
        </p:txBody>
      </p:sp>
    </p:spTree>
    <p:extLst>
      <p:ext uri="{BB962C8B-B14F-4D97-AF65-F5344CB8AC3E}">
        <p14:creationId xmlns:p14="http://schemas.microsoft.com/office/powerpoint/2010/main" val="4043416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The rabbi now connects what He is saying to the Jewish Scriptures</a:t>
            </a:r>
            <a:r>
              <a:rPr lang="en-US" dirty="0"/>
              <a:t> </a:t>
            </a:r>
            <a:r>
              <a:rPr lang="en-US" dirty="0" smtClean="0"/>
              <a:t>or our Old Testament.</a:t>
            </a:r>
          </a:p>
          <a:p>
            <a:r>
              <a:rPr lang="en-US" b="1" dirty="0" smtClean="0">
                <a:solidFill>
                  <a:srgbClr val="FFFF00"/>
                </a:solidFill>
              </a:rPr>
              <a:t>4:3</a:t>
            </a:r>
            <a:r>
              <a:rPr lang="en-US" b="1" dirty="0">
                <a:solidFill>
                  <a:srgbClr val="FFFF00"/>
                </a:solidFill>
              </a:rPr>
              <a:t>	</a:t>
            </a:r>
            <a:r>
              <a:rPr lang="en-US" dirty="0"/>
              <a:t>	See </a:t>
            </a:r>
            <a:r>
              <a:rPr lang="en-US" b="1" dirty="0">
                <a:solidFill>
                  <a:srgbClr val="FFFF00"/>
                </a:solidFill>
              </a:rPr>
              <a:t>Psalm 95:11</a:t>
            </a:r>
          </a:p>
          <a:p>
            <a:r>
              <a:rPr lang="en-US" b="1" dirty="0">
                <a:solidFill>
                  <a:srgbClr val="FFFF00"/>
                </a:solidFill>
              </a:rPr>
              <a:t>4:4	</a:t>
            </a:r>
            <a:r>
              <a:rPr lang="en-US" dirty="0"/>
              <a:t>	See </a:t>
            </a:r>
            <a:r>
              <a:rPr lang="en-US" b="1" dirty="0">
                <a:solidFill>
                  <a:srgbClr val="FFFF00"/>
                </a:solidFill>
              </a:rPr>
              <a:t>Genesis 2:2</a:t>
            </a:r>
          </a:p>
          <a:p>
            <a:r>
              <a:rPr lang="en-US" b="1" dirty="0">
                <a:solidFill>
                  <a:srgbClr val="FFFF00"/>
                </a:solidFill>
              </a:rPr>
              <a:t>4:5	</a:t>
            </a:r>
            <a:r>
              <a:rPr lang="en-US" dirty="0"/>
              <a:t>	See </a:t>
            </a:r>
            <a:r>
              <a:rPr lang="en-US" b="1" dirty="0">
                <a:solidFill>
                  <a:srgbClr val="FFFF00"/>
                </a:solidFill>
              </a:rPr>
              <a:t>Psalm 95:11 </a:t>
            </a:r>
            <a:r>
              <a:rPr lang="en-US" dirty="0"/>
              <a:t>(again)</a:t>
            </a:r>
          </a:p>
          <a:p>
            <a:r>
              <a:rPr lang="en-US" b="1" dirty="0">
                <a:solidFill>
                  <a:srgbClr val="FFFF00"/>
                </a:solidFill>
              </a:rPr>
              <a:t>4:7	</a:t>
            </a:r>
            <a:r>
              <a:rPr lang="en-US" dirty="0"/>
              <a:t>	See </a:t>
            </a:r>
            <a:r>
              <a:rPr lang="en-US" b="1" dirty="0">
                <a:solidFill>
                  <a:srgbClr val="FFFF00"/>
                </a:solidFill>
              </a:rPr>
              <a:t>Psalm </a:t>
            </a:r>
            <a:r>
              <a:rPr lang="en-US" b="1" dirty="0" smtClean="0">
                <a:solidFill>
                  <a:srgbClr val="FFFF00"/>
                </a:solidFill>
              </a:rPr>
              <a:t>95:7-8</a:t>
            </a:r>
          </a:p>
          <a:p>
            <a:r>
              <a:rPr lang="en-US" b="1" dirty="0" smtClean="0">
                <a:solidFill>
                  <a:srgbClr val="FFFF00"/>
                </a:solidFill>
              </a:rPr>
              <a:t>4:9		</a:t>
            </a:r>
            <a:r>
              <a:rPr lang="en-US" dirty="0" smtClean="0"/>
              <a:t>The word for </a:t>
            </a:r>
            <a:r>
              <a:rPr lang="en-US" b="1" dirty="0" smtClean="0">
                <a:solidFill>
                  <a:srgbClr val="00B0F0"/>
                </a:solidFill>
              </a:rPr>
              <a:t>“rest” </a:t>
            </a:r>
            <a:r>
              <a:rPr lang="en-US" dirty="0" smtClean="0"/>
              <a:t>here is unique and means a special </a:t>
            </a:r>
            <a:r>
              <a:rPr lang="en-US" b="1" dirty="0" smtClean="0">
                <a:solidFill>
                  <a:srgbClr val="00B0F0"/>
                </a:solidFill>
              </a:rPr>
              <a:t>“Sabbath rest.”</a:t>
            </a:r>
            <a:endParaRPr lang="en-US" b="1" dirty="0">
              <a:solidFill>
                <a:srgbClr val="00B0F0"/>
              </a:solidFill>
            </a:endParaRPr>
          </a:p>
        </p:txBody>
      </p:sp>
    </p:spTree>
    <p:extLst>
      <p:ext uri="{BB962C8B-B14F-4D97-AF65-F5344CB8AC3E}">
        <p14:creationId xmlns:p14="http://schemas.microsoft.com/office/powerpoint/2010/main" val="3808340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The generation that came out of Egypt under Moses rebelled in the wilderness.</a:t>
            </a:r>
          </a:p>
          <a:p>
            <a:r>
              <a:rPr lang="en-US" dirty="0" smtClean="0"/>
              <a:t>The next generation entered the land under the leadership of Joshua.</a:t>
            </a:r>
          </a:p>
          <a:p>
            <a:r>
              <a:rPr lang="en-US" dirty="0" smtClean="0"/>
              <a:t>Even this rest, however, was only partial and temporary.</a:t>
            </a:r>
          </a:p>
          <a:p>
            <a:r>
              <a:rPr lang="en-US" dirty="0" smtClean="0"/>
              <a:t>The final form of God’s rest only comes through faith in Jesus Christ.</a:t>
            </a:r>
          </a:p>
          <a:p>
            <a:r>
              <a:rPr lang="en-US" dirty="0" smtClean="0"/>
              <a:t>It is a Sabbath-rest offered to those who believe.</a:t>
            </a:r>
            <a:endParaRPr lang="en-US" dirty="0"/>
          </a:p>
        </p:txBody>
      </p:sp>
    </p:spTree>
    <p:extLst>
      <p:ext uri="{BB962C8B-B14F-4D97-AF65-F5344CB8AC3E}">
        <p14:creationId xmlns:p14="http://schemas.microsoft.com/office/powerpoint/2010/main" val="3680626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lstStyle/>
          <a:p>
            <a:r>
              <a:rPr lang="en-US" b="1" dirty="0" smtClean="0">
                <a:solidFill>
                  <a:srgbClr val="FFFF00"/>
                </a:solidFill>
              </a:rPr>
              <a:t>4:11</a:t>
            </a:r>
            <a:r>
              <a:rPr lang="en-US" dirty="0"/>
              <a:t>	</a:t>
            </a:r>
            <a:r>
              <a:rPr lang="en-US" dirty="0" smtClean="0"/>
              <a:t>Be </a:t>
            </a:r>
            <a:r>
              <a:rPr lang="en-US" b="1" dirty="0" smtClean="0">
                <a:solidFill>
                  <a:srgbClr val="00B0F0"/>
                </a:solidFill>
              </a:rPr>
              <a:t>diligent </a:t>
            </a:r>
            <a:r>
              <a:rPr lang="en-US" dirty="0" smtClean="0"/>
              <a:t>to enter that rest.</a:t>
            </a:r>
          </a:p>
          <a:p>
            <a:r>
              <a:rPr lang="en-US" dirty="0" smtClean="0"/>
              <a:t>To be diligent means to do your best, to put forth earnest effort, to be eager and alert.</a:t>
            </a:r>
          </a:p>
          <a:p>
            <a:endParaRPr lang="en-US" dirty="0"/>
          </a:p>
        </p:txBody>
      </p:sp>
    </p:spTree>
    <p:extLst>
      <p:ext uri="{BB962C8B-B14F-4D97-AF65-F5344CB8AC3E}">
        <p14:creationId xmlns:p14="http://schemas.microsoft.com/office/powerpoint/2010/main" val="952166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4:11</a:t>
            </a:r>
            <a:r>
              <a:rPr lang="en-US" dirty="0"/>
              <a:t>	</a:t>
            </a:r>
            <a:r>
              <a:rPr lang="en-US" dirty="0" smtClean="0"/>
              <a:t>Be </a:t>
            </a:r>
            <a:r>
              <a:rPr lang="en-US" b="1" dirty="0" smtClean="0">
                <a:solidFill>
                  <a:srgbClr val="00B0F0"/>
                </a:solidFill>
              </a:rPr>
              <a:t>diligent </a:t>
            </a:r>
            <a:r>
              <a:rPr lang="en-US" dirty="0" smtClean="0"/>
              <a:t>to enter that rest.</a:t>
            </a:r>
          </a:p>
          <a:p>
            <a:r>
              <a:rPr lang="en-US" dirty="0" smtClean="0"/>
              <a:t>To be diligent means to do your best, to put forth earnest effort, to be eager and alert.</a:t>
            </a:r>
          </a:p>
          <a:p>
            <a:r>
              <a:rPr lang="en-US" dirty="0" smtClean="0"/>
              <a:t>How odd!  Why should we “be diligent” to enter God’s rest?</a:t>
            </a:r>
          </a:p>
          <a:p>
            <a:r>
              <a:rPr lang="en-US" dirty="0" smtClean="0"/>
              <a:t>Is this a contradiction?  Isn’t rest the opposite of diligence?</a:t>
            </a:r>
          </a:p>
          <a:p>
            <a:r>
              <a:rPr lang="en-US" dirty="0" smtClean="0"/>
              <a:t>Is the rabbi wavering between “faith” and “works” forms of righteousness?</a:t>
            </a:r>
          </a:p>
          <a:p>
            <a:endParaRPr lang="en-US" dirty="0"/>
          </a:p>
        </p:txBody>
      </p:sp>
    </p:spTree>
    <p:extLst>
      <p:ext uri="{BB962C8B-B14F-4D97-AF65-F5344CB8AC3E}">
        <p14:creationId xmlns:p14="http://schemas.microsoft.com/office/powerpoint/2010/main" val="3128122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r>
              <a:rPr lang="en-US" dirty="0"/>
              <a:t>Be diligent to enter God’s rest.    </a:t>
            </a:r>
            <a:r>
              <a:rPr lang="en-US" b="1" dirty="0">
                <a:solidFill>
                  <a:srgbClr val="FFFF00"/>
                </a:solidFill>
              </a:rPr>
              <a:t>4:1-11</a:t>
            </a:r>
            <a:endParaRPr lang="en-US"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4:11</a:t>
            </a:r>
            <a:r>
              <a:rPr lang="en-US" dirty="0"/>
              <a:t>	</a:t>
            </a:r>
            <a:r>
              <a:rPr lang="en-US" dirty="0" smtClean="0"/>
              <a:t>Be </a:t>
            </a:r>
            <a:r>
              <a:rPr lang="en-US" b="1" dirty="0" smtClean="0">
                <a:solidFill>
                  <a:srgbClr val="00B0F0"/>
                </a:solidFill>
              </a:rPr>
              <a:t>diligent </a:t>
            </a:r>
            <a:r>
              <a:rPr lang="en-US" dirty="0" smtClean="0"/>
              <a:t>to enter that rest.</a:t>
            </a:r>
          </a:p>
          <a:p>
            <a:r>
              <a:rPr lang="en-US" dirty="0" smtClean="0"/>
              <a:t>From the rabbi’s perspective, there is no serious contradiction at all.</a:t>
            </a:r>
          </a:p>
          <a:p>
            <a:r>
              <a:rPr lang="en-US" dirty="0" smtClean="0"/>
              <a:t>He is simply a great student of human nature.</a:t>
            </a:r>
          </a:p>
          <a:p>
            <a:r>
              <a:rPr lang="en-US" dirty="0" smtClean="0"/>
              <a:t>We naturally want to feel worthy of God’s blessings and favor – it is our default setting.</a:t>
            </a:r>
          </a:p>
          <a:p>
            <a:r>
              <a:rPr lang="en-US" b="1" dirty="0" smtClean="0">
                <a:solidFill>
                  <a:srgbClr val="00B0F0"/>
                </a:solidFill>
              </a:rPr>
              <a:t>Diligence</a:t>
            </a:r>
            <a:r>
              <a:rPr lang="en-US" dirty="0" smtClean="0"/>
              <a:t> is required to abandon this natural inclination toward personal merit and receive the righteousness of Christ.</a:t>
            </a:r>
            <a:endParaRPr lang="en-US" dirty="0"/>
          </a:p>
        </p:txBody>
      </p:sp>
    </p:spTree>
    <p:extLst>
      <p:ext uri="{BB962C8B-B14F-4D97-AF65-F5344CB8AC3E}">
        <p14:creationId xmlns:p14="http://schemas.microsoft.com/office/powerpoint/2010/main" val="1501031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b="1" dirty="0" smtClean="0">
                <a:solidFill>
                  <a:srgbClr val="FFFF00"/>
                </a:solidFill>
              </a:rPr>
              <a:t>Becoming Holy</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Giving up our right to feel worthy before God in the strength of our own merit, and thereby entering into His rest, is an essential first step in truly and finally</a:t>
            </a:r>
          </a:p>
          <a:p>
            <a:pPr marL="0" indent="0" algn="ctr">
              <a:buNone/>
            </a:pPr>
            <a:r>
              <a:rPr lang="en-US" sz="4000" b="1" dirty="0" smtClean="0">
                <a:solidFill>
                  <a:srgbClr val="FF0000"/>
                </a:solidFill>
              </a:rPr>
              <a:t>Becoming Holy.</a:t>
            </a:r>
            <a:endParaRPr lang="en-US" sz="4000" b="1" dirty="0">
              <a:solidFill>
                <a:srgbClr val="FF0000"/>
              </a:solidFill>
            </a:endParaRPr>
          </a:p>
        </p:txBody>
      </p:sp>
    </p:spTree>
    <p:extLst>
      <p:ext uri="{BB962C8B-B14F-4D97-AF65-F5344CB8AC3E}">
        <p14:creationId xmlns:p14="http://schemas.microsoft.com/office/powerpoint/2010/main" val="4200810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lstStyle/>
          <a:p>
            <a:endParaRPr lang="en-US" b="1" dirty="0">
              <a:solidFill>
                <a:srgbClr val="FFFF00"/>
              </a:solidFill>
            </a:endParaRPr>
          </a:p>
        </p:txBody>
      </p:sp>
    </p:spTree>
    <p:extLst>
      <p:ext uri="{BB962C8B-B14F-4D97-AF65-F5344CB8AC3E}">
        <p14:creationId xmlns:p14="http://schemas.microsoft.com/office/powerpoint/2010/main" val="1812383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Once we’ve accepted the premise that we dare not </a:t>
            </a:r>
            <a:r>
              <a:rPr lang="en-US" dirty="0" smtClean="0"/>
              <a:t>stand </a:t>
            </a:r>
            <a:r>
              <a:rPr lang="en-US" dirty="0" smtClean="0"/>
              <a:t>before God trusting in our own merit to save us, we are ready for the </a:t>
            </a:r>
            <a:r>
              <a:rPr lang="en-US" b="1" dirty="0" smtClean="0">
                <a:solidFill>
                  <a:srgbClr val="00B0F0"/>
                </a:solidFill>
              </a:rPr>
              <a:t>Word of God </a:t>
            </a:r>
            <a:r>
              <a:rPr lang="en-US" dirty="0" smtClean="0"/>
              <a:t>to do it’s penetrating work.</a:t>
            </a:r>
          </a:p>
          <a:p>
            <a:endParaRPr lang="en-US" dirty="0" smtClean="0"/>
          </a:p>
          <a:p>
            <a:endParaRPr lang="en-US" dirty="0"/>
          </a:p>
        </p:txBody>
      </p:sp>
    </p:spTree>
    <p:extLst>
      <p:ext uri="{BB962C8B-B14F-4D97-AF65-F5344CB8AC3E}">
        <p14:creationId xmlns:p14="http://schemas.microsoft.com/office/powerpoint/2010/main" val="4207808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Once we’ve accepted the premise that we dare not </a:t>
            </a:r>
            <a:r>
              <a:rPr lang="en-US" dirty="0" smtClean="0"/>
              <a:t>stand </a:t>
            </a:r>
            <a:r>
              <a:rPr lang="en-US" dirty="0" smtClean="0"/>
              <a:t>before God trusting in our own merit to save us, we are ready for the </a:t>
            </a:r>
            <a:r>
              <a:rPr lang="en-US" b="1" dirty="0" smtClean="0">
                <a:solidFill>
                  <a:srgbClr val="00B0F0"/>
                </a:solidFill>
              </a:rPr>
              <a:t>Word of God </a:t>
            </a:r>
            <a:r>
              <a:rPr lang="en-US" dirty="0" smtClean="0"/>
              <a:t>to do it’s penetrating work.</a:t>
            </a:r>
          </a:p>
          <a:p>
            <a:r>
              <a:rPr lang="en-US" dirty="0"/>
              <a:t>The </a:t>
            </a:r>
            <a:r>
              <a:rPr lang="en-US" b="1" dirty="0">
                <a:solidFill>
                  <a:srgbClr val="00B0F0"/>
                </a:solidFill>
              </a:rPr>
              <a:t>Word of God </a:t>
            </a:r>
            <a:r>
              <a:rPr lang="en-US" dirty="0"/>
              <a:t>is a term used generally in the Bible for all that God has said.</a:t>
            </a:r>
          </a:p>
          <a:p>
            <a:r>
              <a:rPr lang="en-US" dirty="0" smtClean="0"/>
              <a:t>Its </a:t>
            </a:r>
            <a:r>
              <a:rPr lang="en-US" dirty="0"/>
              <a:t>ultimate expression is the incarnate </a:t>
            </a:r>
            <a:r>
              <a:rPr lang="en-US" b="1" dirty="0">
                <a:solidFill>
                  <a:srgbClr val="00B0F0"/>
                </a:solidFill>
              </a:rPr>
              <a:t>Word of God</a:t>
            </a:r>
            <a:r>
              <a:rPr lang="en-US" dirty="0"/>
              <a:t>, </a:t>
            </a:r>
            <a:r>
              <a:rPr lang="en-US" dirty="0" smtClean="0"/>
              <a:t>Jesus Christ.</a:t>
            </a:r>
            <a:endParaRPr lang="en-US" dirty="0"/>
          </a:p>
          <a:p>
            <a:endParaRPr lang="en-US" dirty="0" smtClean="0"/>
          </a:p>
          <a:p>
            <a:endParaRPr lang="en-US" dirty="0"/>
          </a:p>
        </p:txBody>
      </p:sp>
    </p:spTree>
    <p:extLst>
      <p:ext uri="{BB962C8B-B14F-4D97-AF65-F5344CB8AC3E}">
        <p14:creationId xmlns:p14="http://schemas.microsoft.com/office/powerpoint/2010/main" val="150650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en-US" dirty="0"/>
              <a:t>The original readers would have </a:t>
            </a:r>
            <a:r>
              <a:rPr lang="en-US" dirty="0" smtClean="0"/>
              <a:t>taken this </a:t>
            </a:r>
            <a:r>
              <a:rPr lang="en-US" dirty="0"/>
              <a:t>to mean the Jewish Scriptures </a:t>
            </a:r>
            <a:r>
              <a:rPr lang="en-US" dirty="0" smtClean="0"/>
              <a:t>(our Old Testament) plus </a:t>
            </a:r>
            <a:r>
              <a:rPr lang="en-US" dirty="0"/>
              <a:t>the teaching they received about Jesus.</a:t>
            </a:r>
          </a:p>
          <a:p>
            <a:r>
              <a:rPr lang="en-US" dirty="0" smtClean="0"/>
              <a:t>An equivalent reference </a:t>
            </a:r>
            <a:r>
              <a:rPr lang="en-US" dirty="0"/>
              <a:t>for us would be the written </a:t>
            </a:r>
            <a:r>
              <a:rPr lang="en-US" b="1" dirty="0">
                <a:solidFill>
                  <a:srgbClr val="00B0F0"/>
                </a:solidFill>
              </a:rPr>
              <a:t>Word</a:t>
            </a:r>
            <a:r>
              <a:rPr lang="en-US" dirty="0"/>
              <a:t>, or the Scriptures of the Old and New Testament</a:t>
            </a:r>
            <a:r>
              <a:rPr lang="en-US" dirty="0" smtClean="0"/>
              <a:t>.</a:t>
            </a:r>
          </a:p>
          <a:p>
            <a:r>
              <a:rPr lang="en-US" dirty="0" smtClean="0"/>
              <a:t>The living, active nature of it may be experienced whenever that </a:t>
            </a:r>
            <a:r>
              <a:rPr lang="en-US" b="1" dirty="0" smtClean="0">
                <a:solidFill>
                  <a:srgbClr val="00B0F0"/>
                </a:solidFill>
              </a:rPr>
              <a:t>Word</a:t>
            </a:r>
            <a:r>
              <a:rPr lang="en-US" dirty="0" smtClean="0"/>
              <a:t> is read, studied, taught or its truth is preached – especially when met by faith in the hearer.  (Remember the Israelites!)</a:t>
            </a:r>
            <a:endParaRPr lang="en-US" dirty="0"/>
          </a:p>
          <a:p>
            <a:endParaRPr lang="en-US" dirty="0"/>
          </a:p>
        </p:txBody>
      </p:sp>
    </p:spTree>
    <p:extLst>
      <p:ext uri="{BB962C8B-B14F-4D97-AF65-F5344CB8AC3E}">
        <p14:creationId xmlns:p14="http://schemas.microsoft.com/office/powerpoint/2010/main" val="349016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John Wesley pointed out that </a:t>
            </a:r>
            <a:r>
              <a:rPr lang="en-US" b="1" dirty="0" smtClean="0">
                <a:solidFill>
                  <a:srgbClr val="00B0F0"/>
                </a:solidFill>
              </a:rPr>
              <a:t>God’s Word </a:t>
            </a:r>
            <a:r>
              <a:rPr lang="en-US" dirty="0" smtClean="0"/>
              <a:t>works on the “inmost recesses of the mind,” but specifically when working on the </a:t>
            </a:r>
            <a:r>
              <a:rPr lang="en-US" dirty="0" smtClean="0">
                <a:solidFill>
                  <a:srgbClr val="00B050"/>
                </a:solidFill>
              </a:rPr>
              <a:t>conscience</a:t>
            </a:r>
            <a:r>
              <a:rPr lang="en-US" dirty="0" smtClean="0"/>
              <a:t> it “gives the fullest conviction.”</a:t>
            </a:r>
          </a:p>
          <a:p>
            <a:r>
              <a:rPr lang="en-US" dirty="0" smtClean="0"/>
              <a:t>In this area of </a:t>
            </a:r>
            <a:r>
              <a:rPr lang="en-US" dirty="0" smtClean="0">
                <a:solidFill>
                  <a:srgbClr val="00B050"/>
                </a:solidFill>
              </a:rPr>
              <a:t>conscience</a:t>
            </a:r>
            <a:r>
              <a:rPr lang="en-US" dirty="0" smtClean="0"/>
              <a:t>, </a:t>
            </a:r>
            <a:r>
              <a:rPr lang="en-US" b="1" dirty="0" smtClean="0">
                <a:solidFill>
                  <a:srgbClr val="00B0F0"/>
                </a:solidFill>
              </a:rPr>
              <a:t>God’s Word </a:t>
            </a:r>
            <a:r>
              <a:rPr lang="en-US" dirty="0" smtClean="0"/>
              <a:t>has a way of revealing what we may desire to keep hidden from everyone – including ourselves.</a:t>
            </a:r>
          </a:p>
          <a:p>
            <a:r>
              <a:rPr lang="en-US" b="1" dirty="0" smtClean="0">
                <a:solidFill>
                  <a:srgbClr val="00B0F0"/>
                </a:solidFill>
              </a:rPr>
              <a:t>God’s Word </a:t>
            </a:r>
            <a:r>
              <a:rPr lang="en-US" dirty="0" smtClean="0"/>
              <a:t>knows us better than we do.</a:t>
            </a:r>
            <a:endParaRPr lang="en-US" dirty="0"/>
          </a:p>
        </p:txBody>
      </p:sp>
    </p:spTree>
    <p:extLst>
      <p:ext uri="{BB962C8B-B14F-4D97-AF65-F5344CB8AC3E}">
        <p14:creationId xmlns:p14="http://schemas.microsoft.com/office/powerpoint/2010/main" val="1874382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Though we may choose to suppress it, our </a:t>
            </a:r>
            <a:r>
              <a:rPr lang="en-US" dirty="0" smtClean="0">
                <a:solidFill>
                  <a:srgbClr val="00B050"/>
                </a:solidFill>
              </a:rPr>
              <a:t>conscience</a:t>
            </a:r>
            <a:r>
              <a:rPr lang="en-US" dirty="0" smtClean="0"/>
              <a:t> is a powerful force within us.</a:t>
            </a:r>
          </a:p>
          <a:p>
            <a:r>
              <a:rPr lang="en-US" dirty="0"/>
              <a:t>Edgar Allan </a:t>
            </a:r>
            <a:r>
              <a:rPr lang="en-US" dirty="0" smtClean="0"/>
              <a:t>Poe illustrated this extremely well in his 1843 short story </a:t>
            </a:r>
            <a:r>
              <a:rPr lang="en-US" i="1" dirty="0" smtClean="0">
                <a:solidFill>
                  <a:srgbClr val="00B050"/>
                </a:solidFill>
              </a:rPr>
              <a:t>The Tell-Tale Heart</a:t>
            </a:r>
            <a:r>
              <a:rPr lang="en-US" i="1" dirty="0" smtClean="0"/>
              <a:t>.</a:t>
            </a:r>
          </a:p>
          <a:p>
            <a:endParaRPr lang="en-US" dirty="0"/>
          </a:p>
        </p:txBody>
      </p:sp>
    </p:spTree>
    <p:extLst>
      <p:ext uri="{BB962C8B-B14F-4D97-AF65-F5344CB8AC3E}">
        <p14:creationId xmlns:p14="http://schemas.microsoft.com/office/powerpoint/2010/main" val="3235079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i="1" dirty="0" smtClean="0">
                <a:solidFill>
                  <a:srgbClr val="00B050"/>
                </a:solidFill>
              </a:rPr>
              <a:t>The Tell-Tale Heart</a:t>
            </a:r>
            <a:r>
              <a:rPr lang="en-US" dirty="0" smtClean="0"/>
              <a:t>, by Edgar Allan Poe (1843):</a:t>
            </a:r>
          </a:p>
          <a:p>
            <a:endParaRPr lang="en-US" dirty="0"/>
          </a:p>
        </p:txBody>
      </p:sp>
    </p:spTree>
    <p:extLst>
      <p:ext uri="{BB962C8B-B14F-4D97-AF65-F5344CB8AC3E}">
        <p14:creationId xmlns:p14="http://schemas.microsoft.com/office/powerpoint/2010/main" val="337270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i="1" dirty="0" smtClean="0">
                <a:solidFill>
                  <a:srgbClr val="00B050"/>
                </a:solidFill>
              </a:rPr>
              <a:t>The Tell-Tale Heart</a:t>
            </a:r>
            <a:r>
              <a:rPr lang="en-US" dirty="0" smtClean="0"/>
              <a:t>, by Edgar Allan Poe (1843):</a:t>
            </a:r>
          </a:p>
          <a:p>
            <a:r>
              <a:rPr lang="en-US" dirty="0" smtClean="0"/>
              <a:t>The narrator of the story one night murders the old man he lives with, dismembers the body and hides it under the floorboards of the old man’s room – being very careful not to leave evidence, not even one drop of blood.</a:t>
            </a:r>
          </a:p>
          <a:p>
            <a:r>
              <a:rPr lang="en-US" dirty="0" smtClean="0"/>
              <a:t>The police arrive, having been called by a neighbor who heard the old man shriek.  </a:t>
            </a:r>
          </a:p>
          <a:p>
            <a:endParaRPr lang="en-US" dirty="0"/>
          </a:p>
        </p:txBody>
      </p:sp>
    </p:spTree>
    <p:extLst>
      <p:ext uri="{BB962C8B-B14F-4D97-AF65-F5344CB8AC3E}">
        <p14:creationId xmlns:p14="http://schemas.microsoft.com/office/powerpoint/2010/main" val="247811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i="1" dirty="0" smtClean="0">
                <a:solidFill>
                  <a:srgbClr val="00B050"/>
                </a:solidFill>
              </a:rPr>
              <a:t>The Tell-Tale Heart</a:t>
            </a:r>
            <a:r>
              <a:rPr lang="en-US" dirty="0" smtClean="0"/>
              <a:t>, by Edgar Allan Poe (1843):</a:t>
            </a:r>
          </a:p>
          <a:p>
            <a:r>
              <a:rPr lang="en-US" dirty="0" smtClean="0"/>
              <a:t>The narrator brings them in, claiming the shriek was his own – caused by a bad dream.</a:t>
            </a:r>
          </a:p>
          <a:p>
            <a:r>
              <a:rPr lang="en-US" dirty="0" smtClean="0"/>
              <a:t>The old man, he said, was off in the country.</a:t>
            </a:r>
            <a:endParaRPr lang="en-US" dirty="0"/>
          </a:p>
          <a:p>
            <a:r>
              <a:rPr lang="en-US" dirty="0" smtClean="0"/>
              <a:t>He brings them right into the old man’s room, even setting up chairs so they can talk.</a:t>
            </a:r>
          </a:p>
          <a:p>
            <a:r>
              <a:rPr lang="en-US" dirty="0" smtClean="0"/>
              <a:t>He places his own chair on the floor directly over the man’s dismembered body.</a:t>
            </a:r>
            <a:endParaRPr lang="en-US" dirty="0"/>
          </a:p>
        </p:txBody>
      </p:sp>
    </p:spTree>
    <p:extLst>
      <p:ext uri="{BB962C8B-B14F-4D97-AF65-F5344CB8AC3E}">
        <p14:creationId xmlns:p14="http://schemas.microsoft.com/office/powerpoint/2010/main" val="258883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i="1" dirty="0" smtClean="0">
                <a:solidFill>
                  <a:srgbClr val="00B050"/>
                </a:solidFill>
              </a:rPr>
              <a:t>The Tell-Tale Heart</a:t>
            </a:r>
            <a:r>
              <a:rPr lang="en-US" dirty="0" smtClean="0"/>
              <a:t>, by Edgar Allan Poe (1843):</a:t>
            </a:r>
          </a:p>
          <a:p>
            <a:r>
              <a:rPr lang="en-US" dirty="0" smtClean="0"/>
              <a:t>The police suspect nothing.  All is truly in order.  They chitchat together for a time about completely inconsequential things.</a:t>
            </a:r>
          </a:p>
          <a:p>
            <a:r>
              <a:rPr lang="en-US" dirty="0" smtClean="0"/>
              <a:t>But the narrator/murderer is all the while being driven mad by his conscience.</a:t>
            </a:r>
          </a:p>
          <a:p>
            <a:r>
              <a:rPr lang="en-US" dirty="0" smtClean="0"/>
              <a:t>He hears a steady beating, perhaps his own  heart, but thinks it is the heart of the old man.</a:t>
            </a:r>
          </a:p>
        </p:txBody>
      </p:sp>
    </p:spTree>
    <p:extLst>
      <p:ext uri="{BB962C8B-B14F-4D97-AF65-F5344CB8AC3E}">
        <p14:creationId xmlns:p14="http://schemas.microsoft.com/office/powerpoint/2010/main" val="713989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a:bodyPr>
          <a:lstStyle/>
          <a:p>
            <a:r>
              <a:rPr lang="en-US" i="1" dirty="0" smtClean="0">
                <a:solidFill>
                  <a:srgbClr val="00B050"/>
                </a:solidFill>
              </a:rPr>
              <a:t>The Tell-Tale Heart</a:t>
            </a:r>
            <a:r>
              <a:rPr lang="en-US" dirty="0" smtClean="0"/>
              <a:t>, by Edgar Allan Poe (1843):</a:t>
            </a:r>
          </a:p>
          <a:p>
            <a:r>
              <a:rPr lang="en-US" dirty="0" smtClean="0"/>
              <a:t>The beating gets louder and louder, but the police can’t seem to hear it and just keep chatting away.</a:t>
            </a:r>
          </a:p>
          <a:p>
            <a:r>
              <a:rPr lang="en-US" dirty="0" smtClean="0"/>
              <a:t>Finally, convinced the police </a:t>
            </a:r>
            <a:r>
              <a:rPr lang="en-US" dirty="0"/>
              <a:t>actually know the whole truth, </a:t>
            </a:r>
            <a:r>
              <a:rPr lang="en-US" dirty="0" smtClean="0"/>
              <a:t>but are simply pretending not to hear the beating heart, the narrator confesses to everything.</a:t>
            </a:r>
          </a:p>
        </p:txBody>
      </p:sp>
    </p:spTree>
    <p:extLst>
      <p:ext uri="{BB962C8B-B14F-4D97-AF65-F5344CB8AC3E}">
        <p14:creationId xmlns:p14="http://schemas.microsoft.com/office/powerpoint/2010/main" val="903690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00B050"/>
                </a:solidFill>
              </a:rPr>
              <a:t>Conscience </a:t>
            </a:r>
            <a:r>
              <a:rPr lang="en-US" dirty="0" smtClean="0"/>
              <a:t>is powerful.</a:t>
            </a:r>
          </a:p>
          <a:p>
            <a:r>
              <a:rPr lang="en-US" dirty="0" smtClean="0"/>
              <a:t>We may think of </a:t>
            </a:r>
            <a:r>
              <a:rPr lang="en-US" dirty="0" smtClean="0">
                <a:solidFill>
                  <a:srgbClr val="00B050"/>
                </a:solidFill>
              </a:rPr>
              <a:t>conscience</a:t>
            </a:r>
            <a:r>
              <a:rPr lang="en-US" dirty="0" smtClean="0"/>
              <a:t> as our </a:t>
            </a:r>
            <a:r>
              <a:rPr lang="en-US" dirty="0"/>
              <a:t>God-given capacity to determine right from wrong.</a:t>
            </a:r>
          </a:p>
          <a:p>
            <a:r>
              <a:rPr lang="en-US" dirty="0" smtClean="0"/>
              <a:t>It needs </a:t>
            </a:r>
            <a:r>
              <a:rPr lang="en-US" dirty="0"/>
              <a:t>to be developed just like other natural </a:t>
            </a:r>
            <a:r>
              <a:rPr lang="en-US" dirty="0" smtClean="0"/>
              <a:t>skills or abilities that we have, whether physical, mental</a:t>
            </a:r>
            <a:r>
              <a:rPr lang="en-US" dirty="0"/>
              <a:t>, etc</a:t>
            </a:r>
            <a:r>
              <a:rPr lang="en-US" dirty="0" smtClean="0"/>
              <a:t>.</a:t>
            </a:r>
          </a:p>
          <a:p>
            <a:r>
              <a:rPr lang="en-US" dirty="0" smtClean="0"/>
              <a:t>Through instruction and practice we can grow our abilities in these areas – and conscience is much the same.</a:t>
            </a:r>
            <a:endParaRPr lang="en-US" dirty="0"/>
          </a:p>
        </p:txBody>
      </p:sp>
    </p:spTree>
    <p:extLst>
      <p:ext uri="{BB962C8B-B14F-4D97-AF65-F5344CB8AC3E}">
        <p14:creationId xmlns:p14="http://schemas.microsoft.com/office/powerpoint/2010/main" val="2975663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sz="3600" dirty="0"/>
              <a:t>Let God’s word expose your </a:t>
            </a:r>
            <a:r>
              <a:rPr lang="en-US" sz="3600" dirty="0" smtClean="0"/>
              <a:t>heart.  </a:t>
            </a:r>
            <a:r>
              <a:rPr lang="en-US" sz="3600" b="1" dirty="0" smtClean="0">
                <a:solidFill>
                  <a:srgbClr val="FFFF00"/>
                </a:solidFill>
              </a:rPr>
              <a:t>4:12-13</a:t>
            </a:r>
            <a:endParaRPr lang="en-US" sz="36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That instruction comes through </a:t>
            </a:r>
            <a:r>
              <a:rPr lang="en-US" b="1" dirty="0" smtClean="0">
                <a:solidFill>
                  <a:srgbClr val="00B0F0"/>
                </a:solidFill>
              </a:rPr>
              <a:t>God’s Word</a:t>
            </a:r>
            <a:r>
              <a:rPr lang="en-US" dirty="0" smtClean="0"/>
              <a:t>.</a:t>
            </a:r>
          </a:p>
          <a:p>
            <a:r>
              <a:rPr lang="en-US" dirty="0" smtClean="0"/>
              <a:t>Constant exposure </a:t>
            </a:r>
            <a:r>
              <a:rPr lang="en-US" dirty="0"/>
              <a:t>to </a:t>
            </a:r>
            <a:r>
              <a:rPr lang="en-US" b="1" dirty="0">
                <a:solidFill>
                  <a:srgbClr val="00B0F0"/>
                </a:solidFill>
              </a:rPr>
              <a:t>God’s word </a:t>
            </a:r>
            <a:r>
              <a:rPr lang="en-US" dirty="0" smtClean="0"/>
              <a:t>will reveal the true nature of our heart to us.</a:t>
            </a:r>
          </a:p>
          <a:p>
            <a:r>
              <a:rPr lang="en-US" dirty="0" smtClean="0"/>
              <a:t>It’s not always pretty, but by subjecting ourselves to the surgical incisions of God’s holy </a:t>
            </a:r>
            <a:r>
              <a:rPr lang="en-US" b="1" dirty="0" smtClean="0">
                <a:solidFill>
                  <a:srgbClr val="00B0F0"/>
                </a:solidFill>
              </a:rPr>
              <a:t>Word</a:t>
            </a:r>
            <a:r>
              <a:rPr lang="en-US" dirty="0" smtClean="0"/>
              <a:t>, we allow the “Sword of the Spirit” as it’s called, to deal with us now.</a:t>
            </a:r>
          </a:p>
          <a:p>
            <a:r>
              <a:rPr lang="en-US" dirty="0" smtClean="0"/>
              <a:t>The alternative is when it’s too late – like choosing between surgery now or an autopsy.</a:t>
            </a:r>
            <a:endParaRPr lang="en-US" dirty="0"/>
          </a:p>
        </p:txBody>
      </p:sp>
    </p:spTree>
    <p:extLst>
      <p:ext uri="{BB962C8B-B14F-4D97-AF65-F5344CB8AC3E}">
        <p14:creationId xmlns:p14="http://schemas.microsoft.com/office/powerpoint/2010/main" val="12058244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b="1" dirty="0" smtClean="0">
                <a:solidFill>
                  <a:srgbClr val="FFFF00"/>
                </a:solidFill>
              </a:rPr>
              <a:t>Becoming Holy</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Allowing the </a:t>
            </a:r>
            <a:r>
              <a:rPr lang="en-US" b="1" dirty="0" smtClean="0">
                <a:solidFill>
                  <a:srgbClr val="00B0F0"/>
                </a:solidFill>
              </a:rPr>
              <a:t>Word of God</a:t>
            </a:r>
            <a:r>
              <a:rPr lang="en-US" dirty="0" smtClean="0"/>
              <a:t> to infiltrate our hearts and reveal its contents – the outright sin, the mixed motives, the hidden agendas – is an essential next step in truly and finally</a:t>
            </a:r>
          </a:p>
          <a:p>
            <a:pPr marL="0" indent="0" algn="ctr">
              <a:buNone/>
            </a:pPr>
            <a:r>
              <a:rPr lang="en-US" sz="4000" b="1" dirty="0" smtClean="0">
                <a:solidFill>
                  <a:srgbClr val="FF0000"/>
                </a:solidFill>
              </a:rPr>
              <a:t>Becoming Holy.</a:t>
            </a:r>
            <a:endParaRPr lang="en-US" sz="4000" b="1" dirty="0">
              <a:solidFill>
                <a:srgbClr val="FF0000"/>
              </a:solidFill>
            </a:endParaRPr>
          </a:p>
        </p:txBody>
      </p:sp>
    </p:spTree>
    <p:extLst>
      <p:ext uri="{BB962C8B-B14F-4D97-AF65-F5344CB8AC3E}">
        <p14:creationId xmlns:p14="http://schemas.microsoft.com/office/powerpoint/2010/main" val="1475308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500" dirty="0"/>
              <a:t>Come boldly to the throne of </a:t>
            </a:r>
            <a:r>
              <a:rPr lang="en-US" sz="3500" dirty="0" smtClean="0"/>
              <a:t>grace.  </a:t>
            </a:r>
            <a:r>
              <a:rPr lang="en-US" sz="3500" b="1" dirty="0" smtClean="0">
                <a:solidFill>
                  <a:srgbClr val="FFFF00"/>
                </a:solidFill>
              </a:rPr>
              <a:t>4:14-16</a:t>
            </a:r>
            <a:endParaRPr lang="en-US" sz="3500" b="1" dirty="0">
              <a:solidFill>
                <a:srgbClr val="FFFF00"/>
              </a:solidFill>
            </a:endParaRP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254967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500" dirty="0"/>
              <a:t>Come boldly to the throne of </a:t>
            </a:r>
            <a:r>
              <a:rPr lang="en-US" sz="3500" dirty="0" smtClean="0"/>
              <a:t>grace.  </a:t>
            </a:r>
            <a:r>
              <a:rPr lang="en-US" sz="3500" b="1" dirty="0" smtClean="0">
                <a:solidFill>
                  <a:srgbClr val="FFFF00"/>
                </a:solidFill>
              </a:rPr>
              <a:t>4:14-16</a:t>
            </a:r>
            <a:endParaRPr lang="en-US" sz="3500"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These verses may be the key to this entire rabbinical sermon to the Hebrews.</a:t>
            </a:r>
          </a:p>
          <a:p>
            <a:r>
              <a:rPr lang="en-US" dirty="0" smtClean="0"/>
              <a:t>The concepts mentioned here will broken down and discussed all the way through Chapter 10.</a:t>
            </a:r>
            <a:endParaRPr lang="en-US" dirty="0"/>
          </a:p>
        </p:txBody>
      </p:sp>
    </p:spTree>
    <p:extLst>
      <p:ext uri="{BB962C8B-B14F-4D97-AF65-F5344CB8AC3E}">
        <p14:creationId xmlns:p14="http://schemas.microsoft.com/office/powerpoint/2010/main" val="923384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500" dirty="0"/>
              <a:t>Come boldly to the throne of </a:t>
            </a:r>
            <a:r>
              <a:rPr lang="en-US" sz="3500" dirty="0" smtClean="0"/>
              <a:t>grace.  </a:t>
            </a:r>
            <a:r>
              <a:rPr lang="en-US" sz="3500" b="1" dirty="0" smtClean="0">
                <a:solidFill>
                  <a:srgbClr val="FFFF00"/>
                </a:solidFill>
              </a:rPr>
              <a:t>4:14-16</a:t>
            </a:r>
            <a:endParaRPr lang="en-US" sz="3500" b="1" dirty="0">
              <a:solidFill>
                <a:srgbClr val="FFFF00"/>
              </a:solidFill>
            </a:endParaRPr>
          </a:p>
        </p:txBody>
      </p:sp>
      <p:sp>
        <p:nvSpPr>
          <p:cNvPr id="3" name="Content Placeholder 2"/>
          <p:cNvSpPr>
            <a:spLocks noGrp="1"/>
          </p:cNvSpPr>
          <p:nvPr>
            <p:ph idx="1"/>
          </p:nvPr>
        </p:nvSpPr>
        <p:spPr/>
        <p:txBody>
          <a:bodyPr>
            <a:normAutofit/>
          </a:bodyPr>
          <a:lstStyle/>
          <a:p>
            <a:r>
              <a:rPr lang="en-US" b="1" dirty="0" smtClean="0">
                <a:solidFill>
                  <a:srgbClr val="FFFF00"/>
                </a:solidFill>
              </a:rPr>
              <a:t>4:14</a:t>
            </a:r>
            <a:r>
              <a:rPr lang="en-US" dirty="0" smtClean="0"/>
              <a:t>	In ancient Judaism, the high priest was the only one who had access to the “Holy of Holies” in the temple, symbolizing immediate access to God.</a:t>
            </a:r>
          </a:p>
          <a:p>
            <a:r>
              <a:rPr lang="en-US" dirty="0" smtClean="0"/>
              <a:t>Jesus, the Son of God, has taken our cause directly to heaven, into the very presence of God the Father.</a:t>
            </a:r>
            <a:endParaRPr lang="en-US" dirty="0"/>
          </a:p>
        </p:txBody>
      </p:sp>
    </p:spTree>
    <p:extLst>
      <p:ext uri="{BB962C8B-B14F-4D97-AF65-F5344CB8AC3E}">
        <p14:creationId xmlns:p14="http://schemas.microsoft.com/office/powerpoint/2010/main" val="2243348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500" dirty="0"/>
              <a:t>Come boldly to the throne of </a:t>
            </a:r>
            <a:r>
              <a:rPr lang="en-US" sz="3500" dirty="0" smtClean="0"/>
              <a:t>grace.  </a:t>
            </a:r>
            <a:r>
              <a:rPr lang="en-US" sz="3500" b="1" dirty="0" smtClean="0">
                <a:solidFill>
                  <a:srgbClr val="FFFF00"/>
                </a:solidFill>
              </a:rPr>
              <a:t>4:14-16</a:t>
            </a:r>
            <a:endParaRPr lang="en-US" sz="35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4:15</a:t>
            </a:r>
            <a:r>
              <a:rPr lang="en-US" dirty="0" smtClean="0"/>
              <a:t>	By sharing our humanity, Jesus also shared in our temptation.</a:t>
            </a:r>
          </a:p>
          <a:p>
            <a:pPr lvl="1"/>
            <a:r>
              <a:rPr lang="en-US" dirty="0" smtClean="0"/>
              <a:t>Though Jesus was God, and God cannot be tempted, He endured temptation as a man.</a:t>
            </a:r>
          </a:p>
          <a:p>
            <a:pPr lvl="1"/>
            <a:r>
              <a:rPr lang="en-US" dirty="0" smtClean="0"/>
              <a:t>Look at His struggle with the devil in the wilderness, look at </a:t>
            </a:r>
            <a:r>
              <a:rPr lang="en-US" dirty="0" smtClean="0"/>
              <a:t>His time in the </a:t>
            </a:r>
            <a:r>
              <a:rPr lang="en-US" dirty="0" smtClean="0"/>
              <a:t>Garden of Gethsemane.</a:t>
            </a:r>
          </a:p>
          <a:p>
            <a:pPr lvl="1"/>
            <a:r>
              <a:rPr lang="en-US" dirty="0" smtClean="0"/>
              <a:t>Jesus relied on the Scriptures and a prayerful relationship with His Father, not on any supernatural power inherent to His deity.</a:t>
            </a:r>
            <a:endParaRPr lang="en-US" dirty="0" smtClean="0"/>
          </a:p>
          <a:p>
            <a:pPr lvl="1"/>
            <a:endParaRPr lang="en-US" dirty="0"/>
          </a:p>
        </p:txBody>
      </p:sp>
    </p:spTree>
    <p:extLst>
      <p:ext uri="{BB962C8B-B14F-4D97-AF65-F5344CB8AC3E}">
        <p14:creationId xmlns:p14="http://schemas.microsoft.com/office/powerpoint/2010/main" val="1284175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500" dirty="0"/>
              <a:t>Come boldly to the throne of </a:t>
            </a:r>
            <a:r>
              <a:rPr lang="en-US" sz="3500" dirty="0" smtClean="0"/>
              <a:t>grace.  </a:t>
            </a:r>
            <a:r>
              <a:rPr lang="en-US" sz="3500" b="1" dirty="0" smtClean="0">
                <a:solidFill>
                  <a:srgbClr val="FFFF00"/>
                </a:solidFill>
              </a:rPr>
              <a:t>4:14-16</a:t>
            </a:r>
            <a:endParaRPr lang="en-US" sz="3500"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4:15</a:t>
            </a:r>
            <a:r>
              <a:rPr lang="en-US" dirty="0" smtClean="0"/>
              <a:t>	By sharing our humanity, Jesus also shared in our temptation.</a:t>
            </a:r>
          </a:p>
          <a:p>
            <a:pPr lvl="1"/>
            <a:r>
              <a:rPr lang="en-US" dirty="0" smtClean="0"/>
              <a:t>We might also think that Jesus’ temptations were unlike our own due to His time or circumstances.</a:t>
            </a:r>
          </a:p>
          <a:p>
            <a:pPr lvl="1"/>
            <a:r>
              <a:rPr lang="en-US" dirty="0" smtClean="0"/>
              <a:t>He was never tempted by Road Rage, tax evasion or internet pornography.</a:t>
            </a:r>
          </a:p>
          <a:p>
            <a:pPr lvl="1"/>
            <a:r>
              <a:rPr lang="en-US" dirty="0" smtClean="0"/>
              <a:t>This is where we have to accept that the basic issues involved in temptation are common to both men and women in every time and place.</a:t>
            </a:r>
          </a:p>
          <a:p>
            <a:pPr lvl="1"/>
            <a:r>
              <a:rPr lang="en-US" dirty="0" smtClean="0"/>
              <a:t>See </a:t>
            </a:r>
            <a:r>
              <a:rPr lang="en-US" b="1" dirty="0" smtClean="0">
                <a:solidFill>
                  <a:srgbClr val="FFFF00"/>
                </a:solidFill>
              </a:rPr>
              <a:t>1 Corinthians 10:13</a:t>
            </a:r>
          </a:p>
        </p:txBody>
      </p:sp>
    </p:spTree>
    <p:extLst>
      <p:ext uri="{BB962C8B-B14F-4D97-AF65-F5344CB8AC3E}">
        <p14:creationId xmlns:p14="http://schemas.microsoft.com/office/powerpoint/2010/main" val="20636746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71500" indent="-571500"/>
            <a:r>
              <a:rPr lang="en-US" sz="3500" dirty="0"/>
              <a:t>Come boldly to the throne of </a:t>
            </a:r>
            <a:r>
              <a:rPr lang="en-US" sz="3500" dirty="0" smtClean="0"/>
              <a:t>grace.  </a:t>
            </a:r>
            <a:r>
              <a:rPr lang="en-US" sz="3500" b="1" dirty="0" smtClean="0">
                <a:solidFill>
                  <a:srgbClr val="FFFF00"/>
                </a:solidFill>
              </a:rPr>
              <a:t>4:14-16</a:t>
            </a:r>
            <a:endParaRPr lang="en-US" sz="3500" b="1"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en-US" b="1" dirty="0" smtClean="0">
                <a:solidFill>
                  <a:srgbClr val="FFFF00"/>
                </a:solidFill>
              </a:rPr>
              <a:t>4:16</a:t>
            </a:r>
            <a:r>
              <a:rPr lang="en-US" dirty="0" smtClean="0"/>
              <a:t>	So here is the rabbi’s conclusion:</a:t>
            </a:r>
          </a:p>
          <a:p>
            <a:r>
              <a:rPr lang="en-US" dirty="0" smtClean="0"/>
              <a:t>Jesus in His humanity experienced and resisted actual temptation in in all of its essential forms.</a:t>
            </a:r>
          </a:p>
          <a:p>
            <a:r>
              <a:rPr lang="en-US" dirty="0" smtClean="0"/>
              <a:t>Jesus as our truly human High Priest presented Himself an offering for our sins.</a:t>
            </a:r>
          </a:p>
          <a:p>
            <a:r>
              <a:rPr lang="en-US" dirty="0"/>
              <a:t>Jesus has gone into heaven before us.</a:t>
            </a:r>
          </a:p>
          <a:p>
            <a:r>
              <a:rPr lang="en-US" dirty="0" smtClean="0"/>
              <a:t>Therefore, we should follow, confidently coming before the Father in prayer to receive mercy and grace to help in our every time of need.</a:t>
            </a:r>
          </a:p>
        </p:txBody>
      </p:sp>
    </p:spTree>
    <p:extLst>
      <p:ext uri="{BB962C8B-B14F-4D97-AF65-F5344CB8AC3E}">
        <p14:creationId xmlns:p14="http://schemas.microsoft.com/office/powerpoint/2010/main" val="2568269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71500" indent="-571500"/>
            <a:r>
              <a:rPr lang="en-US" b="1" dirty="0" smtClean="0">
                <a:solidFill>
                  <a:srgbClr val="FFFF00"/>
                </a:solidFill>
              </a:rPr>
              <a:t>Becoming Holy</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Realizing that God wants nothing more than to help us, and coming boldly, confidently, before the throne of grace to receive that help – is an essential closing step in truly and finally</a:t>
            </a:r>
          </a:p>
          <a:p>
            <a:pPr marL="0" indent="0" algn="ctr">
              <a:buNone/>
            </a:pPr>
            <a:r>
              <a:rPr lang="en-US" sz="4000" b="1" dirty="0" smtClean="0">
                <a:solidFill>
                  <a:srgbClr val="FF0000"/>
                </a:solidFill>
              </a:rPr>
              <a:t>Becoming Holy.</a:t>
            </a:r>
            <a:endParaRPr lang="en-US" sz="4000" b="1" dirty="0">
              <a:solidFill>
                <a:srgbClr val="FF0000"/>
              </a:solidFill>
            </a:endParaRPr>
          </a:p>
        </p:txBody>
      </p:sp>
    </p:spTree>
    <p:extLst>
      <p:ext uri="{BB962C8B-B14F-4D97-AF65-F5344CB8AC3E}">
        <p14:creationId xmlns:p14="http://schemas.microsoft.com/office/powerpoint/2010/main" val="39585502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Conclusions</a:t>
            </a:r>
            <a:endParaRPr lang="en-US" dirty="0"/>
          </a:p>
        </p:txBody>
      </p:sp>
      <p:sp>
        <p:nvSpPr>
          <p:cNvPr id="3" name="Content Placeholder 2"/>
          <p:cNvSpPr>
            <a:spLocks noGrp="1"/>
          </p:cNvSpPr>
          <p:nvPr>
            <p:ph idx="1"/>
          </p:nvPr>
        </p:nvSpPr>
        <p:spPr/>
        <p:txBody>
          <a:bodyPr>
            <a:normAutofit/>
          </a:bodyPr>
          <a:lstStyle/>
          <a:p>
            <a:r>
              <a:rPr lang="en-US" dirty="0" smtClean="0"/>
              <a:t>The steps involved in </a:t>
            </a:r>
            <a:r>
              <a:rPr lang="en-US" b="1" dirty="0" smtClean="0">
                <a:solidFill>
                  <a:srgbClr val="FF0000"/>
                </a:solidFill>
              </a:rPr>
              <a:t>becoming holy</a:t>
            </a:r>
            <a:r>
              <a:rPr lang="en-US" dirty="0" smtClean="0"/>
              <a:t> that we have looked at here are by no means steps that we take once and for all.</a:t>
            </a:r>
          </a:p>
          <a:p>
            <a:r>
              <a:rPr lang="en-US" dirty="0" smtClean="0"/>
              <a:t>Taking them repeatedly, even daily, is a sort of prerequisite to real spiritual growth.</a:t>
            </a:r>
          </a:p>
        </p:txBody>
      </p:sp>
    </p:spTree>
    <p:extLst>
      <p:ext uri="{BB962C8B-B14F-4D97-AF65-F5344CB8AC3E}">
        <p14:creationId xmlns:p14="http://schemas.microsoft.com/office/powerpoint/2010/main" val="17889809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Conclusions</a:t>
            </a:r>
            <a:endParaRPr lang="en-US" dirty="0"/>
          </a:p>
        </p:txBody>
      </p:sp>
      <p:sp>
        <p:nvSpPr>
          <p:cNvPr id="3" name="Content Placeholder 2"/>
          <p:cNvSpPr>
            <a:spLocks noGrp="1"/>
          </p:cNvSpPr>
          <p:nvPr>
            <p:ph idx="1"/>
          </p:nvPr>
        </p:nvSpPr>
        <p:spPr/>
        <p:txBody>
          <a:bodyPr>
            <a:normAutofit/>
          </a:bodyPr>
          <a:lstStyle/>
          <a:p>
            <a:r>
              <a:rPr lang="en-US" dirty="0" smtClean="0"/>
              <a:t>Remember our earlier description:</a:t>
            </a:r>
          </a:p>
          <a:p>
            <a:r>
              <a:rPr lang="en-US" dirty="0" smtClean="0"/>
              <a:t>“Personal </a:t>
            </a:r>
            <a:r>
              <a:rPr lang="en-US" dirty="0"/>
              <a:t>holiness is a work of gradual development. It is carried on under many hindrances, hence the frequent admonitions to watchfulness, prayer, and perseverance </a:t>
            </a:r>
            <a:r>
              <a:rPr lang="en-US" dirty="0">
                <a:solidFill>
                  <a:srgbClr val="FFFF00"/>
                </a:solidFill>
              </a:rPr>
              <a:t>(1 Cor. 1:30; 2 Cor. 7:1; Eph. 4:23, 24</a:t>
            </a:r>
            <a:r>
              <a:rPr lang="en-US" dirty="0" smtClean="0">
                <a:solidFill>
                  <a:srgbClr val="FFFF00"/>
                </a:solidFill>
              </a:rPr>
              <a:t>)</a:t>
            </a:r>
            <a:r>
              <a:rPr lang="en-US" dirty="0" smtClean="0"/>
              <a:t>.”</a:t>
            </a:r>
            <a:endParaRPr lang="en-US" dirty="0"/>
          </a:p>
        </p:txBody>
      </p:sp>
    </p:spTree>
    <p:extLst>
      <p:ext uri="{BB962C8B-B14F-4D97-AF65-F5344CB8AC3E}">
        <p14:creationId xmlns:p14="http://schemas.microsoft.com/office/powerpoint/2010/main" val="2651336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Conclusions</a:t>
            </a:r>
            <a:endParaRPr lang="en-US" dirty="0"/>
          </a:p>
        </p:txBody>
      </p:sp>
      <p:sp>
        <p:nvSpPr>
          <p:cNvPr id="3" name="Content Placeholder 2"/>
          <p:cNvSpPr>
            <a:spLocks noGrp="1"/>
          </p:cNvSpPr>
          <p:nvPr>
            <p:ph idx="1"/>
          </p:nvPr>
        </p:nvSpPr>
        <p:spPr/>
        <p:txBody>
          <a:bodyPr>
            <a:normAutofit lnSpcReduction="10000"/>
          </a:bodyPr>
          <a:lstStyle/>
          <a:p>
            <a:r>
              <a:rPr lang="en-US" dirty="0"/>
              <a:t>Each day, we must </a:t>
            </a:r>
            <a:r>
              <a:rPr lang="en-US" dirty="0" smtClean="0"/>
              <a:t>be diligent to:</a:t>
            </a:r>
          </a:p>
          <a:p>
            <a:pPr lvl="1"/>
            <a:r>
              <a:rPr lang="en-US" dirty="0" smtClean="0"/>
              <a:t>Rest </a:t>
            </a:r>
            <a:r>
              <a:rPr lang="en-US" dirty="0"/>
              <a:t>in </a:t>
            </a:r>
            <a:r>
              <a:rPr lang="en-US" dirty="0" smtClean="0"/>
              <a:t>Jesus</a:t>
            </a:r>
          </a:p>
          <a:p>
            <a:pPr lvl="1"/>
            <a:r>
              <a:rPr lang="en-US" dirty="0" smtClean="0"/>
              <a:t>Let </a:t>
            </a:r>
            <a:r>
              <a:rPr lang="en-US" dirty="0"/>
              <a:t>God’s word examine and reveal our </a:t>
            </a:r>
            <a:r>
              <a:rPr lang="en-US" dirty="0" smtClean="0"/>
              <a:t>heart</a:t>
            </a:r>
          </a:p>
          <a:p>
            <a:pPr lvl="1"/>
            <a:r>
              <a:rPr lang="en-US" dirty="0" smtClean="0"/>
              <a:t>And come </a:t>
            </a:r>
            <a:r>
              <a:rPr lang="en-US" dirty="0"/>
              <a:t>before the throne of grace to receive God’s mercy, grace and help</a:t>
            </a:r>
            <a:r>
              <a:rPr lang="en-US" dirty="0" smtClean="0"/>
              <a:t>.</a:t>
            </a:r>
          </a:p>
          <a:p>
            <a:r>
              <a:rPr lang="en-US" dirty="0" smtClean="0"/>
              <a:t>By doing so, the process of </a:t>
            </a:r>
            <a:r>
              <a:rPr lang="en-US" b="1" dirty="0" smtClean="0">
                <a:solidFill>
                  <a:srgbClr val="FF0000"/>
                </a:solidFill>
              </a:rPr>
              <a:t>becoming holy </a:t>
            </a:r>
            <a:r>
              <a:rPr lang="en-US" dirty="0" smtClean="0"/>
              <a:t>will be clearly visible.</a:t>
            </a:r>
          </a:p>
          <a:p>
            <a:r>
              <a:rPr lang="en-US" dirty="0" smtClean="0"/>
              <a:t>Others will see it – and we will also begin to see </a:t>
            </a:r>
            <a:r>
              <a:rPr lang="en-US" b="1" dirty="0" smtClean="0">
                <a:solidFill>
                  <a:srgbClr val="FF0000"/>
                </a:solidFill>
              </a:rPr>
              <a:t>holiness</a:t>
            </a:r>
            <a:r>
              <a:rPr lang="en-US" dirty="0" smtClean="0"/>
              <a:t> growing in ourselves.</a:t>
            </a:r>
            <a:endParaRPr lang="en-US" dirty="0"/>
          </a:p>
        </p:txBody>
      </p:sp>
    </p:spTree>
    <p:extLst>
      <p:ext uri="{BB962C8B-B14F-4D97-AF65-F5344CB8AC3E}">
        <p14:creationId xmlns:p14="http://schemas.microsoft.com/office/powerpoint/2010/main" val="30719300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Conclusions</a:t>
            </a:r>
            <a:endParaRPr lang="en-US" dirty="0"/>
          </a:p>
        </p:txBody>
      </p:sp>
      <p:sp>
        <p:nvSpPr>
          <p:cNvPr id="3" name="Content Placeholder 2"/>
          <p:cNvSpPr>
            <a:spLocks noGrp="1"/>
          </p:cNvSpPr>
          <p:nvPr>
            <p:ph idx="1"/>
          </p:nvPr>
        </p:nvSpPr>
        <p:spPr/>
        <p:txBody>
          <a:bodyPr>
            <a:normAutofit lnSpcReduction="10000"/>
          </a:bodyPr>
          <a:lstStyle/>
          <a:p>
            <a:r>
              <a:rPr lang="en-US" dirty="0" smtClean="0"/>
              <a:t>Words from an old hymn:</a:t>
            </a:r>
          </a:p>
          <a:p>
            <a:r>
              <a:rPr lang="en-US" i="1" dirty="0" smtClean="0">
                <a:solidFill>
                  <a:srgbClr val="00B050"/>
                </a:solidFill>
              </a:rPr>
              <a:t>My </a:t>
            </a:r>
            <a:r>
              <a:rPr lang="en-US" i="1" dirty="0">
                <a:solidFill>
                  <a:srgbClr val="00B050"/>
                </a:solidFill>
              </a:rPr>
              <a:t>Savior, Thou hast offered rest:</a:t>
            </a:r>
            <a:br>
              <a:rPr lang="en-US" i="1" dirty="0">
                <a:solidFill>
                  <a:srgbClr val="00B050"/>
                </a:solidFill>
              </a:rPr>
            </a:br>
            <a:r>
              <a:rPr lang="en-US" i="1" dirty="0">
                <a:solidFill>
                  <a:srgbClr val="00B050"/>
                </a:solidFill>
              </a:rPr>
              <a:t>Oh, give it then to me;</a:t>
            </a:r>
            <a:br>
              <a:rPr lang="en-US" i="1" dirty="0">
                <a:solidFill>
                  <a:srgbClr val="00B050"/>
                </a:solidFill>
              </a:rPr>
            </a:br>
            <a:r>
              <a:rPr lang="en-US" i="1" dirty="0">
                <a:solidFill>
                  <a:srgbClr val="00B050"/>
                </a:solidFill>
              </a:rPr>
              <a:t>The rest of ceasing from myself,</a:t>
            </a:r>
            <a:br>
              <a:rPr lang="en-US" i="1" dirty="0">
                <a:solidFill>
                  <a:srgbClr val="00B050"/>
                </a:solidFill>
              </a:rPr>
            </a:br>
            <a:r>
              <a:rPr lang="en-US" i="1" dirty="0">
                <a:solidFill>
                  <a:srgbClr val="00B050"/>
                </a:solidFill>
              </a:rPr>
              <a:t>To find my all in Thee</a:t>
            </a:r>
            <a:r>
              <a:rPr lang="en-US" i="1" dirty="0" smtClean="0">
                <a:solidFill>
                  <a:srgbClr val="00B050"/>
                </a:solidFill>
              </a:rPr>
              <a:t>. </a:t>
            </a:r>
          </a:p>
          <a:p>
            <a:r>
              <a:rPr lang="en-US" i="1" dirty="0" smtClean="0">
                <a:solidFill>
                  <a:srgbClr val="00B050"/>
                </a:solidFill>
              </a:rPr>
              <a:t>This </a:t>
            </a:r>
            <a:r>
              <a:rPr lang="en-US" i="1" dirty="0">
                <a:solidFill>
                  <a:srgbClr val="00B050"/>
                </a:solidFill>
              </a:rPr>
              <a:t>cruel self, oh, how it strives</a:t>
            </a:r>
            <a:br>
              <a:rPr lang="en-US" i="1" dirty="0">
                <a:solidFill>
                  <a:srgbClr val="00B050"/>
                </a:solidFill>
              </a:rPr>
            </a:br>
            <a:r>
              <a:rPr lang="en-US" i="1" dirty="0">
                <a:solidFill>
                  <a:srgbClr val="00B050"/>
                </a:solidFill>
              </a:rPr>
              <a:t>And works within my breast,</a:t>
            </a:r>
            <a:br>
              <a:rPr lang="en-US" i="1" dirty="0">
                <a:solidFill>
                  <a:srgbClr val="00B050"/>
                </a:solidFill>
              </a:rPr>
            </a:br>
            <a:r>
              <a:rPr lang="en-US" i="1" dirty="0">
                <a:solidFill>
                  <a:srgbClr val="00B050"/>
                </a:solidFill>
              </a:rPr>
              <a:t>To come between Thee and my soul,</a:t>
            </a:r>
            <a:br>
              <a:rPr lang="en-US" i="1" dirty="0">
                <a:solidFill>
                  <a:srgbClr val="00B050"/>
                </a:solidFill>
              </a:rPr>
            </a:br>
            <a:r>
              <a:rPr lang="en-US" i="1" dirty="0">
                <a:solidFill>
                  <a:srgbClr val="00B050"/>
                </a:solidFill>
              </a:rPr>
              <a:t>And keep me back from rest</a:t>
            </a:r>
            <a:r>
              <a:rPr lang="en-US" i="1" dirty="0" smtClean="0">
                <a:solidFill>
                  <a:srgbClr val="00B050"/>
                </a:solidFill>
              </a:rPr>
              <a:t>. </a:t>
            </a:r>
          </a:p>
        </p:txBody>
      </p:sp>
    </p:spTree>
    <p:extLst>
      <p:ext uri="{BB962C8B-B14F-4D97-AF65-F5344CB8AC3E}">
        <p14:creationId xmlns:p14="http://schemas.microsoft.com/office/powerpoint/2010/main" val="242059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4	Conclusions</a:t>
            </a:r>
            <a:endParaRPr lang="en-US" dirty="0"/>
          </a:p>
        </p:txBody>
      </p:sp>
      <p:sp>
        <p:nvSpPr>
          <p:cNvPr id="3" name="Content Placeholder 2"/>
          <p:cNvSpPr>
            <a:spLocks noGrp="1"/>
          </p:cNvSpPr>
          <p:nvPr>
            <p:ph idx="1"/>
          </p:nvPr>
        </p:nvSpPr>
        <p:spPr/>
        <p:txBody>
          <a:bodyPr>
            <a:normAutofit lnSpcReduction="10000"/>
          </a:bodyPr>
          <a:lstStyle/>
          <a:p>
            <a:r>
              <a:rPr lang="en-US" dirty="0" smtClean="0"/>
              <a:t>Words from an old hymn:</a:t>
            </a:r>
          </a:p>
          <a:p>
            <a:r>
              <a:rPr lang="en-US" i="1" dirty="0" smtClean="0">
                <a:solidFill>
                  <a:srgbClr val="00B050"/>
                </a:solidFill>
              </a:rPr>
              <a:t>How </a:t>
            </a:r>
            <a:r>
              <a:rPr lang="en-US" i="1" dirty="0">
                <a:solidFill>
                  <a:srgbClr val="00B050"/>
                </a:solidFill>
              </a:rPr>
              <a:t>many subtle forms it takes</a:t>
            </a:r>
            <a:br>
              <a:rPr lang="en-US" i="1" dirty="0">
                <a:solidFill>
                  <a:srgbClr val="00B050"/>
                </a:solidFill>
              </a:rPr>
            </a:br>
            <a:r>
              <a:rPr lang="en-US" i="1" dirty="0">
                <a:solidFill>
                  <a:srgbClr val="00B050"/>
                </a:solidFill>
              </a:rPr>
              <a:t>Of seeming verity,</a:t>
            </a:r>
            <a:br>
              <a:rPr lang="en-US" i="1" dirty="0">
                <a:solidFill>
                  <a:srgbClr val="00B050"/>
                </a:solidFill>
              </a:rPr>
            </a:br>
            <a:r>
              <a:rPr lang="en-US" i="1" dirty="0">
                <a:solidFill>
                  <a:srgbClr val="00B050"/>
                </a:solidFill>
              </a:rPr>
              <a:t>As if it were not safe to rest</a:t>
            </a:r>
            <a:br>
              <a:rPr lang="en-US" i="1" dirty="0">
                <a:solidFill>
                  <a:srgbClr val="00B050"/>
                </a:solidFill>
              </a:rPr>
            </a:br>
            <a:r>
              <a:rPr lang="en-US" i="1" dirty="0">
                <a:solidFill>
                  <a:srgbClr val="00B050"/>
                </a:solidFill>
              </a:rPr>
              <a:t>And venture all on Thee</a:t>
            </a:r>
            <a:r>
              <a:rPr lang="en-US" i="1" dirty="0" smtClean="0">
                <a:solidFill>
                  <a:srgbClr val="00B050"/>
                </a:solidFill>
              </a:rPr>
              <a:t>. </a:t>
            </a:r>
          </a:p>
          <a:p>
            <a:r>
              <a:rPr lang="en-US" i="1" dirty="0" smtClean="0">
                <a:solidFill>
                  <a:srgbClr val="00B050"/>
                </a:solidFill>
              </a:rPr>
              <a:t>O </a:t>
            </a:r>
            <a:r>
              <a:rPr lang="en-US" i="1" dirty="0">
                <a:solidFill>
                  <a:srgbClr val="00B050"/>
                </a:solidFill>
              </a:rPr>
              <a:t>Lord, I seek a holy rest,</a:t>
            </a:r>
            <a:br>
              <a:rPr lang="en-US" i="1" dirty="0">
                <a:solidFill>
                  <a:srgbClr val="00B050"/>
                </a:solidFill>
              </a:rPr>
            </a:br>
            <a:r>
              <a:rPr lang="en-US" i="1" dirty="0">
                <a:solidFill>
                  <a:srgbClr val="00B050"/>
                </a:solidFill>
              </a:rPr>
              <a:t>A victory over sin;</a:t>
            </a:r>
            <a:br>
              <a:rPr lang="en-US" i="1" dirty="0">
                <a:solidFill>
                  <a:srgbClr val="00B050"/>
                </a:solidFill>
              </a:rPr>
            </a:br>
            <a:r>
              <a:rPr lang="en-US" i="1" dirty="0">
                <a:solidFill>
                  <a:srgbClr val="00B050"/>
                </a:solidFill>
              </a:rPr>
              <a:t>I seek that Thou alone </a:t>
            </a:r>
            <a:r>
              <a:rPr lang="en-US" i="1" dirty="0" err="1">
                <a:solidFill>
                  <a:srgbClr val="00B050"/>
                </a:solidFill>
              </a:rPr>
              <a:t>shouldst</a:t>
            </a:r>
            <a:r>
              <a:rPr lang="en-US" i="1" dirty="0">
                <a:solidFill>
                  <a:srgbClr val="00B050"/>
                </a:solidFill>
              </a:rPr>
              <a:t> reign</a:t>
            </a:r>
            <a:br>
              <a:rPr lang="en-US" i="1" dirty="0">
                <a:solidFill>
                  <a:srgbClr val="00B050"/>
                </a:solidFill>
              </a:rPr>
            </a:br>
            <a:r>
              <a:rPr lang="en-US" i="1" dirty="0">
                <a:solidFill>
                  <a:srgbClr val="00B050"/>
                </a:solidFill>
              </a:rPr>
              <a:t>O'er all without, within</a:t>
            </a:r>
            <a:r>
              <a:rPr lang="en-US" i="1" dirty="0" smtClean="0">
                <a:solidFill>
                  <a:srgbClr val="00B050"/>
                </a:solidFill>
              </a:rPr>
              <a:t>.</a:t>
            </a:r>
            <a:endParaRPr lang="en-US" i="1" dirty="0">
              <a:solidFill>
                <a:srgbClr val="00B050"/>
              </a:solidFill>
            </a:endParaRPr>
          </a:p>
        </p:txBody>
      </p:sp>
    </p:spTree>
    <p:extLst>
      <p:ext uri="{BB962C8B-B14F-4D97-AF65-F5344CB8AC3E}">
        <p14:creationId xmlns:p14="http://schemas.microsoft.com/office/powerpoint/2010/main" val="4168075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2298</TotalTime>
  <Words>1885</Words>
  <Application>Microsoft Office PowerPoint</Application>
  <PresentationFormat>On-screen Show (4:3)</PresentationFormat>
  <Paragraphs>254</Paragraphs>
  <Slides>50</Slides>
  <Notes>50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Becoming Holy</vt:lpstr>
      <vt:lpstr>Hebrews 4 Introduction</vt:lpstr>
      <vt:lpstr>Hebrews 4 Introduction</vt:lpstr>
      <vt:lpstr>Hebrews 4 Introduction</vt:lpstr>
      <vt:lpstr>Hebrews 4 Introduction</vt:lpstr>
      <vt:lpstr>Hebrews 4 Introduction</vt:lpstr>
      <vt:lpstr>Hebrews 4 Introduction</vt:lpstr>
      <vt:lpstr>Hebrews 4 Introduction</vt:lpstr>
      <vt:lpstr>Hebrews 4 Introduction</vt:lpstr>
      <vt:lpstr>Hebrews 4 Outline</vt:lpstr>
      <vt:lpstr>Be diligent to enter God’s rest.    4:1-11</vt:lpstr>
      <vt:lpstr>Be diligent to enter God’s rest.    4:1-11</vt:lpstr>
      <vt:lpstr>Be diligent to enter God’s rest.    4:1-11</vt:lpstr>
      <vt:lpstr>Be diligent to enter God’s rest.    4:1-11</vt:lpstr>
      <vt:lpstr>Be diligent to enter God’s rest.    4:1-11</vt:lpstr>
      <vt:lpstr>Be diligent to enter God’s rest.    4:1-11</vt:lpstr>
      <vt:lpstr>Be diligent to enter God’s rest.    4:1-11</vt:lpstr>
      <vt:lpstr>Be diligent to enter God’s rest.    4:1-11</vt:lpstr>
      <vt:lpstr>Be diligent to enter God’s rest.    4:1-11</vt:lpstr>
      <vt:lpstr>Be diligent to enter God’s rest.    4:1-11</vt:lpstr>
      <vt:lpstr>Be diligent to enter God’s rest.    4:1-11</vt:lpstr>
      <vt:lpstr>Be diligent to enter God’s rest.    4:1-11</vt:lpstr>
      <vt:lpstr>Be diligent to enter God’s rest.    4:1-11</vt:lpstr>
      <vt:lpstr>Becoming Holy</vt:lpstr>
      <vt:lpstr>Let God’s word expose your heart.  4:12-13</vt:lpstr>
      <vt:lpstr>Let God’s word expose your heart.  4:12-13</vt:lpstr>
      <vt:lpstr>Let God’s word expose your heart.  4:12-13</vt:lpstr>
      <vt:lpstr>Let God’s word expose your heart.  4:12-13</vt:lpstr>
      <vt:lpstr>Let God’s word expose your heart.  4:12-13</vt:lpstr>
      <vt:lpstr>Let God’s word expose your heart.  4:12-13</vt:lpstr>
      <vt:lpstr>Let God’s word expose your heart.  4:12-13</vt:lpstr>
      <vt:lpstr>Let God’s word expose your heart.  4:12-13</vt:lpstr>
      <vt:lpstr>Let God’s word expose your heart.  4:12-13</vt:lpstr>
      <vt:lpstr>Let God’s word expose your heart.  4:12-13</vt:lpstr>
      <vt:lpstr>Let God’s word expose your heart.  4:12-13</vt:lpstr>
      <vt:lpstr>Let God’s word expose your heart.  4:12-13</vt:lpstr>
      <vt:lpstr>Let God’s word expose your heart.  4:12-13</vt:lpstr>
      <vt:lpstr>Becoming Holy</vt:lpstr>
      <vt:lpstr>Come boldly to the throne of grace.  4:14-16</vt:lpstr>
      <vt:lpstr>Come boldly to the throne of grace.  4:14-16</vt:lpstr>
      <vt:lpstr>Come boldly to the throne of grace.  4:14-16</vt:lpstr>
      <vt:lpstr>Come boldly to the throne of grace.  4:14-16</vt:lpstr>
      <vt:lpstr>Come boldly to the throne of grace.  4:14-16</vt:lpstr>
      <vt:lpstr>Come boldly to the throne of grace.  4:14-16</vt:lpstr>
      <vt:lpstr>Becoming Holy</vt:lpstr>
      <vt:lpstr>Hebrews 4 Conclusions</vt:lpstr>
      <vt:lpstr>Hebrews 4 Conclusions</vt:lpstr>
      <vt:lpstr>Hebrews 4 Conclusions</vt:lpstr>
      <vt:lpstr>Hebrews 4 Conclusions</vt:lpstr>
      <vt:lpstr>Hebrews 4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41</cp:revision>
  <dcterms:created xsi:type="dcterms:W3CDTF">2006-08-16T00:00:00Z</dcterms:created>
  <dcterms:modified xsi:type="dcterms:W3CDTF">2012-02-12T20:57:34Z</dcterms:modified>
</cp:coreProperties>
</file>