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65" r:id="rId3"/>
    <p:sldId id="257" r:id="rId4"/>
    <p:sldId id="263" r:id="rId5"/>
    <p:sldId id="264" r:id="rId6"/>
    <p:sldId id="266" r:id="rId7"/>
    <p:sldId id="273" r:id="rId8"/>
    <p:sldId id="262" r:id="rId9"/>
    <p:sldId id="259" r:id="rId10"/>
    <p:sldId id="267" r:id="rId11"/>
    <p:sldId id="268" r:id="rId12"/>
    <p:sldId id="279" r:id="rId13"/>
    <p:sldId id="269" r:id="rId14"/>
    <p:sldId id="270" r:id="rId15"/>
    <p:sldId id="271" r:id="rId16"/>
    <p:sldId id="274" r:id="rId17"/>
    <p:sldId id="278" r:id="rId18"/>
    <p:sldId id="280" r:id="rId19"/>
    <p:sldId id="261" r:id="rId20"/>
    <p:sldId id="260" r:id="rId21"/>
    <p:sldId id="281" r:id="rId22"/>
    <p:sldId id="277" r:id="rId23"/>
    <p:sldId id="258" r:id="rId24"/>
    <p:sldId id="282" r:id="rId25"/>
    <p:sldId id="275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94660"/>
  </p:normalViewPr>
  <p:slideViewPr>
    <p:cSldViewPr>
      <p:cViewPr varScale="1">
        <p:scale>
          <a:sx n="84" d="100"/>
          <a:sy n="84" d="100"/>
        </p:scale>
        <p:origin x="-5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3ABD0B-40C0-4DC2-93C3-8BA91315B95C}" type="datetimeFigureOut">
              <a:rPr lang="en-US" smtClean="0"/>
              <a:t>1/1/2012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A79EEA-10A7-4ABD-962D-FD840A32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4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79EEA-10A7-4ABD-962D-FD840A32BA2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97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79EEA-10A7-4ABD-962D-FD840A32BA2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6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79EEA-10A7-4ABD-962D-FD840A32BA2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93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79EEA-10A7-4ABD-962D-FD840A32BA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93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79EEA-10A7-4ABD-962D-FD840A32B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6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79EEA-10A7-4ABD-962D-FD840A32B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66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79EEA-10A7-4ABD-962D-FD840A32B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66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79EEA-10A7-4ABD-962D-FD840A32B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939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79EEA-10A7-4ABD-962D-FD840A32B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939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79EEA-10A7-4ABD-962D-FD840A32B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939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79EEA-10A7-4ABD-962D-FD840A32B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939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79EEA-10A7-4ABD-962D-FD840A32B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939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79EEA-10A7-4ABD-962D-FD840A32B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939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79EEA-10A7-4ABD-962D-FD840A32B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939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79EEA-10A7-4ABD-962D-FD840A32B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939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79EEA-10A7-4ABD-962D-FD840A32B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939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79EEA-10A7-4ABD-962D-FD840A32B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66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79EEA-10A7-4ABD-962D-FD840A32B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939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79EEA-10A7-4ABD-962D-FD840A32B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939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79EEA-10A7-4ABD-962D-FD840A32B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939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79EEA-10A7-4ABD-962D-FD840A32BA2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939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79EEA-10A7-4ABD-962D-FD840A32BA2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939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79EEA-10A7-4ABD-962D-FD840A32BA2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939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79EEA-10A7-4ABD-962D-FD840A32BA2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939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79EEA-10A7-4ABD-962D-FD840A32BA2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6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Stability, Direction and Meaning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Titus 2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6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Titus 2:		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We live in an age suspicious of “The Big Story” – any belief that claims to have the final word on the direction in which the world is headed. </a:t>
            </a:r>
          </a:p>
          <a:p>
            <a:r>
              <a:rPr lang="en-US" dirty="0" smtClean="0"/>
              <a:t>We used to ask, “What is the meaning of life?”</a:t>
            </a:r>
          </a:p>
          <a:p>
            <a:r>
              <a:rPr lang="en-US" dirty="0" smtClean="0"/>
              <a:t>The 20</a:t>
            </a:r>
            <a:r>
              <a:rPr lang="en-US" baseline="30000" dirty="0" smtClean="0"/>
              <a:t>th</a:t>
            </a:r>
            <a:r>
              <a:rPr lang="en-US" dirty="0" smtClean="0"/>
              <a:t> Century brought an end to all the “isms” that provided answers.  </a:t>
            </a:r>
          </a:p>
          <a:p>
            <a:r>
              <a:rPr lang="en-US" dirty="0" smtClean="0"/>
              <a:t>The result: “Life has no meaning.”  </a:t>
            </a:r>
          </a:p>
          <a:p>
            <a:r>
              <a:rPr lang="en-US" dirty="0" smtClean="0"/>
              <a:t>Peter Gabriel captured the sentiments of our time as part of London’s </a:t>
            </a:r>
            <a:r>
              <a:rPr lang="en-US" i="1" dirty="0" smtClean="0"/>
              <a:t>Millennium Dome Show </a:t>
            </a:r>
            <a:r>
              <a:rPr lang="en-US" dirty="0" smtClean="0"/>
              <a:t>back in the year 2000.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0047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FFFF00"/>
                </a:solidFill>
              </a:rPr>
              <a:t>Downside </a:t>
            </a:r>
            <a:r>
              <a:rPr lang="en-US" b="1" i="1" dirty="0" smtClean="0">
                <a:solidFill>
                  <a:srgbClr val="FFFF00"/>
                </a:solidFill>
              </a:rPr>
              <a:t>Up </a:t>
            </a:r>
            <a:r>
              <a:rPr lang="en-US" dirty="0" smtClean="0"/>
              <a:t>by Peter Gabriel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indent="0">
              <a:buNone/>
            </a:pPr>
            <a:r>
              <a:rPr lang="en-US" i="1" dirty="0"/>
              <a:t>I looked up at the tallest building</a:t>
            </a:r>
            <a:br>
              <a:rPr lang="en-US" i="1" dirty="0"/>
            </a:br>
            <a:r>
              <a:rPr lang="en-US" i="1" dirty="0"/>
              <a:t>Felt it falling down</a:t>
            </a:r>
            <a:br>
              <a:rPr lang="en-US" i="1" dirty="0"/>
            </a:br>
            <a:r>
              <a:rPr lang="en-US" i="1" dirty="0"/>
              <a:t>I could feel my balance shifting</a:t>
            </a:r>
            <a:br>
              <a:rPr lang="en-US" i="1" dirty="0"/>
            </a:br>
            <a:r>
              <a:rPr lang="en-US" i="1" dirty="0"/>
              <a:t>Everything was moving around</a:t>
            </a:r>
            <a:br>
              <a:rPr lang="en-US" i="1" dirty="0"/>
            </a:br>
            <a:r>
              <a:rPr lang="en-US" i="1" dirty="0"/>
              <a:t>These streets so fixed and solid</a:t>
            </a:r>
            <a:br>
              <a:rPr lang="en-US" i="1" dirty="0"/>
            </a:br>
            <a:r>
              <a:rPr lang="en-US" i="1" dirty="0"/>
              <a:t>A shimmering haze</a:t>
            </a:r>
            <a:br>
              <a:rPr lang="en-US" i="1" dirty="0"/>
            </a:br>
            <a:r>
              <a:rPr lang="en-US" i="1" dirty="0"/>
              <a:t>And everything that I relied on disappeared</a:t>
            </a:r>
          </a:p>
        </p:txBody>
      </p:sp>
    </p:spTree>
    <p:extLst>
      <p:ext uri="{BB962C8B-B14F-4D97-AF65-F5344CB8AC3E}">
        <p14:creationId xmlns:p14="http://schemas.microsoft.com/office/powerpoint/2010/main" val="400650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FFFF00"/>
                </a:solidFill>
              </a:rPr>
              <a:t>Downside Up </a:t>
            </a:r>
            <a:r>
              <a:rPr lang="en-US" dirty="0"/>
              <a:t>by Peter Gabriel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i="1" dirty="0" smtClean="0"/>
              <a:t>(Refrain) 	Downside </a:t>
            </a:r>
            <a:r>
              <a:rPr lang="en-US" i="1" dirty="0"/>
              <a:t>up, upside down</a:t>
            </a:r>
            <a:br>
              <a:rPr lang="en-US" i="1" dirty="0"/>
            </a:br>
            <a:r>
              <a:rPr lang="en-US" i="1" dirty="0"/>
              <a:t>	</a:t>
            </a:r>
            <a:r>
              <a:rPr lang="en-US" i="1" dirty="0" smtClean="0"/>
              <a:t>	Take </a:t>
            </a:r>
            <a:r>
              <a:rPr lang="en-US" i="1" dirty="0"/>
              <a:t>my weight from the ground</a:t>
            </a:r>
            <a:br>
              <a:rPr lang="en-US" i="1" dirty="0"/>
            </a:br>
            <a:r>
              <a:rPr lang="en-US" i="1" dirty="0" smtClean="0"/>
              <a:t>		Falling </a:t>
            </a:r>
            <a:r>
              <a:rPr lang="en-US" i="1" dirty="0"/>
              <a:t>deep in the sky</a:t>
            </a:r>
            <a:br>
              <a:rPr lang="en-US" i="1" dirty="0"/>
            </a:br>
            <a:r>
              <a:rPr lang="en-US" i="1" dirty="0" smtClean="0"/>
              <a:t>		Slipping </a:t>
            </a:r>
            <a:r>
              <a:rPr lang="en-US" i="1" dirty="0"/>
              <a:t>into the </a:t>
            </a:r>
            <a:r>
              <a:rPr lang="en-US" i="1" dirty="0" smtClean="0"/>
              <a:t>unknown</a:t>
            </a:r>
          </a:p>
          <a:p>
            <a:pPr marL="685800" indent="0">
              <a:buNone/>
            </a:pPr>
            <a:endParaRPr lang="en-US" sz="2000" i="1" dirty="0"/>
          </a:p>
          <a:p>
            <a:pPr marL="685800" indent="0">
              <a:buNone/>
            </a:pPr>
            <a:r>
              <a:rPr lang="en-US" i="1" dirty="0" smtClean="0"/>
              <a:t>All </a:t>
            </a:r>
            <a:r>
              <a:rPr lang="en-US" i="1" dirty="0"/>
              <a:t>the strangers look like family</a:t>
            </a:r>
            <a:br>
              <a:rPr lang="en-US" i="1" dirty="0"/>
            </a:br>
            <a:r>
              <a:rPr lang="en-US" i="1" dirty="0"/>
              <a:t>All the family looks so strange</a:t>
            </a:r>
            <a:br>
              <a:rPr lang="en-US" i="1" dirty="0"/>
            </a:br>
            <a:r>
              <a:rPr lang="en-US" i="1" dirty="0"/>
              <a:t>The only constant I am sure of</a:t>
            </a:r>
            <a:br>
              <a:rPr lang="en-US" i="1" dirty="0"/>
            </a:br>
            <a:r>
              <a:rPr lang="en-US" i="1" dirty="0"/>
              <a:t>Is this accelerating rate of change</a:t>
            </a:r>
          </a:p>
        </p:txBody>
      </p:sp>
    </p:spTree>
    <p:extLst>
      <p:ext uri="{BB962C8B-B14F-4D97-AF65-F5344CB8AC3E}">
        <p14:creationId xmlns:p14="http://schemas.microsoft.com/office/powerpoint/2010/main" val="354537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6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Titus 2:		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By contrast the Bible has a huge story line – a beginning, a middle and an end.</a:t>
            </a:r>
          </a:p>
          <a:p>
            <a:r>
              <a:rPr lang="en-US" dirty="0" smtClean="0"/>
              <a:t>This story in the Bible follows the course of history from its very beginning to the future creation of a new heaven and a new earth.</a:t>
            </a:r>
          </a:p>
          <a:p>
            <a:r>
              <a:rPr lang="en-US" dirty="0" smtClean="0"/>
              <a:t>It includes God’s plan of redemption.</a:t>
            </a:r>
          </a:p>
          <a:p>
            <a:r>
              <a:rPr lang="en-US" dirty="0" smtClean="0"/>
              <a:t>It includes (overworked as it may sound) God’s plan for you and me.</a:t>
            </a:r>
          </a:p>
        </p:txBody>
      </p:sp>
    </p:spTree>
    <p:extLst>
      <p:ext uri="{BB962C8B-B14F-4D97-AF65-F5344CB8AC3E}">
        <p14:creationId xmlns:p14="http://schemas.microsoft.com/office/powerpoint/2010/main" val="428687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Titus 2:		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this chapter Paul challenges us to stay focused on Jesus in order too fulfill that plan.</a:t>
            </a:r>
          </a:p>
          <a:p>
            <a:r>
              <a:rPr lang="en-US" dirty="0" smtClean="0"/>
              <a:t>God brings stability, direction and meaning to the intentionally Christ-focused life.</a:t>
            </a:r>
          </a:p>
          <a:p>
            <a:r>
              <a:rPr lang="en-US" dirty="0" smtClean="0"/>
              <a:t>Our seemingly tedious, meaningless, everyday lives can have enormous eternal </a:t>
            </a:r>
            <a:r>
              <a:rPr lang="en-US" dirty="0" smtClean="0"/>
              <a:t>significance</a:t>
            </a:r>
            <a:r>
              <a:rPr lang="en-US" dirty="0"/>
              <a:t> </a:t>
            </a:r>
            <a:r>
              <a:rPr lang="en-US" dirty="0" smtClean="0"/>
              <a:t>when Christ is at the center of them.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9785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914400" y="838200"/>
            <a:ext cx="7315200" cy="4800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When you feel this:</a:t>
            </a:r>
          </a:p>
          <a:p>
            <a:r>
              <a:rPr lang="en-US" i="1" dirty="0" smtClean="0">
                <a:solidFill>
                  <a:srgbClr val="FFFF00"/>
                </a:solidFill>
              </a:rPr>
              <a:t>“And </a:t>
            </a:r>
            <a:r>
              <a:rPr lang="en-US" i="1" dirty="0">
                <a:solidFill>
                  <a:srgbClr val="FFFF00"/>
                </a:solidFill>
              </a:rPr>
              <a:t>everything that I relied on </a:t>
            </a:r>
            <a:r>
              <a:rPr lang="en-US" i="1" dirty="0" smtClean="0">
                <a:solidFill>
                  <a:srgbClr val="FFFF00"/>
                </a:solidFill>
              </a:rPr>
              <a:t>disappeared”</a:t>
            </a:r>
          </a:p>
          <a:p>
            <a:endParaRPr lang="en-US" i="1" dirty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00B0F0"/>
                </a:solidFill>
              </a:rPr>
              <a:t>Consider that Christ has redeemed you.</a:t>
            </a:r>
            <a:br>
              <a:rPr lang="en-US" dirty="0" smtClean="0">
                <a:solidFill>
                  <a:srgbClr val="00B0F0"/>
                </a:solidFill>
              </a:rPr>
            </a:br>
            <a:r>
              <a:rPr lang="en-US" dirty="0" smtClean="0">
                <a:solidFill>
                  <a:srgbClr val="00B0F0"/>
                </a:solidFill>
              </a:rPr>
              <a:t>Look forward to His return.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God </a:t>
            </a:r>
            <a:r>
              <a:rPr lang="en-US" dirty="0">
                <a:solidFill>
                  <a:srgbClr val="00B050"/>
                </a:solidFill>
              </a:rPr>
              <a:t>brings </a:t>
            </a:r>
            <a:r>
              <a:rPr lang="en-US" dirty="0" smtClean="0">
                <a:solidFill>
                  <a:srgbClr val="00B050"/>
                </a:solidFill>
              </a:rPr>
              <a:t>stability, direction and meaning to </a:t>
            </a:r>
            <a:r>
              <a:rPr lang="en-US" dirty="0">
                <a:solidFill>
                  <a:srgbClr val="00B050"/>
                </a:solidFill>
              </a:rPr>
              <a:t>the intentionally Christ-focused life.</a:t>
            </a:r>
          </a:p>
          <a:p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90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Titus 2		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Paul answers two basic questions for us: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>
                <a:solidFill>
                  <a:srgbClr val="FFC000"/>
                </a:solidFill>
              </a:rPr>
              <a:t>How Should We Christians Live?    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C000"/>
                </a:solidFill>
              </a:rPr>
              <a:t>	</a:t>
            </a:r>
            <a:r>
              <a:rPr lang="en-US" sz="2800" dirty="0" smtClean="0">
                <a:solidFill>
                  <a:srgbClr val="FFC000"/>
                </a:solidFill>
              </a:rPr>
              <a:t>					</a:t>
            </a:r>
            <a:r>
              <a:rPr lang="en-US" sz="2800" dirty="0" smtClean="0"/>
              <a:t>(in 2:1-10)</a:t>
            </a:r>
          </a:p>
          <a:p>
            <a:pPr marL="514350" indent="-514350">
              <a:buFont typeface="+mj-lt"/>
              <a:buAutoNum type="arabicPeriod"/>
            </a:pPr>
            <a:endParaRPr lang="en-US" sz="3600" dirty="0" smtClean="0"/>
          </a:p>
          <a:p>
            <a:pPr marL="742950" indent="-742950">
              <a:buFont typeface="+mj-lt"/>
              <a:buAutoNum type="arabicPeriod" startAt="2"/>
            </a:pPr>
            <a:r>
              <a:rPr lang="en-US" sz="3600" dirty="0">
                <a:solidFill>
                  <a:srgbClr val="FFC000"/>
                </a:solidFill>
              </a:rPr>
              <a:t>Why We Should Live That </a:t>
            </a:r>
            <a:r>
              <a:rPr lang="en-US" sz="3600" dirty="0" smtClean="0">
                <a:solidFill>
                  <a:srgbClr val="FFC000"/>
                </a:solidFill>
              </a:rPr>
              <a:t>Way?</a:t>
            </a:r>
            <a:r>
              <a:rPr lang="en-US" sz="3600" dirty="0" smtClean="0"/>
              <a:t>	  					</a:t>
            </a:r>
            <a:r>
              <a:rPr lang="en-US" sz="3600" dirty="0"/>
              <a:t>	</a:t>
            </a:r>
            <a:r>
              <a:rPr lang="en-US" sz="2800" dirty="0"/>
              <a:t>(in </a:t>
            </a:r>
            <a:r>
              <a:rPr lang="en-US" sz="2800" dirty="0" smtClean="0"/>
              <a:t>2:11-15)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1183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600" dirty="0" smtClean="0"/>
              <a:t>How Should We Christians Live?	</a:t>
            </a:r>
            <a:r>
              <a:rPr lang="en-US" sz="3600" dirty="0" smtClean="0">
                <a:solidFill>
                  <a:srgbClr val="FFFF00"/>
                </a:solidFill>
              </a:rPr>
              <a:t>2:1-10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2:1	</a:t>
            </a:r>
            <a:r>
              <a:rPr lang="en-US" dirty="0" smtClean="0"/>
              <a:t>	The way of life Paul advocates is consistent with </a:t>
            </a:r>
            <a:r>
              <a:rPr lang="en-US" dirty="0" smtClean="0">
                <a:solidFill>
                  <a:srgbClr val="00B050"/>
                </a:solidFill>
              </a:rPr>
              <a:t>“healthy doctrine.”</a:t>
            </a:r>
          </a:p>
          <a:p>
            <a:r>
              <a:rPr lang="en-US" dirty="0" smtClean="0"/>
              <a:t>In other words, our behavior should match our beliefs – because God will empower us to make that possible.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50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600" dirty="0" smtClean="0"/>
              <a:t>How Should We Christians Live?	</a:t>
            </a:r>
            <a:r>
              <a:rPr lang="en-US" sz="3600" dirty="0" smtClean="0">
                <a:solidFill>
                  <a:srgbClr val="FFFF00"/>
                </a:solidFill>
              </a:rPr>
              <a:t>2:1-10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2:2	</a:t>
            </a:r>
            <a:r>
              <a:rPr lang="en-US" dirty="0" smtClean="0"/>
              <a:t>	For the older men:</a:t>
            </a:r>
          </a:p>
          <a:p>
            <a:r>
              <a:rPr lang="en-US" dirty="0" smtClean="0"/>
              <a:t>The overall sense is that they should be dignified, balanced and worthy of respect – all with a healthy faith, love and patience.</a:t>
            </a:r>
          </a:p>
          <a:p>
            <a:r>
              <a:rPr lang="en-US" dirty="0" smtClean="0"/>
              <a:t>The word </a:t>
            </a:r>
            <a:r>
              <a:rPr lang="en-US" b="1" i="1" dirty="0" smtClean="0">
                <a:solidFill>
                  <a:srgbClr val="00B0F0"/>
                </a:solidFill>
              </a:rPr>
              <a:t>temperate</a:t>
            </a:r>
            <a:r>
              <a:rPr lang="en-US" i="1" dirty="0" smtClean="0"/>
              <a:t> </a:t>
            </a:r>
            <a:r>
              <a:rPr lang="en-US" dirty="0" smtClean="0"/>
              <a:t>can also be translated </a:t>
            </a:r>
            <a:r>
              <a:rPr lang="en-US" dirty="0" smtClean="0">
                <a:solidFill>
                  <a:srgbClr val="00B050"/>
                </a:solidFill>
              </a:rPr>
              <a:t>“self-controlled”.</a:t>
            </a:r>
          </a:p>
          <a:p>
            <a:r>
              <a:rPr lang="en-US" dirty="0" smtClean="0"/>
              <a:t>Older Christian men, </a:t>
            </a:r>
            <a:r>
              <a:rPr lang="en-US" dirty="0" smtClean="0"/>
              <a:t>perhaps more </a:t>
            </a:r>
            <a:r>
              <a:rPr lang="en-US" dirty="0" smtClean="0"/>
              <a:t>than anyone, should absolutely radiate stability, direction and meaning for all the world to see.</a:t>
            </a:r>
          </a:p>
        </p:txBody>
      </p:sp>
    </p:spTree>
    <p:extLst>
      <p:ext uri="{BB962C8B-B14F-4D97-AF65-F5344CB8AC3E}">
        <p14:creationId xmlns:p14="http://schemas.microsoft.com/office/powerpoint/2010/main" val="3237147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600" dirty="0" smtClean="0"/>
              <a:t>How Should We Christians Live?	</a:t>
            </a:r>
            <a:r>
              <a:rPr lang="en-US" sz="3600" dirty="0" smtClean="0">
                <a:solidFill>
                  <a:srgbClr val="FFFF00"/>
                </a:solidFill>
              </a:rPr>
              <a:t>2:1-10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2:3-5</a:t>
            </a:r>
            <a:r>
              <a:rPr lang="en-US" dirty="0" smtClean="0"/>
              <a:t>	For the older women:</a:t>
            </a:r>
          </a:p>
          <a:p>
            <a:r>
              <a:rPr lang="en-US" dirty="0" smtClean="0"/>
              <a:t>Make it a point to be an example and teacher to the younger women in the church.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Slanderers</a:t>
            </a:r>
            <a:r>
              <a:rPr lang="en-US" dirty="0" smtClean="0"/>
              <a:t> = “devils”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Given to much wine </a:t>
            </a:r>
            <a:r>
              <a:rPr lang="en-US" dirty="0" smtClean="0"/>
              <a:t>= “not enslaved” to it.</a:t>
            </a:r>
          </a:p>
        </p:txBody>
      </p:sp>
    </p:spTree>
    <p:extLst>
      <p:ext uri="{BB962C8B-B14F-4D97-AF65-F5344CB8AC3E}">
        <p14:creationId xmlns:p14="http://schemas.microsoft.com/office/powerpoint/2010/main" val="329214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600" dirty="0" smtClean="0"/>
              <a:t>How Should We Christians Live?	</a:t>
            </a:r>
            <a:r>
              <a:rPr lang="en-US" sz="3600" dirty="0" smtClean="0">
                <a:solidFill>
                  <a:srgbClr val="FFFF00"/>
                </a:solidFill>
              </a:rPr>
              <a:t>2:1-10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2:3-5</a:t>
            </a:r>
            <a:r>
              <a:rPr lang="en-US" dirty="0" smtClean="0"/>
              <a:t>	For the older women:</a:t>
            </a:r>
          </a:p>
          <a:p>
            <a:r>
              <a:rPr lang="en-US" b="1" i="1" dirty="0" smtClean="0">
                <a:solidFill>
                  <a:srgbClr val="00B0F0"/>
                </a:solidFill>
              </a:rPr>
              <a:t>Admonish</a:t>
            </a:r>
            <a:r>
              <a:rPr lang="en-US" dirty="0"/>
              <a:t>	</a:t>
            </a:r>
            <a:r>
              <a:rPr lang="en-US" dirty="0" smtClean="0"/>
              <a:t>here </a:t>
            </a:r>
            <a:r>
              <a:rPr lang="en-US" dirty="0" smtClean="0"/>
              <a:t>means </a:t>
            </a:r>
            <a:r>
              <a:rPr lang="en-US" dirty="0" smtClean="0"/>
              <a:t>to </a:t>
            </a:r>
            <a:r>
              <a:rPr lang="en-US" dirty="0" smtClean="0"/>
              <a:t>“pass on </a:t>
            </a:r>
            <a:r>
              <a:rPr lang="en-US" dirty="0" smtClean="0"/>
              <a:t>a sound </a:t>
            </a:r>
            <a:r>
              <a:rPr lang="en-US" dirty="0" smtClean="0"/>
              <a:t>or reasonable perspective” – related to the word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“temperate” </a:t>
            </a:r>
            <a:r>
              <a:rPr lang="en-US" dirty="0" smtClean="0"/>
              <a:t>or </a:t>
            </a:r>
            <a:r>
              <a:rPr lang="en-US" dirty="0" smtClean="0">
                <a:solidFill>
                  <a:srgbClr val="00B050"/>
                </a:solidFill>
              </a:rPr>
              <a:t>“self-controlled,” </a:t>
            </a:r>
            <a:r>
              <a:rPr lang="en-US" dirty="0" smtClean="0"/>
              <a:t>when talking about the older men.</a:t>
            </a:r>
          </a:p>
          <a:p>
            <a:r>
              <a:rPr lang="en-US" dirty="0" smtClean="0"/>
              <a:t>Older Christian women should, by word and example, pass on the concepts of stability, direction and meaning to younger women in the church.</a:t>
            </a:r>
          </a:p>
        </p:txBody>
      </p:sp>
    </p:spTree>
    <p:extLst>
      <p:ext uri="{BB962C8B-B14F-4D97-AF65-F5344CB8AC3E}">
        <p14:creationId xmlns:p14="http://schemas.microsoft.com/office/powerpoint/2010/main" val="2683172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600" dirty="0" smtClean="0"/>
              <a:t>How Should We Christians Live?	</a:t>
            </a:r>
            <a:r>
              <a:rPr lang="en-US" sz="3600" dirty="0" smtClean="0">
                <a:solidFill>
                  <a:srgbClr val="FFFF00"/>
                </a:solidFill>
              </a:rPr>
              <a:t>2:1-10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2:6	</a:t>
            </a:r>
            <a:r>
              <a:rPr lang="en-US" dirty="0" smtClean="0"/>
              <a:t>	For the younger men:</a:t>
            </a:r>
          </a:p>
          <a:p>
            <a:r>
              <a:rPr lang="en-US" dirty="0" smtClean="0"/>
              <a:t>Here Paul has literally only one word in the original: </a:t>
            </a:r>
            <a:r>
              <a:rPr lang="en-US" b="1" dirty="0" smtClean="0">
                <a:solidFill>
                  <a:srgbClr val="00B0F0"/>
                </a:solidFill>
              </a:rPr>
              <a:t>sober-minded</a:t>
            </a:r>
            <a:r>
              <a:rPr lang="en-US" dirty="0" smtClean="0"/>
              <a:t>.  </a:t>
            </a:r>
          </a:p>
          <a:p>
            <a:r>
              <a:rPr lang="en-US" dirty="0" smtClean="0"/>
              <a:t>This is (again!) the same word translated </a:t>
            </a:r>
            <a:r>
              <a:rPr lang="en-US" dirty="0" smtClean="0">
                <a:solidFill>
                  <a:srgbClr val="00B050"/>
                </a:solidFill>
              </a:rPr>
              <a:t>“temperate” </a:t>
            </a:r>
            <a:r>
              <a:rPr lang="en-US" dirty="0" smtClean="0"/>
              <a:t>or </a:t>
            </a:r>
            <a:r>
              <a:rPr lang="en-US" dirty="0">
                <a:solidFill>
                  <a:srgbClr val="00B050"/>
                </a:solidFill>
              </a:rPr>
              <a:t>“self-controlled” </a:t>
            </a:r>
            <a:r>
              <a:rPr lang="en-US" dirty="0" smtClean="0"/>
              <a:t>earlier.</a:t>
            </a:r>
          </a:p>
          <a:p>
            <a:r>
              <a:rPr lang="en-US" dirty="0" smtClean="0"/>
              <a:t>Paul figured if Titus could get the young men, especially on Crete, to be self-controlled, he would </a:t>
            </a:r>
            <a:r>
              <a:rPr lang="en-US" dirty="0"/>
              <a:t>genuinely be accomplishing </a:t>
            </a:r>
            <a:r>
              <a:rPr lang="en-US" dirty="0" smtClean="0"/>
              <a:t>a lot.</a:t>
            </a:r>
          </a:p>
        </p:txBody>
      </p:sp>
    </p:spTree>
    <p:extLst>
      <p:ext uri="{BB962C8B-B14F-4D97-AF65-F5344CB8AC3E}">
        <p14:creationId xmlns:p14="http://schemas.microsoft.com/office/powerpoint/2010/main" val="111445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600" dirty="0" smtClean="0"/>
              <a:t>How Should We Christians Live?	</a:t>
            </a:r>
            <a:r>
              <a:rPr lang="en-US" sz="3600" dirty="0" smtClean="0">
                <a:solidFill>
                  <a:srgbClr val="FFFF00"/>
                </a:solidFill>
              </a:rPr>
              <a:t>2:1-10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2:7-8</a:t>
            </a:r>
            <a:r>
              <a:rPr lang="en-US" dirty="0" smtClean="0"/>
              <a:t>	This is for Titus personally.</a:t>
            </a:r>
          </a:p>
          <a:p>
            <a:r>
              <a:rPr lang="en-US" dirty="0" smtClean="0"/>
              <a:t>Paul assumes that people will want to </a:t>
            </a:r>
            <a:r>
              <a:rPr lang="en-US" dirty="0" smtClean="0"/>
              <a:t>find fault with </a:t>
            </a:r>
            <a:r>
              <a:rPr lang="en-US" dirty="0" smtClean="0"/>
              <a:t>Titus and his teaching about Christ.</a:t>
            </a:r>
          </a:p>
          <a:p>
            <a:r>
              <a:rPr lang="en-US" dirty="0" smtClean="0"/>
              <a:t>Titus needs to beware of that and set the kind of example that will cause any serious criticism to simply bounce off.</a:t>
            </a:r>
          </a:p>
        </p:txBody>
      </p:sp>
    </p:spTree>
    <p:extLst>
      <p:ext uri="{BB962C8B-B14F-4D97-AF65-F5344CB8AC3E}">
        <p14:creationId xmlns:p14="http://schemas.microsoft.com/office/powerpoint/2010/main" val="185570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600" dirty="0" smtClean="0"/>
              <a:t>How Should We Christians Live?	</a:t>
            </a:r>
            <a:r>
              <a:rPr lang="en-US" sz="3600" dirty="0" smtClean="0">
                <a:solidFill>
                  <a:srgbClr val="FFFF00"/>
                </a:solidFill>
              </a:rPr>
              <a:t>2:1-10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2:9-10</a:t>
            </a:r>
            <a:r>
              <a:rPr lang="en-US" dirty="0" smtClean="0"/>
              <a:t>	</a:t>
            </a:r>
            <a:r>
              <a:rPr lang="en-US" b="1" dirty="0" smtClean="0">
                <a:solidFill>
                  <a:srgbClr val="00B0F0"/>
                </a:solidFill>
              </a:rPr>
              <a:t>bondservants</a:t>
            </a:r>
            <a:r>
              <a:rPr lang="en-US" dirty="0" smtClean="0"/>
              <a:t> – this applies to all of us who work for someone else.</a:t>
            </a:r>
          </a:p>
          <a:p>
            <a:r>
              <a:rPr lang="en-US" dirty="0" smtClean="0"/>
              <a:t>If you are a Christian, you should make it your goal to be a model employee.</a:t>
            </a:r>
          </a:p>
          <a:p>
            <a:r>
              <a:rPr lang="en-US" dirty="0" smtClean="0"/>
              <a:t>The word adorn in v.10 is related to </a:t>
            </a:r>
            <a:r>
              <a:rPr lang="en-US" dirty="0" smtClean="0">
                <a:solidFill>
                  <a:srgbClr val="00B050"/>
                </a:solidFill>
              </a:rPr>
              <a:t>“cosmos” </a:t>
            </a:r>
            <a:r>
              <a:rPr lang="en-US" dirty="0" smtClean="0"/>
              <a:t>or </a:t>
            </a:r>
            <a:r>
              <a:rPr lang="en-US" dirty="0" smtClean="0">
                <a:solidFill>
                  <a:srgbClr val="00B050"/>
                </a:solidFill>
              </a:rPr>
              <a:t>“cosmetology.”  </a:t>
            </a:r>
          </a:p>
          <a:p>
            <a:r>
              <a:rPr lang="en-US" dirty="0" smtClean="0"/>
              <a:t>Your life has the ability to make </a:t>
            </a:r>
            <a:r>
              <a:rPr lang="en-US" dirty="0" smtClean="0"/>
              <a:t>the gospel look </a:t>
            </a:r>
            <a:r>
              <a:rPr lang="en-US" dirty="0" smtClean="0"/>
              <a:t>good</a:t>
            </a:r>
            <a:r>
              <a:rPr lang="en-US" dirty="0"/>
              <a:t> </a:t>
            </a:r>
            <a:r>
              <a:rPr lang="en-US" dirty="0" smtClean="0"/>
              <a:t>- </a:t>
            </a:r>
            <a:r>
              <a:rPr lang="en-US" b="1" dirty="0" smtClean="0">
                <a:solidFill>
                  <a:srgbClr val="00B050"/>
                </a:solidFill>
              </a:rPr>
              <a:t>or </a:t>
            </a:r>
            <a:r>
              <a:rPr lang="en-US" b="1" dirty="0">
                <a:solidFill>
                  <a:srgbClr val="00B050"/>
                </a:solidFill>
              </a:rPr>
              <a:t>not so </a:t>
            </a:r>
            <a:r>
              <a:rPr lang="en-US" b="1" dirty="0" smtClean="0">
                <a:solidFill>
                  <a:srgbClr val="00B050"/>
                </a:solidFill>
              </a:rPr>
              <a:t>good.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31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600" dirty="0" smtClean="0"/>
              <a:t>How Should We Christians Live?	</a:t>
            </a:r>
            <a:r>
              <a:rPr lang="en-US" sz="3600" dirty="0" smtClean="0">
                <a:solidFill>
                  <a:srgbClr val="FFFF00"/>
                </a:solidFill>
              </a:rPr>
              <a:t>2:1-10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the Christian, there are no insignificant jobs or types of work. </a:t>
            </a:r>
          </a:p>
          <a:p>
            <a:r>
              <a:rPr lang="en-US" dirty="0" smtClean="0"/>
              <a:t>Wherever you are you have contact with a unique circle of people.</a:t>
            </a:r>
          </a:p>
          <a:p>
            <a:r>
              <a:rPr lang="en-US" dirty="0" smtClean="0"/>
              <a:t>These </a:t>
            </a:r>
            <a:r>
              <a:rPr lang="en-US" dirty="0" smtClean="0"/>
              <a:t>people </a:t>
            </a:r>
            <a:r>
              <a:rPr lang="en-US" dirty="0" smtClean="0"/>
              <a:t>become </a:t>
            </a:r>
            <a:r>
              <a:rPr lang="en-US" dirty="0" smtClean="0"/>
              <a:t>part of your ministry or your mission field – your </a:t>
            </a:r>
            <a:r>
              <a:rPr lang="en-US" i="1" dirty="0" smtClean="0">
                <a:solidFill>
                  <a:srgbClr val="00B0F0"/>
                </a:solidFill>
              </a:rPr>
              <a:t>calling</a:t>
            </a:r>
            <a:r>
              <a:rPr lang="en-US" dirty="0" smtClean="0"/>
              <a:t> or </a:t>
            </a:r>
            <a:r>
              <a:rPr lang="en-US" i="1" dirty="0" smtClean="0">
                <a:solidFill>
                  <a:srgbClr val="00B0F0"/>
                </a:solidFill>
              </a:rPr>
              <a:t>vocation</a:t>
            </a:r>
            <a:r>
              <a:rPr lang="en-US" dirty="0" smtClean="0"/>
              <a:t>.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Stability, direction and meaning </a:t>
            </a:r>
            <a:r>
              <a:rPr lang="en-US" dirty="0" smtClean="0"/>
              <a:t>in your life can eternally impact </a:t>
            </a:r>
            <a:r>
              <a:rPr lang="en-US" dirty="0" smtClean="0"/>
              <a:t>this circle or group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39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914400" y="838200"/>
            <a:ext cx="7315200" cy="4800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When you feel this:</a:t>
            </a:r>
          </a:p>
          <a:p>
            <a:r>
              <a:rPr lang="en-US" i="1" dirty="0" smtClean="0">
                <a:solidFill>
                  <a:srgbClr val="FFFF00"/>
                </a:solidFill>
              </a:rPr>
              <a:t>“</a:t>
            </a:r>
            <a:r>
              <a:rPr lang="en-US" i="1" dirty="0">
                <a:solidFill>
                  <a:srgbClr val="FFFF00"/>
                </a:solidFill>
              </a:rPr>
              <a:t>The only constant I am sure of</a:t>
            </a:r>
            <a:br>
              <a:rPr lang="en-US" i="1" dirty="0">
                <a:solidFill>
                  <a:srgbClr val="FFFF00"/>
                </a:solidFill>
              </a:rPr>
            </a:br>
            <a:r>
              <a:rPr lang="en-US" i="1" dirty="0">
                <a:solidFill>
                  <a:srgbClr val="FFFF00"/>
                </a:solidFill>
              </a:rPr>
              <a:t>Is this accelerating rate of </a:t>
            </a:r>
            <a:r>
              <a:rPr lang="en-US" i="1" dirty="0" smtClean="0">
                <a:solidFill>
                  <a:srgbClr val="FFFF00"/>
                </a:solidFill>
              </a:rPr>
              <a:t>change.”</a:t>
            </a:r>
            <a:endParaRPr lang="en-US" i="1" dirty="0">
              <a:solidFill>
                <a:srgbClr val="FFFF00"/>
              </a:solidFill>
            </a:endParaRPr>
          </a:p>
          <a:p>
            <a:endParaRPr lang="en-US" i="1" dirty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00B0F0"/>
                </a:solidFill>
              </a:rPr>
              <a:t>Consider that Christ has redeemed you.</a:t>
            </a:r>
            <a:br>
              <a:rPr lang="en-US" dirty="0" smtClean="0">
                <a:solidFill>
                  <a:srgbClr val="00B0F0"/>
                </a:solidFill>
              </a:rPr>
            </a:br>
            <a:r>
              <a:rPr lang="en-US" dirty="0" smtClean="0">
                <a:solidFill>
                  <a:srgbClr val="00B0F0"/>
                </a:solidFill>
              </a:rPr>
              <a:t>Look forward to His return.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God </a:t>
            </a:r>
            <a:r>
              <a:rPr lang="en-US" dirty="0">
                <a:solidFill>
                  <a:srgbClr val="00B050"/>
                </a:solidFill>
              </a:rPr>
              <a:t>brings </a:t>
            </a:r>
            <a:r>
              <a:rPr lang="en-US" dirty="0" smtClean="0">
                <a:solidFill>
                  <a:srgbClr val="00B050"/>
                </a:solidFill>
              </a:rPr>
              <a:t>stability, direction and meaning to </a:t>
            </a:r>
            <a:r>
              <a:rPr lang="en-US" dirty="0">
                <a:solidFill>
                  <a:srgbClr val="00B050"/>
                </a:solidFill>
              </a:rPr>
              <a:t>the intentionally Christ-focused life</a:t>
            </a:r>
            <a:r>
              <a:rPr lang="en-US" dirty="0" smtClean="0">
                <a:solidFill>
                  <a:srgbClr val="00B050"/>
                </a:solidFill>
              </a:rPr>
              <a:t>.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36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600" dirty="0" smtClean="0"/>
              <a:t>Why Should We Live That Way?	</a:t>
            </a:r>
            <a:r>
              <a:rPr lang="en-US" sz="3600" dirty="0" smtClean="0">
                <a:solidFill>
                  <a:srgbClr val="FFFF00"/>
                </a:solidFill>
              </a:rPr>
              <a:t>2:11-15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2:11</a:t>
            </a:r>
            <a:r>
              <a:rPr lang="en-US" dirty="0" smtClean="0">
                <a:solidFill>
                  <a:srgbClr val="FF0000"/>
                </a:solidFill>
              </a:rPr>
              <a:t>	</a:t>
            </a:r>
            <a:r>
              <a:rPr lang="en-US" dirty="0" smtClean="0"/>
              <a:t>Take special note of the </a:t>
            </a:r>
            <a:r>
              <a:rPr lang="en-US" b="1" dirty="0" smtClean="0">
                <a:solidFill>
                  <a:srgbClr val="00B0F0"/>
                </a:solidFill>
              </a:rPr>
              <a:t>for</a:t>
            </a:r>
            <a:r>
              <a:rPr lang="en-US" b="1" dirty="0" smtClean="0"/>
              <a:t> </a:t>
            </a:r>
            <a:r>
              <a:rPr lang="en-US" dirty="0" smtClean="0"/>
              <a:t>at the beginning of this section.</a:t>
            </a:r>
          </a:p>
          <a:p>
            <a:r>
              <a:rPr lang="en-US" dirty="0" smtClean="0"/>
              <a:t>Paul will now explain why he just said all that he did.</a:t>
            </a:r>
          </a:p>
          <a:p>
            <a:r>
              <a:rPr lang="en-US" dirty="0" smtClean="0"/>
              <a:t>All the seemingly simple behavioral instructions in the previous section are motivated by gigantic theological ideas.</a:t>
            </a:r>
          </a:p>
          <a:p>
            <a:r>
              <a:rPr lang="en-US" dirty="0" smtClean="0"/>
              <a:t>It is all this intense theology that gives our lives </a:t>
            </a:r>
            <a:r>
              <a:rPr lang="en-US" b="1" dirty="0" smtClean="0">
                <a:solidFill>
                  <a:srgbClr val="00B050"/>
                </a:solidFill>
              </a:rPr>
              <a:t>stability, direction and meaning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80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600" dirty="0"/>
              <a:t>Why Should We Live That </a:t>
            </a:r>
            <a:r>
              <a:rPr lang="en-US" sz="3600" dirty="0" smtClean="0"/>
              <a:t>Way?	</a:t>
            </a:r>
            <a:r>
              <a:rPr lang="en-US" sz="3600" dirty="0" smtClean="0">
                <a:solidFill>
                  <a:srgbClr val="FFFF00"/>
                </a:solidFill>
              </a:rPr>
              <a:t>2:11-15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2:13</a:t>
            </a:r>
            <a:r>
              <a:rPr lang="en-US" dirty="0" smtClean="0"/>
              <a:t>	“Believing that Jesus is coming back soon gives us a sense of urgency to get the gospel out, it gives us a proper perspective on material things, and it has a purifying effect on our lives.  We know our God and Savior Jesus Christ could come at any time, and that anticipation makes all the difference in our lives.” </a:t>
            </a:r>
            <a:r>
              <a:rPr lang="en-US" dirty="0" smtClean="0">
                <a:solidFill>
                  <a:srgbClr val="00B050"/>
                </a:solidFill>
              </a:rPr>
              <a:t>– Pastor Chuck Smith (in </a:t>
            </a:r>
            <a:r>
              <a:rPr lang="en-US" i="1" dirty="0" smtClean="0">
                <a:solidFill>
                  <a:srgbClr val="00B050"/>
                </a:solidFill>
              </a:rPr>
              <a:t>The Word for Today Bible</a:t>
            </a:r>
            <a:r>
              <a:rPr lang="en-US" dirty="0" smtClean="0">
                <a:solidFill>
                  <a:srgbClr val="00B050"/>
                </a:solidFill>
              </a:rPr>
              <a:t>)</a:t>
            </a:r>
            <a:endParaRPr lang="en-US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24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600" dirty="0" smtClean="0"/>
              <a:t>Why Should We Live That Way?	</a:t>
            </a:r>
            <a:r>
              <a:rPr lang="en-US" sz="3600" dirty="0" smtClean="0">
                <a:solidFill>
                  <a:srgbClr val="FFFF00"/>
                </a:solidFill>
              </a:rPr>
              <a:t>2:11-15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2:11-14</a:t>
            </a:r>
            <a:r>
              <a:rPr lang="en-US" b="1" dirty="0" smtClean="0">
                <a:solidFill>
                  <a:srgbClr val="00B0F0"/>
                </a:solidFill>
              </a:rPr>
              <a:t>	What Grace Teaches Us:</a:t>
            </a:r>
          </a:p>
          <a:p>
            <a:r>
              <a:rPr lang="en-US" dirty="0" smtClean="0"/>
              <a:t>Some distort the Gospel of grace and make it sound as if it means that good works are not important – since we are not saved by them.</a:t>
            </a:r>
          </a:p>
          <a:p>
            <a:r>
              <a:rPr lang="en-US" dirty="0" smtClean="0"/>
              <a:t>Grace teaches the opposite.  We are not only saved by grace, but by grace we are transformed.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God’s grace is the means of our salvation; good works are the result of it.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934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600" dirty="0" smtClean="0"/>
              <a:t>Why Should We Live That Way?	</a:t>
            </a:r>
            <a:r>
              <a:rPr lang="en-US" sz="3600" dirty="0" smtClean="0">
                <a:solidFill>
                  <a:srgbClr val="FFFF00"/>
                </a:solidFill>
              </a:rPr>
              <a:t>2:11-15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2:15</a:t>
            </a:r>
            <a:r>
              <a:rPr lang="en-US" b="1" dirty="0" smtClean="0">
                <a:solidFill>
                  <a:srgbClr val="00B0F0"/>
                </a:solidFill>
              </a:rPr>
              <a:t>	</a:t>
            </a:r>
            <a:r>
              <a:rPr lang="en-US" dirty="0" smtClean="0"/>
              <a:t>This verse is directed specifically at Titus – and by extension at any pastor or other person who is responsible for teaching God’s word.</a:t>
            </a:r>
          </a:p>
          <a:p>
            <a:r>
              <a:rPr lang="en-US" dirty="0" smtClean="0"/>
              <a:t>Don’t shrink back from your responsibility to declare the truth.  </a:t>
            </a:r>
          </a:p>
          <a:p>
            <a:r>
              <a:rPr lang="en-US" dirty="0" smtClean="0"/>
              <a:t>Neither personal conflict nor popular opinion should stand in the way of the one who needs to speak these things with authority.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05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Titus 2		</a:t>
            </a:r>
            <a:r>
              <a:rPr lang="en-US" dirty="0">
                <a:solidFill>
                  <a:srgbClr val="00B050"/>
                </a:solidFill>
              </a:rPr>
              <a:t>Conclusions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Contrary to the current mindset, the Bible </a:t>
            </a:r>
            <a:r>
              <a:rPr lang="en-US" dirty="0"/>
              <a:t>has a huge story line – a beginning, a middle and an end</a:t>
            </a:r>
            <a:r>
              <a:rPr lang="en-US" dirty="0" smtClean="0"/>
              <a:t>. </a:t>
            </a:r>
            <a:r>
              <a:rPr lang="en-US" i="1" dirty="0" smtClean="0"/>
              <a:t>(Gasp!)</a:t>
            </a:r>
            <a:endParaRPr lang="en-US" i="1" dirty="0"/>
          </a:p>
          <a:p>
            <a:r>
              <a:rPr lang="en-US" dirty="0"/>
              <a:t>This story in the Bible follows the course of history from its very beginning to the </a:t>
            </a:r>
            <a:r>
              <a:rPr lang="en-US" dirty="0" smtClean="0"/>
              <a:t>future creation </a:t>
            </a:r>
            <a:r>
              <a:rPr lang="en-US" dirty="0"/>
              <a:t>of a new </a:t>
            </a:r>
            <a:r>
              <a:rPr lang="en-US" dirty="0" smtClean="0"/>
              <a:t>heaven </a:t>
            </a:r>
            <a:r>
              <a:rPr lang="en-US" dirty="0"/>
              <a:t>and a new earth.</a:t>
            </a:r>
          </a:p>
          <a:p>
            <a:r>
              <a:rPr lang="en-US" dirty="0"/>
              <a:t>It includes God’s plan of redemption.</a:t>
            </a:r>
          </a:p>
          <a:p>
            <a:r>
              <a:rPr lang="en-US" dirty="0"/>
              <a:t>It </a:t>
            </a:r>
            <a:r>
              <a:rPr lang="en-US" dirty="0" smtClean="0"/>
              <a:t>includes </a:t>
            </a:r>
            <a:r>
              <a:rPr lang="en-US" i="1" dirty="0" smtClean="0"/>
              <a:t>(yes, we can say it again) </a:t>
            </a:r>
            <a:r>
              <a:rPr lang="en-US" dirty="0" smtClean="0"/>
              <a:t>God’s </a:t>
            </a:r>
            <a:r>
              <a:rPr lang="en-US" dirty="0"/>
              <a:t>plan for you and me.</a:t>
            </a:r>
          </a:p>
        </p:txBody>
      </p:sp>
    </p:spTree>
    <p:extLst>
      <p:ext uri="{BB962C8B-B14F-4D97-AF65-F5344CB8AC3E}">
        <p14:creationId xmlns:p14="http://schemas.microsoft.com/office/powerpoint/2010/main" val="198351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Titus 2		</a:t>
            </a:r>
            <a:r>
              <a:rPr lang="en-US" dirty="0" smtClean="0">
                <a:solidFill>
                  <a:srgbClr val="00B050"/>
                </a:solidFill>
              </a:rPr>
              <a:t>Conclusions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Christ’s death, resurrection and future return provide the foundation for how we think and act at this present time.</a:t>
            </a:r>
          </a:p>
          <a:p>
            <a:r>
              <a:rPr lang="en-US" dirty="0" smtClean="0"/>
              <a:t>Regardless of who you are – man, woman, young, old, employer or employee, your life should reflect the </a:t>
            </a:r>
            <a:r>
              <a:rPr lang="en-US" b="1" dirty="0" smtClean="0">
                <a:solidFill>
                  <a:srgbClr val="00B050"/>
                </a:solidFill>
              </a:rPr>
              <a:t>stability, direction and meaning </a:t>
            </a:r>
            <a:r>
              <a:rPr lang="en-US" dirty="0" smtClean="0"/>
              <a:t>that this world needs to see.</a:t>
            </a:r>
          </a:p>
          <a:p>
            <a:r>
              <a:rPr lang="en-US" dirty="0" smtClean="0"/>
              <a:t>How we think and act is motivated and empowered by our relationship with Christ.</a:t>
            </a:r>
          </a:p>
        </p:txBody>
      </p:sp>
    </p:spTree>
    <p:extLst>
      <p:ext uri="{BB962C8B-B14F-4D97-AF65-F5344CB8AC3E}">
        <p14:creationId xmlns:p14="http://schemas.microsoft.com/office/powerpoint/2010/main" val="62160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Titus 2		</a:t>
            </a:r>
            <a:r>
              <a:rPr lang="en-US" dirty="0" smtClean="0">
                <a:solidFill>
                  <a:srgbClr val="00B050"/>
                </a:solidFill>
              </a:rPr>
              <a:t>Conclusions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“Jesus gave Himself for us; the least we can do is give ourselves to Him and live Christ-honoring lives until He comes.”</a:t>
            </a:r>
          </a:p>
          <a:p>
            <a:pPr marL="0" indent="0" algn="r">
              <a:buNone/>
            </a:pPr>
            <a:r>
              <a:rPr lang="en-US" dirty="0"/>
              <a:t>– Warren </a:t>
            </a:r>
            <a:r>
              <a:rPr lang="en-US" dirty="0" err="1"/>
              <a:t>Wiersbe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52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914400" y="838200"/>
            <a:ext cx="7315200" cy="4800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When you feel this:</a:t>
            </a:r>
          </a:p>
          <a:p>
            <a:r>
              <a:rPr lang="en-US" i="1" dirty="0" smtClean="0">
                <a:solidFill>
                  <a:srgbClr val="FFFF00"/>
                </a:solidFill>
              </a:rPr>
              <a:t>“Downside up, upside down…</a:t>
            </a:r>
          </a:p>
          <a:p>
            <a:r>
              <a:rPr lang="en-US" i="1" dirty="0" smtClean="0">
                <a:solidFill>
                  <a:srgbClr val="FFFF00"/>
                </a:solidFill>
              </a:rPr>
              <a:t>Slipping </a:t>
            </a:r>
            <a:r>
              <a:rPr lang="en-US" i="1" dirty="0">
                <a:solidFill>
                  <a:srgbClr val="FFFF00"/>
                </a:solidFill>
              </a:rPr>
              <a:t>into the </a:t>
            </a:r>
            <a:r>
              <a:rPr lang="en-US" i="1" dirty="0" smtClean="0">
                <a:solidFill>
                  <a:srgbClr val="FFFF00"/>
                </a:solidFill>
              </a:rPr>
              <a:t>unknown”</a:t>
            </a:r>
            <a:endParaRPr lang="en-US" i="1" dirty="0">
              <a:solidFill>
                <a:srgbClr val="FFFF00"/>
              </a:solidFill>
            </a:endParaRPr>
          </a:p>
          <a:p>
            <a:endParaRPr lang="en-US" i="1" dirty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00B0F0"/>
                </a:solidFill>
              </a:rPr>
              <a:t>Consider that Christ has redeemed you.</a:t>
            </a:r>
            <a:br>
              <a:rPr lang="en-US" dirty="0" smtClean="0">
                <a:solidFill>
                  <a:srgbClr val="00B0F0"/>
                </a:solidFill>
              </a:rPr>
            </a:br>
            <a:r>
              <a:rPr lang="en-US" dirty="0" smtClean="0">
                <a:solidFill>
                  <a:srgbClr val="00B0F0"/>
                </a:solidFill>
              </a:rPr>
              <a:t>Look forward to His return.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God </a:t>
            </a:r>
            <a:r>
              <a:rPr lang="en-US" dirty="0">
                <a:solidFill>
                  <a:srgbClr val="00B050"/>
                </a:solidFill>
              </a:rPr>
              <a:t>brings </a:t>
            </a:r>
            <a:r>
              <a:rPr lang="en-US" dirty="0" smtClean="0">
                <a:solidFill>
                  <a:srgbClr val="00B050"/>
                </a:solidFill>
              </a:rPr>
              <a:t>stability, direction and meaning to </a:t>
            </a:r>
            <a:r>
              <a:rPr lang="en-US" dirty="0">
                <a:solidFill>
                  <a:srgbClr val="00B050"/>
                </a:solidFill>
              </a:rPr>
              <a:t>the intentionally Christ-focused life</a:t>
            </a:r>
            <a:r>
              <a:rPr lang="en-US" dirty="0" smtClean="0">
                <a:solidFill>
                  <a:srgbClr val="00B050"/>
                </a:solidFill>
              </a:rPr>
              <a:t>.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0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</TotalTime>
  <Words>678</Words>
  <Application>Microsoft Office PowerPoint</Application>
  <PresentationFormat>On-screen Show (4:3)</PresentationFormat>
  <Paragraphs>135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Stability, Direction and Meaning</vt:lpstr>
      <vt:lpstr>Titus 2:  Introduction</vt:lpstr>
      <vt:lpstr>Downside Up by Peter Gabriel</vt:lpstr>
      <vt:lpstr>Downside Up by Peter Gabriel</vt:lpstr>
      <vt:lpstr>Titus 2:  Introduction</vt:lpstr>
      <vt:lpstr>Titus 2:  Introduction</vt:lpstr>
      <vt:lpstr>PowerPoint Presentation</vt:lpstr>
      <vt:lpstr>Titus 2  Outline</vt:lpstr>
      <vt:lpstr>How Should We Christians Live? 2:1-10</vt:lpstr>
      <vt:lpstr>How Should We Christians Live? 2:1-10</vt:lpstr>
      <vt:lpstr>How Should We Christians Live? 2:1-10</vt:lpstr>
      <vt:lpstr>How Should We Christians Live? 2:1-10</vt:lpstr>
      <vt:lpstr>How Should We Christians Live? 2:1-10</vt:lpstr>
      <vt:lpstr>How Should We Christians Live? 2:1-10</vt:lpstr>
      <vt:lpstr>How Should We Christians Live? 2:1-10</vt:lpstr>
      <vt:lpstr>How Should We Christians Live? 2:1-10</vt:lpstr>
      <vt:lpstr>PowerPoint Presentation</vt:lpstr>
      <vt:lpstr>Why Should We Live That Way? 2:11-15</vt:lpstr>
      <vt:lpstr>Why Should We Live That Way? 2:11-15</vt:lpstr>
      <vt:lpstr>Why Should We Live That Way? 2:11-15</vt:lpstr>
      <vt:lpstr>Why Should We Live That Way? 2:11-15</vt:lpstr>
      <vt:lpstr>Titus 2  Conclusions</vt:lpstr>
      <vt:lpstr>Titus 2  Conclusions</vt:lpstr>
      <vt:lpstr>Titus 2  Conclusions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Dave</dc:creator>
  <cp:lastModifiedBy>David Kosobucki</cp:lastModifiedBy>
  <cp:revision>42</cp:revision>
  <dcterms:created xsi:type="dcterms:W3CDTF">2006-08-16T00:00:00Z</dcterms:created>
  <dcterms:modified xsi:type="dcterms:W3CDTF">2012-01-01T13:45:48Z</dcterms:modified>
</cp:coreProperties>
</file>