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82" r:id="rId14"/>
    <p:sldId id="269" r:id="rId15"/>
    <p:sldId id="284" r:id="rId16"/>
    <p:sldId id="283" r:id="rId17"/>
    <p:sldId id="265" r:id="rId18"/>
    <p:sldId id="279" r:id="rId19"/>
    <p:sldId id="280" r:id="rId20"/>
    <p:sldId id="281" r:id="rId21"/>
    <p:sldId id="278" r:id="rId22"/>
    <p:sldId id="272" r:id="rId23"/>
    <p:sldId id="273" r:id="rId24"/>
    <p:sldId id="270" r:id="rId25"/>
    <p:sldId id="274" r:id="rId26"/>
    <p:sldId id="275" r:id="rId27"/>
    <p:sldId id="271" r:id="rId28"/>
    <p:sldId id="276" r:id="rId29"/>
    <p:sldId id="277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610" autoAdjust="0"/>
  </p:normalViewPr>
  <p:slideViewPr>
    <p:cSldViewPr>
      <p:cViewPr varScale="1">
        <p:scale>
          <a:sx n="84" d="100"/>
          <a:sy n="84" d="100"/>
        </p:scale>
        <p:origin x="-10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42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8F51F-5EA4-4D5B-BD31-C8CB0E668904}" type="datetimeFigureOut">
              <a:rPr lang="en-US" smtClean="0"/>
              <a:t>1/15/2012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2C5285-89FD-4D14-A163-4443EC7B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69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1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C5285-89FD-4D14-A163-4443EC7B4D4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09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Forgiveness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Paul’s Letter to Philemon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2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 smtClean="0">
                <a:solidFill>
                  <a:srgbClr val="FFFF00"/>
                </a:solidFill>
              </a:rPr>
              <a:t>Background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Roman Empire, like most of the ancient world, was a slave-based society.</a:t>
            </a:r>
          </a:p>
          <a:p>
            <a:r>
              <a:rPr lang="en-US" dirty="0" smtClean="0"/>
              <a:t>Slaves made up something like 25-35% of the empire’s 60 million people.</a:t>
            </a:r>
          </a:p>
          <a:p>
            <a:r>
              <a:rPr lang="en-US" dirty="0" smtClean="0"/>
              <a:t>The emperor alone might own thousands.</a:t>
            </a:r>
          </a:p>
          <a:p>
            <a:r>
              <a:rPr lang="en-US" dirty="0" smtClean="0"/>
              <a:t>From the earliest days, a slave-owner could inflict any injury or punishment upon a slave that he wanted.  </a:t>
            </a:r>
          </a:p>
          <a:p>
            <a:r>
              <a:rPr lang="en-US" dirty="0" smtClean="0"/>
              <a:t>There was no crime for doing harm to a slave.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88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>
                <a:solidFill>
                  <a:srgbClr val="FFFF00"/>
                </a:solidFill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 the other hand, if a slave murdered his or her master, all the slaves in the household were to be killed.</a:t>
            </a:r>
          </a:p>
          <a:p>
            <a:r>
              <a:rPr lang="en-US" dirty="0" smtClean="0"/>
              <a:t>When convicted of a serious crime, a slave might be crucified.</a:t>
            </a:r>
          </a:p>
          <a:p>
            <a:r>
              <a:rPr lang="en-US" dirty="0"/>
              <a:t>Around 73 BC there was a huge slave uprising led by a Thracian named Spartacus.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31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>
                <a:solidFill>
                  <a:srgbClr val="FFFF00"/>
                </a:solidFill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 </a:t>
            </a:r>
            <a:r>
              <a:rPr lang="en-US" dirty="0"/>
              <a:t>soon led an army that </a:t>
            </a:r>
            <a:r>
              <a:rPr lang="en-US" dirty="0" smtClean="0"/>
              <a:t>repeatedly defeated </a:t>
            </a:r>
            <a:r>
              <a:rPr lang="en-US" dirty="0"/>
              <a:t>the armies of Rome and controlled much of southern Italy</a:t>
            </a:r>
            <a:r>
              <a:rPr lang="en-US" dirty="0" smtClean="0"/>
              <a:t>.</a:t>
            </a:r>
          </a:p>
          <a:p>
            <a:r>
              <a:rPr lang="en-US" dirty="0" smtClean="0"/>
              <a:t>Unfortunately, they were stuck on the end of the Italian peninsula and were never able to leave Italy to go to their homelands.</a:t>
            </a:r>
          </a:p>
          <a:p>
            <a:r>
              <a:rPr lang="en-US" dirty="0"/>
              <a:t>Finally, in 71 BC the Roman senate raised a huge army to contend with Spartacus.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6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>
                <a:solidFill>
                  <a:srgbClr val="FFFF00"/>
                </a:solidFill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army won and took 6,000 </a:t>
            </a:r>
            <a:r>
              <a:rPr lang="en-US" dirty="0"/>
              <a:t>slaves </a:t>
            </a:r>
            <a:r>
              <a:rPr lang="en-US" dirty="0" smtClean="0"/>
              <a:t>prisoner.</a:t>
            </a:r>
          </a:p>
          <a:p>
            <a:r>
              <a:rPr lang="en-US" dirty="0" smtClean="0"/>
              <a:t>They were crucified </a:t>
            </a:r>
            <a:r>
              <a:rPr lang="en-US" dirty="0"/>
              <a:t>along the Appian </a:t>
            </a:r>
            <a:r>
              <a:rPr lang="en-US" dirty="0" smtClean="0"/>
              <a:t>Way – the main </a:t>
            </a:r>
            <a:r>
              <a:rPr lang="en-US" dirty="0"/>
              <a:t>road </a:t>
            </a:r>
            <a:r>
              <a:rPr lang="en-US" dirty="0" smtClean="0"/>
              <a:t>leading into Rome. </a:t>
            </a:r>
          </a:p>
          <a:p>
            <a:r>
              <a:rPr lang="en-US" dirty="0" smtClean="0"/>
              <a:t>Their </a:t>
            </a:r>
            <a:r>
              <a:rPr lang="en-US" dirty="0"/>
              <a:t>bodies </a:t>
            </a:r>
            <a:r>
              <a:rPr lang="en-US" dirty="0" smtClean="0"/>
              <a:t>remained hanging in place for </a:t>
            </a:r>
            <a:r>
              <a:rPr lang="en-US" dirty="0"/>
              <a:t>several </a:t>
            </a:r>
            <a:r>
              <a:rPr lang="en-US" dirty="0" smtClean="0"/>
              <a:t>months.</a:t>
            </a:r>
          </a:p>
          <a:p>
            <a:r>
              <a:rPr lang="en-US" dirty="0" smtClean="0"/>
              <a:t>This was a warning </a:t>
            </a:r>
            <a:r>
              <a:rPr lang="en-US" dirty="0"/>
              <a:t>to other slaves who might </a:t>
            </a:r>
            <a:r>
              <a:rPr lang="en-US" dirty="0" smtClean="0"/>
              <a:t>think about rebelling </a:t>
            </a:r>
            <a:r>
              <a:rPr lang="en-US" dirty="0"/>
              <a:t>against their </a:t>
            </a:r>
            <a:r>
              <a:rPr lang="en-US" dirty="0" smtClean="0"/>
              <a:t>masters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51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>
                <a:solidFill>
                  <a:srgbClr val="FFFF00"/>
                </a:solidFill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Fast-forward now to about 62 A.D.</a:t>
            </a:r>
          </a:p>
          <a:p>
            <a:r>
              <a:rPr lang="en-US" dirty="0" smtClean="0"/>
              <a:t>Nothing has changed regarding the status of slaves in the Roman world.</a:t>
            </a:r>
          </a:p>
          <a:p>
            <a:r>
              <a:rPr lang="en-US" dirty="0" smtClean="0"/>
              <a:t>In Colossae in the </a:t>
            </a:r>
            <a:r>
              <a:rPr lang="en-US" dirty="0"/>
              <a:t>Eastern </a:t>
            </a:r>
            <a:r>
              <a:rPr lang="en-US" dirty="0" smtClean="0"/>
              <a:t>empire, a slave named Onesimus escaped from his master Philemon.</a:t>
            </a:r>
          </a:p>
          <a:p>
            <a:r>
              <a:rPr lang="en-US" dirty="0" smtClean="0"/>
              <a:t>He ran away and eventually made it to Rome.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09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>
                <a:solidFill>
                  <a:srgbClr val="FFFF00"/>
                </a:solidFill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it happened, Paul led Philemon the slave-owner to Christ while both were in Ephesus a few years before.</a:t>
            </a:r>
          </a:p>
          <a:p>
            <a:r>
              <a:rPr lang="en-US" dirty="0" smtClean="0"/>
              <a:t>As it also happened, Onesimus the slave somehow encountered Paul, now a prisoner under house arrest, while in Rome.</a:t>
            </a:r>
          </a:p>
          <a:p>
            <a:r>
              <a:rPr lang="en-US" dirty="0" smtClean="0"/>
              <a:t>Paul then had the privilege of leading the slave Onesimus to Christ.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90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>
                <a:solidFill>
                  <a:srgbClr val="FFFF00"/>
                </a:solidFill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Onesimus the slave remained in Rome for some time serving Paul the apostle/prisoner, who  became his pastor, mentor and friend.</a:t>
            </a:r>
          </a:p>
          <a:p>
            <a:r>
              <a:rPr lang="en-US" dirty="0" smtClean="0"/>
              <a:t>But Paul knew the story could not end there.</a:t>
            </a:r>
          </a:p>
          <a:p>
            <a:r>
              <a:rPr lang="en-US" dirty="0" smtClean="0"/>
              <a:t>Onesimus </a:t>
            </a:r>
            <a:r>
              <a:rPr lang="en-US" dirty="0"/>
              <a:t>was a fugitive with no legal status in Rome.</a:t>
            </a:r>
          </a:p>
          <a:p>
            <a:r>
              <a:rPr lang="en-US" dirty="0" smtClean="0"/>
              <a:t>Additionally, Paul saw the need for reconciliation between Onesimus the slave and Philemon the slave-owner.</a:t>
            </a:r>
          </a:p>
        </p:txBody>
      </p:sp>
    </p:spTree>
    <p:extLst>
      <p:ext uri="{BB962C8B-B14F-4D97-AF65-F5344CB8AC3E}">
        <p14:creationId xmlns:p14="http://schemas.microsoft.com/office/powerpoint/2010/main" val="148577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>
                <a:solidFill>
                  <a:srgbClr val="FFFF00"/>
                </a:solidFill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Onesimus needed to get up the courage to go back to Colossae and face Philemon so that the two might be reconciled</a:t>
            </a:r>
          </a:p>
          <a:p>
            <a:r>
              <a:rPr lang="en-US" dirty="0" smtClean="0"/>
              <a:t>They were now both brothers in Christ.</a:t>
            </a:r>
          </a:p>
          <a:p>
            <a:r>
              <a:rPr lang="en-US" dirty="0" smtClean="0"/>
              <a:t>Philemon needed to learn the beautiful and beneficial Christian art of forgiveness.</a:t>
            </a:r>
            <a:endParaRPr lang="en-US" dirty="0"/>
          </a:p>
          <a:p>
            <a:r>
              <a:rPr lang="en-US" dirty="0"/>
              <a:t>T</a:t>
            </a:r>
            <a:r>
              <a:rPr lang="en-US" dirty="0" smtClean="0"/>
              <a:t>he only way to learn forgiveness is to forgive.</a:t>
            </a:r>
          </a:p>
        </p:txBody>
      </p:sp>
    </p:spTree>
    <p:extLst>
      <p:ext uri="{BB962C8B-B14F-4D97-AF65-F5344CB8AC3E}">
        <p14:creationId xmlns:p14="http://schemas.microsoft.com/office/powerpoint/2010/main" val="609532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>
                <a:solidFill>
                  <a:srgbClr val="FFFF00"/>
                </a:solidFill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Paul writes </a:t>
            </a:r>
            <a:r>
              <a:rPr lang="en-US" dirty="0" smtClean="0"/>
              <a:t>to Philemon as </a:t>
            </a:r>
            <a:r>
              <a:rPr lang="en-US" dirty="0"/>
              <a:t>the advocate of </a:t>
            </a:r>
            <a:r>
              <a:rPr lang="en-US" dirty="0" smtClean="0"/>
              <a:t>Onesimus. </a:t>
            </a:r>
          </a:p>
          <a:p>
            <a:r>
              <a:rPr lang="en-US" dirty="0" smtClean="0"/>
              <a:t>He asks Philemon to receive him, forgive him and potentially even free him.</a:t>
            </a:r>
          </a:p>
          <a:p>
            <a:r>
              <a:rPr lang="en-US" dirty="0" smtClean="0"/>
              <a:t>This is more than a recommendation.</a:t>
            </a:r>
          </a:p>
          <a:p>
            <a:r>
              <a:rPr lang="en-US" dirty="0" smtClean="0"/>
              <a:t>Paul promises to pay </a:t>
            </a:r>
            <a:r>
              <a:rPr lang="en-US" dirty="0"/>
              <a:t>Philemon anything Onesimus may owe. </a:t>
            </a:r>
          </a:p>
        </p:txBody>
      </p:sp>
    </p:spTree>
    <p:extLst>
      <p:ext uri="{BB962C8B-B14F-4D97-AF65-F5344CB8AC3E}">
        <p14:creationId xmlns:p14="http://schemas.microsoft.com/office/powerpoint/2010/main" val="175761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 smtClean="0">
                <a:solidFill>
                  <a:srgbClr val="00B0F0"/>
                </a:solidFill>
              </a:rPr>
              <a:t>Examining the Text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1</a:t>
            </a:r>
            <a:r>
              <a:rPr lang="en-US" dirty="0" smtClean="0"/>
              <a:t>	</a:t>
            </a:r>
            <a:r>
              <a:rPr lang="en-US" b="1" dirty="0" smtClean="0">
                <a:solidFill>
                  <a:srgbClr val="00B0F0"/>
                </a:solidFill>
              </a:rPr>
              <a:t>Paul, a prisoner of Christ Jesus</a:t>
            </a:r>
          </a:p>
          <a:p>
            <a:r>
              <a:rPr lang="en-US" dirty="0" smtClean="0"/>
              <a:t>Paul considers his imprisonment in light of the sovereignty of God.</a:t>
            </a:r>
          </a:p>
          <a:p>
            <a:r>
              <a:rPr lang="en-US" dirty="0" smtClean="0"/>
              <a:t>He does not blame the Romans or the Jews.</a:t>
            </a:r>
          </a:p>
          <a:p>
            <a:r>
              <a:rPr lang="en-US" dirty="0" smtClean="0"/>
              <a:t>He credits his humble position to the Lordship of Jesus Christ.</a:t>
            </a:r>
          </a:p>
          <a:p>
            <a:r>
              <a:rPr lang="en-US" dirty="0" smtClean="0"/>
              <a:t>Paul sees his imprisonment as a part of God’s plan for him at this time.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20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 smtClean="0">
                <a:solidFill>
                  <a:srgbClr val="00B0F0"/>
                </a:solidFill>
              </a:rPr>
              <a:t>Examining the Text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2</a:t>
            </a:r>
            <a:r>
              <a:rPr lang="en-US" dirty="0" smtClean="0"/>
              <a:t>	</a:t>
            </a:r>
            <a:r>
              <a:rPr lang="en-US" b="1" dirty="0" err="1" smtClean="0">
                <a:solidFill>
                  <a:srgbClr val="00B0F0"/>
                </a:solidFill>
              </a:rPr>
              <a:t>Apphia</a:t>
            </a:r>
            <a:r>
              <a:rPr lang="en-US" b="1" dirty="0" smtClean="0">
                <a:solidFill>
                  <a:srgbClr val="00B0F0"/>
                </a:solidFill>
              </a:rPr>
              <a:t> 	</a:t>
            </a:r>
            <a:r>
              <a:rPr lang="en-US" dirty="0" smtClean="0"/>
              <a:t>is apparently Philemon’s wife.  </a:t>
            </a:r>
          </a:p>
          <a:p>
            <a:r>
              <a:rPr lang="en-US" b="1" dirty="0" err="1" smtClean="0">
                <a:solidFill>
                  <a:srgbClr val="00B0F0"/>
                </a:solidFill>
              </a:rPr>
              <a:t>Archippus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dirty="0" smtClean="0"/>
              <a:t>	is apparently Philemon’s son, but he also seems to be the pastor or leader of the church.</a:t>
            </a:r>
          </a:p>
          <a:p>
            <a:pPr lvl="1"/>
            <a:r>
              <a:rPr lang="en-US" dirty="0" smtClean="0"/>
              <a:t>See </a:t>
            </a:r>
            <a:r>
              <a:rPr lang="en-US" b="1" dirty="0" smtClean="0">
                <a:solidFill>
                  <a:srgbClr val="FFFF00"/>
                </a:solidFill>
              </a:rPr>
              <a:t>Colossians 4:17</a:t>
            </a:r>
          </a:p>
          <a:p>
            <a:r>
              <a:rPr lang="en-US" b="1" dirty="0">
                <a:solidFill>
                  <a:srgbClr val="FFFF00"/>
                </a:solidFill>
              </a:rPr>
              <a:t>4</a:t>
            </a:r>
            <a:r>
              <a:rPr lang="en-US" b="1" dirty="0" smtClean="0">
                <a:solidFill>
                  <a:srgbClr val="FFFF00"/>
                </a:solidFill>
              </a:rPr>
              <a:t>-7	</a:t>
            </a:r>
            <a:r>
              <a:rPr lang="en-US" dirty="0" smtClean="0"/>
              <a:t>	Paul uses a good deal of text telling Philemon how highly he thinks of him and the importance of his ministry to other believers.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88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 smtClean="0">
                <a:solidFill>
                  <a:srgbClr val="00B0F0"/>
                </a:solidFill>
              </a:rPr>
              <a:t>Examining the Text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you do a good job hosting a home Bible study, then you have a similar reinforcement from Paul.</a:t>
            </a:r>
          </a:p>
          <a:p>
            <a:pPr lvl="1"/>
            <a:r>
              <a:rPr lang="en-US" dirty="0" smtClean="0"/>
              <a:t>See what he says in </a:t>
            </a:r>
            <a:r>
              <a:rPr lang="en-US" b="1" dirty="0" smtClean="0">
                <a:solidFill>
                  <a:srgbClr val="FFFF00"/>
                </a:solidFill>
              </a:rPr>
              <a:t>v.6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smtClean="0"/>
              <a:t>Don’t ever minimize the importance of such a ministry of hospitality to the spiritual growth and benefit of the church.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69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 smtClean="0">
                <a:solidFill>
                  <a:srgbClr val="00B0F0"/>
                </a:solidFill>
              </a:rPr>
              <a:t>Examining the Text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8-16	</a:t>
            </a:r>
            <a:r>
              <a:rPr lang="en-US" dirty="0" smtClean="0"/>
              <a:t>This is where Paul explains to Philemon what happened to Onesimus.</a:t>
            </a:r>
          </a:p>
          <a:p>
            <a:r>
              <a:rPr lang="en-US" dirty="0" smtClean="0"/>
              <a:t>In the Roman world, citizens like Paul (and perhaps Philemon) had the highest status.</a:t>
            </a:r>
          </a:p>
          <a:p>
            <a:r>
              <a:rPr lang="en-US" dirty="0" smtClean="0"/>
              <a:t>Other free people came next, but did not enjoy the all the benefits of citizenship.</a:t>
            </a:r>
          </a:p>
          <a:p>
            <a:r>
              <a:rPr lang="en-US" dirty="0"/>
              <a:t>Slaves were subhuman.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7723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 smtClean="0">
                <a:solidFill>
                  <a:srgbClr val="00B0F0"/>
                </a:solidFill>
              </a:rPr>
              <a:t>Examining the Text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But in </a:t>
            </a:r>
            <a:r>
              <a:rPr lang="en-US" dirty="0"/>
              <a:t>the church, Philemon and Onesimus were both brothers in the Lord</a:t>
            </a:r>
            <a:r>
              <a:rPr lang="en-US" dirty="0" smtClean="0"/>
              <a:t>.</a:t>
            </a:r>
          </a:p>
          <a:p>
            <a:r>
              <a:rPr lang="en-US" dirty="0" smtClean="0"/>
              <a:t>He was returning not simply as a slave, but as an equal member of the church.</a:t>
            </a:r>
          </a:p>
          <a:p>
            <a:pPr lvl="1"/>
            <a:r>
              <a:rPr lang="en-US" dirty="0" smtClean="0"/>
              <a:t>See also </a:t>
            </a:r>
            <a:r>
              <a:rPr lang="en-US" b="1" dirty="0" smtClean="0">
                <a:solidFill>
                  <a:srgbClr val="FFFF00"/>
                </a:solidFill>
              </a:rPr>
              <a:t>Colossians 4:7-9</a:t>
            </a:r>
            <a:endParaRPr lang="en-US" b="1" dirty="0">
              <a:solidFill>
                <a:srgbClr val="FFFF00"/>
              </a:solidFill>
            </a:endParaRPr>
          </a:p>
          <a:p>
            <a:r>
              <a:rPr lang="en-US" dirty="0"/>
              <a:t>Paul’s point in </a:t>
            </a:r>
            <a:r>
              <a:rPr lang="en-US" b="1" dirty="0">
                <a:solidFill>
                  <a:srgbClr val="FFFF00"/>
                </a:solidFill>
              </a:rPr>
              <a:t>v.16</a:t>
            </a:r>
            <a:r>
              <a:rPr lang="en-US" dirty="0"/>
              <a:t> is that Onesimus should be more valuable to Philemon than to Paul since he was once part of his own household.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61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 smtClean="0">
                <a:solidFill>
                  <a:srgbClr val="00B0F0"/>
                </a:solidFill>
              </a:rPr>
              <a:t>Examining the Text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17-22</a:t>
            </a:r>
            <a:r>
              <a:rPr lang="en-US" dirty="0"/>
              <a:t>	Here Paul drives his request home.</a:t>
            </a:r>
          </a:p>
          <a:p>
            <a:r>
              <a:rPr lang="en-US" dirty="0"/>
              <a:t>He is asking Philemon for three things:</a:t>
            </a:r>
          </a:p>
          <a:p>
            <a:pPr lvl="1"/>
            <a:r>
              <a:rPr lang="en-US" dirty="0"/>
              <a:t>Receive him		</a:t>
            </a:r>
            <a:r>
              <a:rPr lang="en-US" b="1" dirty="0">
                <a:solidFill>
                  <a:srgbClr val="FFFF00"/>
                </a:solidFill>
              </a:rPr>
              <a:t>17</a:t>
            </a:r>
          </a:p>
          <a:p>
            <a:pPr lvl="1"/>
            <a:r>
              <a:rPr lang="en-US" dirty="0"/>
              <a:t>Forgive him		</a:t>
            </a:r>
            <a:r>
              <a:rPr lang="en-US" b="1" dirty="0">
                <a:solidFill>
                  <a:srgbClr val="FFFF00"/>
                </a:solidFill>
              </a:rPr>
              <a:t>18-19</a:t>
            </a:r>
          </a:p>
          <a:p>
            <a:pPr lvl="1"/>
            <a:r>
              <a:rPr lang="en-US" dirty="0"/>
              <a:t>Free him?		</a:t>
            </a:r>
            <a:r>
              <a:rPr lang="en-US" b="1" dirty="0">
                <a:solidFill>
                  <a:srgbClr val="FFFF00"/>
                </a:solidFill>
              </a:rPr>
              <a:t>21</a:t>
            </a:r>
            <a:r>
              <a:rPr lang="en-US" dirty="0"/>
              <a:t> - and look back at </a:t>
            </a:r>
            <a:r>
              <a:rPr lang="en-US" b="1" dirty="0">
                <a:solidFill>
                  <a:srgbClr val="FFFF00"/>
                </a:solidFill>
              </a:rPr>
              <a:t>12-14</a:t>
            </a:r>
          </a:p>
        </p:txBody>
      </p:sp>
    </p:spTree>
    <p:extLst>
      <p:ext uri="{BB962C8B-B14F-4D97-AF65-F5344CB8AC3E}">
        <p14:creationId xmlns:p14="http://schemas.microsoft.com/office/powerpoint/2010/main" val="247528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Historical Data on Slavery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Christianity is sometimes blamed for the problem of slavery in the ancient world, or more often in the USA.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Fact: </a:t>
            </a:r>
            <a:r>
              <a:rPr lang="en-US" dirty="0" smtClean="0"/>
              <a:t>the condition of slaves in the Roman Empire began to improve only after the spread of Christianity – especially after the conversion of Constantine.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917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Historical Data on Slavery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While the USA certainly could have done more to give freedom to slaves and could have done it more quickly, consider the following:</a:t>
            </a:r>
          </a:p>
          <a:p>
            <a:pPr lvl="1"/>
            <a:r>
              <a:rPr lang="en-US" dirty="0" smtClean="0"/>
              <a:t>Slavery was never legal in Indiana</a:t>
            </a:r>
            <a:r>
              <a:rPr lang="en-US" dirty="0"/>
              <a:t>, Ohio, </a:t>
            </a:r>
            <a:r>
              <a:rPr lang="en-US" dirty="0" smtClean="0"/>
              <a:t>Michigan</a:t>
            </a:r>
            <a:r>
              <a:rPr lang="en-US" dirty="0"/>
              <a:t>, Illinois, Wisconsin, </a:t>
            </a:r>
            <a:r>
              <a:rPr lang="en-US" dirty="0" smtClean="0"/>
              <a:t>Minnesota, Maine, Iowa, Oregon, California and other states which entered the union as free states.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1777</a:t>
            </a:r>
            <a:r>
              <a:rPr lang="en-US" dirty="0" smtClean="0"/>
              <a:t>	Vermont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1783</a:t>
            </a:r>
            <a:r>
              <a:rPr lang="en-US" dirty="0" smtClean="0"/>
              <a:t>	Massachusetts and New Hampshire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1863</a:t>
            </a:r>
            <a:r>
              <a:rPr lang="en-US" dirty="0" smtClean="0"/>
              <a:t>	Lincoln’s Emancipation Proclamation</a:t>
            </a:r>
          </a:p>
        </p:txBody>
      </p:sp>
    </p:spTree>
    <p:extLst>
      <p:ext uri="{BB962C8B-B14F-4D97-AF65-F5344CB8AC3E}">
        <p14:creationId xmlns:p14="http://schemas.microsoft.com/office/powerpoint/2010/main" val="1945857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Historical Data on Slavery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76600"/>
            <a:ext cx="4038600" cy="2849563"/>
          </a:xfrm>
        </p:spPr>
        <p:txBody>
          <a:bodyPr numCol="1">
            <a:normAutofit fontScale="47500" lnSpcReduction="20000"/>
          </a:bodyPr>
          <a:lstStyle/>
          <a:p>
            <a:pPr lvl="1"/>
            <a:r>
              <a:rPr lang="en-US" sz="6000" b="1" dirty="0" smtClean="0">
                <a:solidFill>
                  <a:srgbClr val="00B050"/>
                </a:solidFill>
              </a:rPr>
              <a:t>1906</a:t>
            </a:r>
            <a:r>
              <a:rPr lang="en-US" sz="6000" dirty="0" smtClean="0"/>
              <a:t>	China</a:t>
            </a:r>
          </a:p>
          <a:p>
            <a:pPr lvl="1"/>
            <a:r>
              <a:rPr lang="en-US" sz="6100" b="1" dirty="0">
                <a:solidFill>
                  <a:srgbClr val="00B050"/>
                </a:solidFill>
              </a:rPr>
              <a:t>1921</a:t>
            </a:r>
            <a:r>
              <a:rPr lang="en-US" sz="5900" dirty="0" smtClean="0"/>
              <a:t>	Nepal</a:t>
            </a:r>
          </a:p>
          <a:p>
            <a:pPr lvl="1"/>
            <a:r>
              <a:rPr lang="en-US" sz="6100" b="1" dirty="0">
                <a:solidFill>
                  <a:srgbClr val="00B050"/>
                </a:solidFill>
              </a:rPr>
              <a:t>1922</a:t>
            </a:r>
            <a:r>
              <a:rPr lang="en-US" sz="5900" dirty="0" smtClean="0"/>
              <a:t>	Morocco</a:t>
            </a:r>
          </a:p>
          <a:p>
            <a:pPr lvl="1"/>
            <a:r>
              <a:rPr lang="en-US" sz="6100" b="1" dirty="0">
                <a:solidFill>
                  <a:srgbClr val="00B050"/>
                </a:solidFill>
              </a:rPr>
              <a:t>1923</a:t>
            </a:r>
            <a:r>
              <a:rPr lang="en-US" sz="5900" dirty="0" smtClean="0"/>
              <a:t>	Afghanistan</a:t>
            </a:r>
          </a:p>
          <a:p>
            <a:pPr lvl="1"/>
            <a:r>
              <a:rPr lang="en-US" sz="6100" b="1" dirty="0">
                <a:solidFill>
                  <a:srgbClr val="00B050"/>
                </a:solidFill>
              </a:rPr>
              <a:t>1928</a:t>
            </a:r>
            <a:r>
              <a:rPr lang="en-US" sz="5900" dirty="0" smtClean="0"/>
              <a:t>	Iran</a:t>
            </a:r>
          </a:p>
          <a:p>
            <a:pPr lvl="1"/>
            <a:r>
              <a:rPr lang="en-US" sz="6100" b="1" dirty="0">
                <a:solidFill>
                  <a:srgbClr val="00B050"/>
                </a:solidFill>
              </a:rPr>
              <a:t>1942</a:t>
            </a:r>
            <a:r>
              <a:rPr lang="en-US" sz="5900" dirty="0" smtClean="0"/>
              <a:t>	Ethiopia</a:t>
            </a:r>
          </a:p>
          <a:p>
            <a:pPr lvl="1"/>
            <a:endParaRPr lang="en-US" sz="5900" dirty="0"/>
          </a:p>
        </p:txBody>
      </p:sp>
      <p:sp>
        <p:nvSpPr>
          <p:cNvPr id="4" name="TextBox 3"/>
          <p:cNvSpPr txBox="1"/>
          <p:nvPr/>
        </p:nvSpPr>
        <p:spPr>
          <a:xfrm>
            <a:off x="491066" y="1399064"/>
            <a:ext cx="81957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5425" indent="-225425">
              <a:buFont typeface="Arial" pitchFamily="34" charset="0"/>
              <a:buChar char="•"/>
            </a:pPr>
            <a:r>
              <a:rPr lang="en-US" sz="3000" dirty="0"/>
              <a:t>How does that stack up with some other countries around the world?</a:t>
            </a:r>
          </a:p>
          <a:p>
            <a:pPr marL="225425" indent="-225425">
              <a:buFont typeface="Arial" pitchFamily="34" charset="0"/>
              <a:buChar char="•"/>
            </a:pPr>
            <a:r>
              <a:rPr lang="en-US" sz="3000" dirty="0" smtClean="0"/>
              <a:t>When was slavery abolished </a:t>
            </a:r>
            <a:r>
              <a:rPr lang="en-US" sz="3000" dirty="0"/>
              <a:t>in other </a:t>
            </a:r>
            <a:r>
              <a:rPr lang="en-US" sz="3000" dirty="0" smtClean="0"/>
              <a:t>places?</a:t>
            </a:r>
            <a:endParaRPr lang="en-US" sz="3000" dirty="0"/>
          </a:p>
        </p:txBody>
      </p:sp>
      <p:sp>
        <p:nvSpPr>
          <p:cNvPr id="5" name="TextBox 4"/>
          <p:cNvSpPr txBox="1"/>
          <p:nvPr/>
        </p:nvSpPr>
        <p:spPr>
          <a:xfrm>
            <a:off x="4289778" y="3200400"/>
            <a:ext cx="3962400" cy="2680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900" b="1" dirty="0">
                <a:solidFill>
                  <a:srgbClr val="00B050"/>
                </a:solidFill>
              </a:rPr>
              <a:t>1959</a:t>
            </a:r>
            <a:r>
              <a:rPr lang="en-US" sz="2900" dirty="0"/>
              <a:t>	Tibet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900" b="1" dirty="0">
                <a:solidFill>
                  <a:srgbClr val="00B050"/>
                </a:solidFill>
              </a:rPr>
              <a:t>1960</a:t>
            </a:r>
            <a:r>
              <a:rPr lang="en-US" sz="2900" dirty="0"/>
              <a:t>	</a:t>
            </a:r>
            <a:r>
              <a:rPr lang="en-US" sz="2900" dirty="0" smtClean="0"/>
              <a:t>Niger Rep.</a:t>
            </a:r>
            <a:endParaRPr lang="en-US" sz="2900" dirty="0"/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900" b="1" dirty="0">
                <a:solidFill>
                  <a:srgbClr val="00B050"/>
                </a:solidFill>
              </a:rPr>
              <a:t>1962</a:t>
            </a:r>
            <a:r>
              <a:rPr lang="en-US" sz="2900" dirty="0"/>
              <a:t>	Saudi Arabia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900" b="1" dirty="0">
                <a:solidFill>
                  <a:srgbClr val="00B050"/>
                </a:solidFill>
              </a:rPr>
              <a:t>1962</a:t>
            </a:r>
            <a:r>
              <a:rPr lang="en-US" sz="2900" dirty="0"/>
              <a:t>	Yemen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900" b="1" dirty="0">
                <a:solidFill>
                  <a:srgbClr val="00B050"/>
                </a:solidFill>
              </a:rPr>
              <a:t>1970 </a:t>
            </a:r>
            <a:r>
              <a:rPr lang="en-US" sz="2900" dirty="0"/>
              <a:t>	Oman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900" b="1" dirty="0">
                <a:solidFill>
                  <a:srgbClr val="00B050"/>
                </a:solidFill>
              </a:rPr>
              <a:t>1981</a:t>
            </a:r>
            <a:r>
              <a:rPr lang="en-US" sz="2900" dirty="0"/>
              <a:t>	</a:t>
            </a:r>
            <a:r>
              <a:rPr lang="en-US" sz="2900" dirty="0" smtClean="0"/>
              <a:t>Mauritania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376075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Historical Data on Slavery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That information does not excuse the sins of American slave traders or slave owners.</a:t>
            </a:r>
          </a:p>
          <a:p>
            <a:r>
              <a:rPr lang="en-US" dirty="0" smtClean="0"/>
              <a:t>It is only intended to remind us that our country is not alone in its guilt.</a:t>
            </a:r>
          </a:p>
          <a:p>
            <a:r>
              <a:rPr lang="en-US" dirty="0" smtClean="0"/>
              <a:t>The injustice caused by slavery is widespread just as sin </a:t>
            </a:r>
            <a:r>
              <a:rPr lang="en-US" dirty="0"/>
              <a:t>is common to the entire human race.</a:t>
            </a:r>
          </a:p>
          <a:p>
            <a:r>
              <a:rPr lang="en-US" dirty="0" smtClean="0"/>
              <a:t>And sadly, though illegal, slavery still exists today and is perhaps more evil than ever.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7380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 smtClean="0">
                <a:solidFill>
                  <a:srgbClr val="00B050"/>
                </a:solidFill>
              </a:rPr>
              <a:t>Application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From the perspective of </a:t>
            </a:r>
            <a:r>
              <a:rPr lang="en-US" b="1" dirty="0" smtClean="0">
                <a:solidFill>
                  <a:srgbClr val="FFFF00"/>
                </a:solidFill>
              </a:rPr>
              <a:t>Paul:</a:t>
            </a:r>
          </a:p>
          <a:p>
            <a:r>
              <a:rPr lang="en-US" dirty="0" smtClean="0"/>
              <a:t>Paul was unjustly imprisoned, but not bitter over his circumstances.</a:t>
            </a:r>
          </a:p>
          <a:p>
            <a:r>
              <a:rPr lang="en-US" dirty="0" smtClean="0"/>
              <a:t>He was willing to humbly submit to God in his time of difficulty.</a:t>
            </a:r>
          </a:p>
          <a:p>
            <a:r>
              <a:rPr lang="en-US" dirty="0" smtClean="0"/>
              <a:t>This is not easy, but this kind of humble submission may be a necessary part of our Christian growth.</a:t>
            </a:r>
          </a:p>
        </p:txBody>
      </p:sp>
    </p:spTree>
    <p:extLst>
      <p:ext uri="{BB962C8B-B14F-4D97-AF65-F5344CB8AC3E}">
        <p14:creationId xmlns:p14="http://schemas.microsoft.com/office/powerpoint/2010/main" val="252658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 smtClean="0">
                <a:solidFill>
                  <a:srgbClr val="00B050"/>
                </a:solidFill>
              </a:rPr>
              <a:t>Application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From the perspective of </a:t>
            </a:r>
            <a:r>
              <a:rPr lang="en-US" b="1" dirty="0" smtClean="0">
                <a:solidFill>
                  <a:srgbClr val="FFFF00"/>
                </a:solidFill>
              </a:rPr>
              <a:t>Paul:</a:t>
            </a:r>
          </a:p>
          <a:p>
            <a:r>
              <a:rPr lang="en-US" dirty="0" smtClean="0"/>
              <a:t>Paul was willing to stand behind Onesimus who was at a difficult point in his life.  </a:t>
            </a:r>
          </a:p>
          <a:p>
            <a:r>
              <a:rPr lang="en-US" dirty="0" smtClean="0"/>
              <a:t>Onesimus had proven himself to Paul.</a:t>
            </a:r>
          </a:p>
          <a:p>
            <a:r>
              <a:rPr lang="en-US" dirty="0" smtClean="0"/>
              <a:t>Paul gave him more than a good reference, he was willing to back up his words by saying he would pay Philemon whatever Onesimus owed him.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1856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 smtClean="0">
                <a:solidFill>
                  <a:srgbClr val="00B050"/>
                </a:solidFill>
              </a:rPr>
              <a:t>Application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From the perspective of </a:t>
            </a:r>
            <a:r>
              <a:rPr lang="en-US" b="1" dirty="0" smtClean="0">
                <a:solidFill>
                  <a:srgbClr val="FFFF00"/>
                </a:solidFill>
              </a:rPr>
              <a:t>Paul:</a:t>
            </a:r>
          </a:p>
          <a:p>
            <a:r>
              <a:rPr lang="en-US" dirty="0" smtClean="0"/>
              <a:t>Sometimes God puts people in our lives simply so that we can help them.</a:t>
            </a:r>
          </a:p>
          <a:p>
            <a:r>
              <a:rPr lang="en-US" dirty="0" smtClean="0"/>
              <a:t>We may find ourselves in the position to be someone’s advocate as Paul was able to be for Onesimus.</a:t>
            </a:r>
          </a:p>
          <a:p>
            <a:r>
              <a:rPr lang="en-US" dirty="0" smtClean="0"/>
              <a:t>Paul’s resources and abilities were severely limited, but he still did whatever he could.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132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 smtClean="0">
                <a:solidFill>
                  <a:srgbClr val="00B050"/>
                </a:solidFill>
              </a:rPr>
              <a:t>Application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From the perspective of </a:t>
            </a:r>
            <a:r>
              <a:rPr lang="en-US" b="1" dirty="0" smtClean="0">
                <a:solidFill>
                  <a:srgbClr val="FFFF00"/>
                </a:solidFill>
              </a:rPr>
              <a:t>Onesimus:</a:t>
            </a:r>
          </a:p>
          <a:p>
            <a:r>
              <a:rPr lang="en-US" dirty="0" smtClean="0"/>
              <a:t>The first thing Onesimus did was prove the reality of his conversion to Paul.</a:t>
            </a:r>
          </a:p>
          <a:p>
            <a:r>
              <a:rPr lang="en-US" dirty="0" smtClean="0"/>
              <a:t>His name means “profitable” or “useful” and he made himself useful to Paul.</a:t>
            </a:r>
          </a:p>
          <a:p>
            <a:r>
              <a:rPr lang="en-US" dirty="0" smtClean="0"/>
              <a:t>The best way to get good references behind you is to make yourself valuable to others.</a:t>
            </a:r>
          </a:p>
          <a:p>
            <a:r>
              <a:rPr lang="en-US" dirty="0" smtClean="0"/>
              <a:t>People will (normally) appreciate your faithfulness.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101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 smtClean="0">
                <a:solidFill>
                  <a:srgbClr val="00B050"/>
                </a:solidFill>
              </a:rPr>
              <a:t>Application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/>
              <a:t>From the perspective of </a:t>
            </a:r>
            <a:r>
              <a:rPr lang="en-US" b="1" dirty="0" smtClean="0">
                <a:solidFill>
                  <a:srgbClr val="FFFF00"/>
                </a:solidFill>
              </a:rPr>
              <a:t>Onesimus: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“The </a:t>
            </a:r>
            <a:r>
              <a:rPr lang="en-US" sz="3200" dirty="0"/>
              <a:t>Synagogue of the Freedmen” in </a:t>
            </a:r>
            <a:r>
              <a:rPr lang="en-US" sz="3200" b="1" dirty="0">
                <a:solidFill>
                  <a:srgbClr val="FFFF00"/>
                </a:solidFill>
              </a:rPr>
              <a:t>Acts </a:t>
            </a:r>
            <a:r>
              <a:rPr lang="en-US" sz="3200" b="1" dirty="0" smtClean="0">
                <a:solidFill>
                  <a:srgbClr val="FFFF00"/>
                </a:solidFill>
              </a:rPr>
              <a:t>6:9</a:t>
            </a:r>
            <a:r>
              <a:rPr lang="en-US" sz="3200" dirty="0"/>
              <a:t> </a:t>
            </a:r>
            <a:r>
              <a:rPr lang="en-US" sz="3200" dirty="0" smtClean="0"/>
              <a:t>shows us that Jerusalem alone was home to many </a:t>
            </a:r>
            <a:r>
              <a:rPr lang="en-US" sz="3200" dirty="0"/>
              <a:t>freed </a:t>
            </a:r>
            <a:r>
              <a:rPr lang="en-US" sz="3200" dirty="0" smtClean="0"/>
              <a:t>slaves.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There were legal means of being set free in the Roman world, but simply running away was not one of them.</a:t>
            </a:r>
          </a:p>
          <a:p>
            <a:r>
              <a:rPr lang="en-US" dirty="0" smtClean="0"/>
              <a:t>Onesimus now needed to boldly face Philemon as a brother in the Lord.</a:t>
            </a:r>
          </a:p>
        </p:txBody>
      </p:sp>
    </p:spTree>
    <p:extLst>
      <p:ext uri="{BB962C8B-B14F-4D97-AF65-F5344CB8AC3E}">
        <p14:creationId xmlns:p14="http://schemas.microsoft.com/office/powerpoint/2010/main" val="132363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 smtClean="0">
                <a:solidFill>
                  <a:srgbClr val="00B050"/>
                </a:solidFill>
              </a:rPr>
              <a:t>Application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From the perspective of </a:t>
            </a:r>
            <a:r>
              <a:rPr lang="en-US" b="1" dirty="0" smtClean="0">
                <a:solidFill>
                  <a:srgbClr val="FFFF00"/>
                </a:solidFill>
              </a:rPr>
              <a:t>Onesimus:</a:t>
            </a:r>
          </a:p>
          <a:p>
            <a:r>
              <a:rPr lang="en-US" dirty="0" smtClean="0"/>
              <a:t>Have you wronged someone who now needs you to openly admit what you have done?</a:t>
            </a:r>
          </a:p>
          <a:p>
            <a:r>
              <a:rPr lang="en-US" dirty="0" smtClean="0"/>
              <a:t>If we are willing to do whatever it takes to make amends, this will go a long way toward reconciliation.</a:t>
            </a:r>
          </a:p>
          <a:p>
            <a:r>
              <a:rPr lang="en-US" dirty="0" smtClean="0"/>
              <a:t>(But it might not be wise to confess all your secret sins.  I really don’t want to know all the bad things you have ever thought about me!)</a:t>
            </a:r>
          </a:p>
        </p:txBody>
      </p:sp>
    </p:spTree>
    <p:extLst>
      <p:ext uri="{BB962C8B-B14F-4D97-AF65-F5344CB8AC3E}">
        <p14:creationId xmlns:p14="http://schemas.microsoft.com/office/powerpoint/2010/main" val="417846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 smtClean="0">
                <a:solidFill>
                  <a:srgbClr val="00B050"/>
                </a:solidFill>
              </a:rPr>
              <a:t>Application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From the perspective of </a:t>
            </a:r>
            <a:r>
              <a:rPr lang="en-US" b="1" dirty="0" smtClean="0">
                <a:solidFill>
                  <a:srgbClr val="FFFF00"/>
                </a:solidFill>
              </a:rPr>
              <a:t>Philemon: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Forgiveness</a:t>
            </a:r>
            <a:r>
              <a:rPr lang="en-US" dirty="0" smtClean="0"/>
              <a:t> is the biggest lesson in this letter.</a:t>
            </a:r>
          </a:p>
          <a:p>
            <a:r>
              <a:rPr lang="en-US" dirty="0" smtClean="0"/>
              <a:t>Philemon had the legal right to literally do anything he wanted to get back at Onesimus without getting in the least bit of trouble.</a:t>
            </a:r>
          </a:p>
          <a:p>
            <a:r>
              <a:rPr lang="en-US" dirty="0"/>
              <a:t>But as a Christian brother Philemon was obligated to forgive</a:t>
            </a:r>
            <a:r>
              <a:rPr lang="en-US" dirty="0" smtClean="0"/>
              <a:t>.</a:t>
            </a:r>
          </a:p>
          <a:p>
            <a:r>
              <a:rPr lang="en-US" dirty="0" smtClean="0"/>
              <a:t>What’s more the whole church was watching.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6387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 smtClean="0">
                <a:solidFill>
                  <a:srgbClr val="00B050"/>
                </a:solidFill>
              </a:rPr>
              <a:t>Application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From the perspective of </a:t>
            </a:r>
            <a:r>
              <a:rPr lang="en-US" b="1" dirty="0" smtClean="0">
                <a:solidFill>
                  <a:srgbClr val="FFFF00"/>
                </a:solidFill>
              </a:rPr>
              <a:t>Philemon:</a:t>
            </a:r>
          </a:p>
          <a:p>
            <a:r>
              <a:rPr lang="en-US" dirty="0" smtClean="0"/>
              <a:t>If we are holding any grudges, harboring any bitterness, refusing to let go of some past hurt, then we are only stunting our own spiritual growth.</a:t>
            </a:r>
          </a:p>
          <a:p>
            <a:r>
              <a:rPr lang="en-US" dirty="0"/>
              <a:t>Refusing to forgive is like taking poison in the hope that it kills somebody else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31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Philemon:  </a:t>
            </a:r>
            <a:r>
              <a:rPr lang="en-US" dirty="0" smtClean="0">
                <a:solidFill>
                  <a:srgbClr val="00B050"/>
                </a:solidFill>
              </a:rPr>
              <a:t>Application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From the perspective of </a:t>
            </a:r>
            <a:r>
              <a:rPr lang="en-US" b="1" dirty="0" smtClean="0">
                <a:solidFill>
                  <a:srgbClr val="FFFF00"/>
                </a:solidFill>
              </a:rPr>
              <a:t>Philemon:</a:t>
            </a:r>
          </a:p>
          <a:p>
            <a:r>
              <a:rPr lang="en-US" dirty="0"/>
              <a:t>Please take some time to examine your heart, </a:t>
            </a:r>
            <a:r>
              <a:rPr lang="en-US" dirty="0" smtClean="0"/>
              <a:t>consider your hurts and be willing to simply let them go.</a:t>
            </a:r>
          </a:p>
          <a:p>
            <a:r>
              <a:rPr lang="en-US" dirty="0" smtClean="0"/>
              <a:t>Your integrity as a Christian depends on it.</a:t>
            </a:r>
          </a:p>
          <a:p>
            <a:r>
              <a:rPr lang="en-US" dirty="0" smtClean="0"/>
              <a:t>Keep in mind that we owe Christ so much more than we can possibly ever repay.</a:t>
            </a:r>
          </a:p>
          <a:p>
            <a:pPr lvl="1"/>
            <a:r>
              <a:rPr lang="en-US" dirty="0" smtClean="0"/>
              <a:t>See </a:t>
            </a:r>
            <a:r>
              <a:rPr lang="en-US" b="1" dirty="0" smtClean="0">
                <a:solidFill>
                  <a:srgbClr val="FFFF00"/>
                </a:solidFill>
              </a:rPr>
              <a:t>Matthew 18:21-35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25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</TotalTime>
  <Words>1483</Words>
  <Application>Microsoft Office PowerPoint</Application>
  <PresentationFormat>On-screen Show (4:3)</PresentationFormat>
  <Paragraphs>183</Paragraphs>
  <Slides>29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Forgiveness</vt:lpstr>
      <vt:lpstr>Philemon:  Background</vt:lpstr>
      <vt:lpstr>Philemon:  Background</vt:lpstr>
      <vt:lpstr>Philemon:  Background</vt:lpstr>
      <vt:lpstr>Philemon:  Background</vt:lpstr>
      <vt:lpstr>Philemon:  Background</vt:lpstr>
      <vt:lpstr>Philemon:  Background</vt:lpstr>
      <vt:lpstr>Philemon:  Background</vt:lpstr>
      <vt:lpstr>Philemon:  Background</vt:lpstr>
      <vt:lpstr>Philemon:  Background</vt:lpstr>
      <vt:lpstr>Philemon:  Examining the Text</vt:lpstr>
      <vt:lpstr>Philemon:  Examining the Text</vt:lpstr>
      <vt:lpstr>Philemon:  Examining the Text</vt:lpstr>
      <vt:lpstr>Philemon:  Examining the Text</vt:lpstr>
      <vt:lpstr>Philemon:  Examining the Text</vt:lpstr>
      <vt:lpstr>Philemon:  Examining the Text</vt:lpstr>
      <vt:lpstr>Historical Data on Slavery</vt:lpstr>
      <vt:lpstr>Historical Data on Slavery</vt:lpstr>
      <vt:lpstr>Historical Data on Slavery</vt:lpstr>
      <vt:lpstr>Historical Data on Slavery</vt:lpstr>
      <vt:lpstr>Philemon:  Application</vt:lpstr>
      <vt:lpstr>Philemon:  Application</vt:lpstr>
      <vt:lpstr>Philemon:  Application</vt:lpstr>
      <vt:lpstr>Philemon:  Application</vt:lpstr>
      <vt:lpstr>Philemon:  Application</vt:lpstr>
      <vt:lpstr>Philemon:  Application</vt:lpstr>
      <vt:lpstr>Philemon:  Application</vt:lpstr>
      <vt:lpstr>Philemon:  Application</vt:lpstr>
      <vt:lpstr>Philemon:  Application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</dc:creator>
  <cp:lastModifiedBy>David Kosobucki</cp:lastModifiedBy>
  <cp:revision>45</cp:revision>
  <dcterms:created xsi:type="dcterms:W3CDTF">2006-08-16T00:00:00Z</dcterms:created>
  <dcterms:modified xsi:type="dcterms:W3CDTF">2012-01-15T20:38:41Z</dcterms:modified>
</cp:coreProperties>
</file>