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89" r:id="rId4"/>
    <p:sldId id="258" r:id="rId5"/>
    <p:sldId id="263" r:id="rId6"/>
    <p:sldId id="268" r:id="rId7"/>
    <p:sldId id="259" r:id="rId8"/>
    <p:sldId id="262" r:id="rId9"/>
    <p:sldId id="264" r:id="rId10"/>
    <p:sldId id="265" r:id="rId11"/>
    <p:sldId id="266" r:id="rId12"/>
    <p:sldId id="267" r:id="rId13"/>
    <p:sldId id="260" r:id="rId14"/>
    <p:sldId id="269" r:id="rId15"/>
    <p:sldId id="270" r:id="rId16"/>
    <p:sldId id="271" r:id="rId17"/>
    <p:sldId id="272" r:id="rId18"/>
    <p:sldId id="273" r:id="rId19"/>
    <p:sldId id="274" r:id="rId20"/>
    <p:sldId id="275" r:id="rId21"/>
    <p:sldId id="261" r:id="rId22"/>
    <p:sldId id="276" r:id="rId23"/>
    <p:sldId id="277" r:id="rId24"/>
    <p:sldId id="278" r:id="rId25"/>
    <p:sldId id="279" r:id="rId26"/>
    <p:sldId id="280" r:id="rId27"/>
    <p:sldId id="281" r:id="rId28"/>
    <p:sldId id="282" r:id="rId29"/>
    <p:sldId id="283" r:id="rId30"/>
    <p:sldId id="285" r:id="rId31"/>
    <p:sldId id="286" r:id="rId32"/>
    <p:sldId id="287" r:id="rId33"/>
    <p:sldId id="284" r:id="rId34"/>
    <p:sldId id="28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autoAdjust="0"/>
    <p:restoredTop sz="94610" autoAdjust="0"/>
  </p:normalViewPr>
  <p:slideViewPr>
    <p:cSldViewPr>
      <p:cViewPr varScale="1">
        <p:scale>
          <a:sx n="84" d="100"/>
          <a:sy n="84" d="100"/>
        </p:scale>
        <p:origin x="-1056" y="-90"/>
      </p:cViewPr>
      <p:guideLst>
        <p:guide orient="horz" pos="2160"/>
        <p:guide pos="2880"/>
      </p:guideLst>
    </p:cSldViewPr>
  </p:slideViewPr>
  <p:outlineViewPr>
    <p:cViewPr>
      <p:scale>
        <a:sx n="33" d="100"/>
        <a:sy n="33" d="100"/>
      </p:scale>
      <p:origin x="0" y="1850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7315CD-02EC-4198-91DD-2F419E75EDA1}" type="datetimeFigureOut">
              <a:rPr lang="en-US" smtClean="0"/>
              <a:t>1/29/2012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CBB01E-0D59-40ED-86CA-81601D4D127E}" type="slidenum">
              <a:rPr lang="en-US" smtClean="0"/>
              <a:t>‹#›</a:t>
            </a:fld>
            <a:endParaRPr lang="en-US"/>
          </a:p>
        </p:txBody>
      </p:sp>
    </p:spTree>
    <p:extLst>
      <p:ext uri="{BB962C8B-B14F-4D97-AF65-F5344CB8AC3E}">
        <p14:creationId xmlns:p14="http://schemas.microsoft.com/office/powerpoint/2010/main" val="774262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a:t>
            </a:fld>
            <a:endParaRPr lang="en-US"/>
          </a:p>
        </p:txBody>
      </p:sp>
    </p:spTree>
    <p:extLst>
      <p:ext uri="{BB962C8B-B14F-4D97-AF65-F5344CB8AC3E}">
        <p14:creationId xmlns:p14="http://schemas.microsoft.com/office/powerpoint/2010/main" val="1859166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3</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4</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5</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6</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7</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8</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9</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10</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11</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12</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13</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14</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15</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16</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17</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18</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19</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20</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21</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22</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23</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24</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25</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26</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27</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28</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29</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30</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31</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32</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33</a:t>
            </a:fld>
            <a:endParaRPr lang="en-US"/>
          </a:p>
        </p:txBody>
      </p:sp>
    </p:spTree>
    <p:extLst>
      <p:ext uri="{BB962C8B-B14F-4D97-AF65-F5344CB8AC3E}">
        <p14:creationId xmlns:p14="http://schemas.microsoft.com/office/powerpoint/2010/main" val="40375667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CBB01E-0D59-40ED-86CA-81601D4D127E}" type="slidenum">
              <a:rPr lang="en-US" smtClean="0"/>
              <a:t>34</a:t>
            </a:fld>
            <a:endParaRPr lang="en-US"/>
          </a:p>
        </p:txBody>
      </p:sp>
    </p:spTree>
    <p:extLst>
      <p:ext uri="{BB962C8B-B14F-4D97-AF65-F5344CB8AC3E}">
        <p14:creationId xmlns:p14="http://schemas.microsoft.com/office/powerpoint/2010/main" val="4037566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Exactly </a:t>
            </a:r>
            <a:r>
              <a:rPr lang="en-US" dirty="0" smtClean="0"/>
              <a:t>The Savior We Need</a:t>
            </a:r>
            <a:endParaRPr lang="en-US" dirty="0"/>
          </a:p>
        </p:txBody>
      </p:sp>
      <p:sp>
        <p:nvSpPr>
          <p:cNvPr id="3" name="Subtitle 2"/>
          <p:cNvSpPr>
            <a:spLocks noGrp="1"/>
          </p:cNvSpPr>
          <p:nvPr>
            <p:ph type="subTitle" idx="1"/>
          </p:nvPr>
        </p:nvSpPr>
        <p:spPr/>
        <p:txBody>
          <a:bodyPr/>
          <a:lstStyle/>
          <a:p>
            <a:r>
              <a:rPr lang="en-US" b="1" dirty="0" smtClean="0">
                <a:solidFill>
                  <a:srgbClr val="00B0F0"/>
                </a:solidFill>
              </a:rPr>
              <a:t>Hebrews 2</a:t>
            </a:r>
            <a:endParaRPr lang="en-US" b="1" dirty="0">
              <a:solidFill>
                <a:srgbClr val="00B0F0"/>
              </a:solidFill>
            </a:endParaRPr>
          </a:p>
        </p:txBody>
      </p:sp>
    </p:spTree>
    <p:extLst>
      <p:ext uri="{BB962C8B-B14F-4D97-AF65-F5344CB8AC3E}">
        <p14:creationId xmlns:p14="http://schemas.microsoft.com/office/powerpoint/2010/main" val="2641719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2	</a:t>
            </a: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p:txBody>
          <a:bodyPr>
            <a:normAutofit/>
          </a:bodyPr>
          <a:lstStyle/>
          <a:p>
            <a:r>
              <a:rPr lang="en-US" dirty="0" smtClean="0"/>
              <a:t>In the midst of our deepest troubles, it’s understandable to think that God is distant.</a:t>
            </a:r>
          </a:p>
          <a:p>
            <a:r>
              <a:rPr lang="en-US" dirty="0" smtClean="0"/>
              <a:t>Understandable, but wrong.</a:t>
            </a:r>
          </a:p>
          <a:p>
            <a:r>
              <a:rPr lang="en-US" dirty="0" smtClean="0"/>
              <a:t>It’s really just an understandable mistake.</a:t>
            </a:r>
          </a:p>
          <a:p>
            <a:r>
              <a:rPr lang="en-US" dirty="0" smtClean="0"/>
              <a:t>God is not far away.</a:t>
            </a:r>
          </a:p>
          <a:p>
            <a:r>
              <a:rPr lang="en-US" dirty="0" smtClean="0"/>
              <a:t>He has done literally everything to bridge the gap between the human race and Himself.</a:t>
            </a:r>
          </a:p>
        </p:txBody>
      </p:sp>
    </p:spTree>
    <p:extLst>
      <p:ext uri="{BB962C8B-B14F-4D97-AF65-F5344CB8AC3E}">
        <p14:creationId xmlns:p14="http://schemas.microsoft.com/office/powerpoint/2010/main" val="34611357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2	</a:t>
            </a: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p:txBody>
          <a:bodyPr>
            <a:normAutofit/>
          </a:bodyPr>
          <a:lstStyle/>
          <a:p>
            <a:r>
              <a:rPr lang="en-US" dirty="0"/>
              <a:t>There is no longer any need for distance between you and the God who loves you.</a:t>
            </a:r>
          </a:p>
          <a:p>
            <a:r>
              <a:rPr lang="en-US" dirty="0"/>
              <a:t>Jesus – God the Son – crossed over to </a:t>
            </a:r>
            <a:r>
              <a:rPr lang="en-US" dirty="0" smtClean="0"/>
              <a:t>our side </a:t>
            </a:r>
            <a:r>
              <a:rPr lang="en-US" dirty="0"/>
              <a:t>to </a:t>
            </a:r>
            <a:r>
              <a:rPr lang="en-US" dirty="0" smtClean="0"/>
              <a:t>lead us back over to His side.</a:t>
            </a:r>
          </a:p>
          <a:p>
            <a:r>
              <a:rPr lang="en-US" dirty="0" smtClean="0"/>
              <a:t>That’s just one reason the Lord Jesus Christ is exactly the Savior that we need.</a:t>
            </a:r>
            <a:endParaRPr lang="en-US" dirty="0"/>
          </a:p>
        </p:txBody>
      </p:sp>
    </p:spTree>
    <p:extLst>
      <p:ext uri="{BB962C8B-B14F-4D97-AF65-F5344CB8AC3E}">
        <p14:creationId xmlns:p14="http://schemas.microsoft.com/office/powerpoint/2010/main" val="2954954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2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Here’s why we need to be careful.	</a:t>
            </a:r>
            <a:r>
              <a:rPr lang="en-US" b="1" dirty="0" smtClean="0">
                <a:solidFill>
                  <a:srgbClr val="FFFF00"/>
                </a:solidFill>
              </a:rPr>
              <a:t>2:1-4</a:t>
            </a:r>
          </a:p>
          <a:p>
            <a:pPr marL="571500" indent="-571500">
              <a:buFont typeface="+mj-lt"/>
              <a:buAutoNum type="romanUcPeriod"/>
            </a:pPr>
            <a:r>
              <a:rPr lang="en-US" dirty="0" smtClean="0"/>
              <a:t>Here’s why God came as a man.	</a:t>
            </a:r>
            <a:r>
              <a:rPr lang="en-US" b="1" dirty="0" smtClean="0">
                <a:solidFill>
                  <a:srgbClr val="FFFF00"/>
                </a:solidFill>
              </a:rPr>
              <a:t>2:5-9</a:t>
            </a:r>
          </a:p>
          <a:p>
            <a:pPr marL="571500" indent="-571500">
              <a:buFont typeface="+mj-lt"/>
              <a:buAutoNum type="romanUcPeriod"/>
            </a:pPr>
            <a:r>
              <a:rPr lang="en-US" dirty="0" smtClean="0"/>
              <a:t>Here’s why we can relate to Jesus.	</a:t>
            </a:r>
            <a:r>
              <a:rPr lang="en-US" b="1" dirty="0" smtClean="0">
                <a:solidFill>
                  <a:srgbClr val="FFFF00"/>
                </a:solidFill>
              </a:rPr>
              <a:t>2:10-18</a:t>
            </a:r>
            <a:r>
              <a:rPr lang="en-US" dirty="0" smtClean="0"/>
              <a:t>	    </a:t>
            </a:r>
            <a:endParaRPr lang="en-US" dirty="0"/>
          </a:p>
        </p:txBody>
      </p:sp>
    </p:spTree>
    <p:extLst>
      <p:ext uri="{BB962C8B-B14F-4D97-AF65-F5344CB8AC3E}">
        <p14:creationId xmlns:p14="http://schemas.microsoft.com/office/powerpoint/2010/main" val="2802730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pPr marL="0" indent="0" algn="ctr">
              <a:buNone/>
            </a:pPr>
            <a:endParaRPr lang="en-US" dirty="0" smtClean="0"/>
          </a:p>
        </p:txBody>
      </p:sp>
    </p:spTree>
    <p:extLst>
      <p:ext uri="{BB962C8B-B14F-4D97-AF65-F5344CB8AC3E}">
        <p14:creationId xmlns:p14="http://schemas.microsoft.com/office/powerpoint/2010/main" val="1470013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pPr marL="0" indent="0" algn="ctr">
              <a:buNone/>
            </a:pPr>
            <a:r>
              <a:rPr lang="en-US" b="1" dirty="0" smtClean="0">
                <a:solidFill>
                  <a:srgbClr val="00B0F0"/>
                </a:solidFill>
              </a:rPr>
              <a:t>Five Warning Passages in Hebrews:</a:t>
            </a:r>
          </a:p>
          <a:p>
            <a:r>
              <a:rPr lang="en-US" dirty="0" smtClean="0"/>
              <a:t>Leaving the warnings out turns the letter into a theological treatise.</a:t>
            </a:r>
          </a:p>
          <a:p>
            <a:r>
              <a:rPr lang="en-US" dirty="0" smtClean="0"/>
              <a:t>Leaving the warnings in is what makes this letter a sermon.</a:t>
            </a:r>
          </a:p>
        </p:txBody>
      </p:sp>
    </p:spTree>
    <p:extLst>
      <p:ext uri="{BB962C8B-B14F-4D97-AF65-F5344CB8AC3E}">
        <p14:creationId xmlns:p14="http://schemas.microsoft.com/office/powerpoint/2010/main" val="3032878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pPr marL="0" indent="0" algn="ctr">
              <a:buNone/>
            </a:pPr>
            <a:r>
              <a:rPr lang="en-US" b="1" dirty="0" smtClean="0">
                <a:solidFill>
                  <a:srgbClr val="00B0F0"/>
                </a:solidFill>
              </a:rPr>
              <a:t>Five Warning Passages in Hebrews:</a:t>
            </a:r>
          </a:p>
          <a:p>
            <a:r>
              <a:rPr lang="en-US" dirty="0" smtClean="0"/>
              <a:t>Read the letter without the warnings to better follow the well-reasoned case the letter is making.</a:t>
            </a:r>
            <a:endParaRPr lang="en-US" dirty="0"/>
          </a:p>
          <a:p>
            <a:r>
              <a:rPr lang="en-US" dirty="0" smtClean="0"/>
              <a:t>Read the warnings alone to feel the full weight of their solemnity.</a:t>
            </a:r>
          </a:p>
          <a:p>
            <a:r>
              <a:rPr lang="en-US" dirty="0" smtClean="0"/>
              <a:t>These are serious warnings indeed.</a:t>
            </a:r>
          </a:p>
        </p:txBody>
      </p:sp>
    </p:spTree>
    <p:extLst>
      <p:ext uri="{BB962C8B-B14F-4D97-AF65-F5344CB8AC3E}">
        <p14:creationId xmlns:p14="http://schemas.microsoft.com/office/powerpoint/2010/main" val="2950609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pPr marL="0" indent="0" algn="ctr">
              <a:buNone/>
            </a:pPr>
            <a:r>
              <a:rPr lang="en-US" b="1" dirty="0" smtClean="0">
                <a:solidFill>
                  <a:srgbClr val="00B0F0"/>
                </a:solidFill>
              </a:rPr>
              <a:t>Five Warning Passages in Hebrews:</a:t>
            </a:r>
          </a:p>
          <a:p>
            <a:pPr marL="0" indent="1828800">
              <a:buNone/>
            </a:pPr>
            <a:r>
              <a:rPr lang="en-US" dirty="0" smtClean="0"/>
              <a:t>Warning #1	</a:t>
            </a:r>
            <a:r>
              <a:rPr lang="en-US" b="1" dirty="0" smtClean="0">
                <a:solidFill>
                  <a:srgbClr val="FFFF00"/>
                </a:solidFill>
              </a:rPr>
              <a:t>2:1-4</a:t>
            </a:r>
          </a:p>
          <a:p>
            <a:pPr marL="0" indent="1828800">
              <a:buNone/>
            </a:pPr>
            <a:r>
              <a:rPr lang="en-US" dirty="0" smtClean="0"/>
              <a:t>Warning #2	</a:t>
            </a:r>
            <a:r>
              <a:rPr lang="en-US" b="1" dirty="0">
                <a:solidFill>
                  <a:srgbClr val="FFFF00"/>
                </a:solidFill>
              </a:rPr>
              <a:t>3:7 – 4:13</a:t>
            </a:r>
          </a:p>
          <a:p>
            <a:pPr marL="0" indent="1828800">
              <a:buNone/>
            </a:pPr>
            <a:r>
              <a:rPr lang="en-US" dirty="0" smtClean="0"/>
              <a:t>Warning #3	</a:t>
            </a:r>
            <a:r>
              <a:rPr lang="en-US" b="1" dirty="0">
                <a:solidFill>
                  <a:srgbClr val="FFFF00"/>
                </a:solidFill>
              </a:rPr>
              <a:t>5:11 – 6:20</a:t>
            </a:r>
          </a:p>
          <a:p>
            <a:pPr marL="0" indent="1828800">
              <a:buNone/>
            </a:pPr>
            <a:r>
              <a:rPr lang="en-US" dirty="0" smtClean="0"/>
              <a:t>Warning #4	</a:t>
            </a:r>
            <a:r>
              <a:rPr lang="en-US" b="1" dirty="0">
                <a:solidFill>
                  <a:srgbClr val="FFFF00"/>
                </a:solidFill>
              </a:rPr>
              <a:t>10:26-39</a:t>
            </a:r>
          </a:p>
          <a:p>
            <a:pPr marL="0" indent="1828800">
              <a:buNone/>
            </a:pPr>
            <a:r>
              <a:rPr lang="en-US" dirty="0" smtClean="0"/>
              <a:t>Warning #5	</a:t>
            </a:r>
            <a:r>
              <a:rPr lang="en-US" b="1" dirty="0" smtClean="0">
                <a:solidFill>
                  <a:srgbClr val="FFFF00"/>
                </a:solidFill>
              </a:rPr>
              <a:t>12:15-29</a:t>
            </a:r>
          </a:p>
        </p:txBody>
      </p:sp>
    </p:spTree>
    <p:extLst>
      <p:ext uri="{BB962C8B-B14F-4D97-AF65-F5344CB8AC3E}">
        <p14:creationId xmlns:p14="http://schemas.microsoft.com/office/powerpoint/2010/main" val="1652937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b="1" dirty="0" smtClean="0">
                <a:solidFill>
                  <a:srgbClr val="FFFF00"/>
                </a:solidFill>
              </a:rPr>
              <a:t>2:2</a:t>
            </a:r>
            <a:r>
              <a:rPr lang="en-US" b="1" dirty="0">
                <a:solidFill>
                  <a:srgbClr val="FFFF00"/>
                </a:solidFill>
              </a:rPr>
              <a:t>	</a:t>
            </a:r>
            <a:r>
              <a:rPr lang="en-US" dirty="0" smtClean="0"/>
              <a:t>	</a:t>
            </a:r>
            <a:r>
              <a:rPr lang="en-US" b="1" dirty="0" smtClean="0">
                <a:solidFill>
                  <a:srgbClr val="00B0F0"/>
                </a:solidFill>
              </a:rPr>
              <a:t>reward</a:t>
            </a:r>
            <a:r>
              <a:rPr lang="en-US" dirty="0"/>
              <a:t> </a:t>
            </a:r>
            <a:r>
              <a:rPr lang="en-US" dirty="0" smtClean="0">
                <a:solidFill>
                  <a:srgbClr val="00B0F0"/>
                </a:solidFill>
              </a:rPr>
              <a:t>=</a:t>
            </a:r>
            <a:r>
              <a:rPr lang="en-US" dirty="0" smtClean="0"/>
              <a:t> recompense, whether good or bad.  </a:t>
            </a:r>
          </a:p>
          <a:p>
            <a:r>
              <a:rPr lang="en-US" dirty="0" smtClean="0"/>
              <a:t>In </a:t>
            </a:r>
            <a:r>
              <a:rPr lang="en-US" b="1" dirty="0" smtClean="0">
                <a:solidFill>
                  <a:srgbClr val="FFFF00"/>
                </a:solidFill>
              </a:rPr>
              <a:t>10:35</a:t>
            </a:r>
            <a:r>
              <a:rPr lang="en-US" dirty="0" smtClean="0"/>
              <a:t> and </a:t>
            </a:r>
            <a:r>
              <a:rPr lang="en-US" b="1" dirty="0" smtClean="0">
                <a:solidFill>
                  <a:srgbClr val="FFFF00"/>
                </a:solidFill>
              </a:rPr>
              <a:t>11:36</a:t>
            </a:r>
            <a:r>
              <a:rPr lang="en-US" dirty="0" smtClean="0"/>
              <a:t> the sense is positive.</a:t>
            </a:r>
          </a:p>
          <a:p>
            <a:r>
              <a:rPr lang="en-US" dirty="0" smtClean="0"/>
              <a:t>Here, not so much.</a:t>
            </a:r>
          </a:p>
        </p:txBody>
      </p:sp>
    </p:spTree>
    <p:extLst>
      <p:ext uri="{BB962C8B-B14F-4D97-AF65-F5344CB8AC3E}">
        <p14:creationId xmlns:p14="http://schemas.microsoft.com/office/powerpoint/2010/main" val="1191513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2:3</a:t>
            </a:r>
            <a:r>
              <a:rPr lang="en-US" b="1" dirty="0">
                <a:solidFill>
                  <a:srgbClr val="FFFF00"/>
                </a:solidFill>
              </a:rPr>
              <a:t>	</a:t>
            </a:r>
            <a:r>
              <a:rPr lang="en-US" dirty="0" smtClean="0"/>
              <a:t>	</a:t>
            </a:r>
            <a:r>
              <a:rPr lang="en-US" b="1" dirty="0" smtClean="0">
                <a:solidFill>
                  <a:srgbClr val="00B0F0"/>
                </a:solidFill>
              </a:rPr>
              <a:t>confirmed to us by those who heard</a:t>
            </a:r>
          </a:p>
          <a:p>
            <a:r>
              <a:rPr lang="en-US" dirty="0" smtClean="0"/>
              <a:t>We can say the same thing, as many of the New Testament authors knew Jesus and were eyewitnesses of the Gospel events.</a:t>
            </a:r>
          </a:p>
          <a:p>
            <a:pPr lvl="1"/>
            <a:r>
              <a:rPr lang="en-US" dirty="0" smtClean="0"/>
              <a:t>Matthew, John and Peter were among the 12.</a:t>
            </a:r>
          </a:p>
          <a:p>
            <a:pPr lvl="1"/>
            <a:r>
              <a:rPr lang="en-US" dirty="0" smtClean="0"/>
              <a:t>James and Jude were the Lord’s brothers.</a:t>
            </a:r>
          </a:p>
          <a:p>
            <a:pPr lvl="1"/>
            <a:r>
              <a:rPr lang="en-US" dirty="0" smtClean="0"/>
              <a:t>Mark was probably present, though young, d</a:t>
            </a:r>
            <a:r>
              <a:rPr lang="en-US" dirty="0" err="1" smtClean="0"/>
              <a:t>uring</a:t>
            </a:r>
            <a:r>
              <a:rPr lang="en-US" dirty="0" smtClean="0"/>
              <a:t> Jesus’ active ministry.</a:t>
            </a:r>
          </a:p>
          <a:p>
            <a:pPr lvl="1"/>
            <a:r>
              <a:rPr lang="en-US" dirty="0" smtClean="0"/>
              <a:t>Paul got much of His teaching directly from Jesus.</a:t>
            </a:r>
          </a:p>
        </p:txBody>
      </p:sp>
    </p:spTree>
    <p:extLst>
      <p:ext uri="{BB962C8B-B14F-4D97-AF65-F5344CB8AC3E}">
        <p14:creationId xmlns:p14="http://schemas.microsoft.com/office/powerpoint/2010/main" val="2624666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See </a:t>
            </a:r>
            <a:r>
              <a:rPr lang="en-US" b="1" dirty="0" smtClean="0">
                <a:solidFill>
                  <a:srgbClr val="FFFF00"/>
                </a:solidFill>
              </a:rPr>
              <a:t>Matthew 11:20-24 </a:t>
            </a:r>
            <a:r>
              <a:rPr lang="en-US" dirty="0" smtClean="0"/>
              <a:t>for a similar, but even stronger warning from Jesus Himself.</a:t>
            </a:r>
          </a:p>
        </p:txBody>
      </p:sp>
    </p:spTree>
    <p:extLst>
      <p:ext uri="{BB962C8B-B14F-4D97-AF65-F5344CB8AC3E}">
        <p14:creationId xmlns:p14="http://schemas.microsoft.com/office/powerpoint/2010/main" val="1639486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we need to </a:t>
            </a:r>
            <a:r>
              <a:rPr lang="en-US" sz="3700" dirty="0" smtClean="0"/>
              <a:t>be careful.   </a:t>
            </a:r>
            <a:r>
              <a:rPr lang="en-US" sz="3700" b="1" dirty="0" smtClean="0">
                <a:solidFill>
                  <a:srgbClr val="FFFF00"/>
                </a:solidFill>
              </a:rPr>
              <a:t>2:1-4</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In the </a:t>
            </a:r>
            <a:r>
              <a:rPr lang="en-US" i="1" dirty="0" smtClean="0"/>
              <a:t>Narnia </a:t>
            </a:r>
            <a:r>
              <a:rPr lang="en-US" dirty="0" smtClean="0"/>
              <a:t>series, </a:t>
            </a:r>
            <a:r>
              <a:rPr lang="en-US" dirty="0" err="1" smtClean="0"/>
              <a:t>Aslan</a:t>
            </a:r>
            <a:r>
              <a:rPr lang="en-US" dirty="0" smtClean="0"/>
              <a:t> isn’t a tame lion.</a:t>
            </a:r>
          </a:p>
          <a:p>
            <a:r>
              <a:rPr lang="en-US" dirty="0" smtClean="0"/>
              <a:t>Jesus is not a big teddy bear.</a:t>
            </a:r>
          </a:p>
          <a:p>
            <a:r>
              <a:rPr lang="en-US" dirty="0"/>
              <a:t>He’s a </a:t>
            </a:r>
            <a:r>
              <a:rPr lang="en-US" dirty="0" smtClean="0"/>
              <a:t>reality-transforming Redeemer</a:t>
            </a:r>
            <a:r>
              <a:rPr lang="en-US" dirty="0"/>
              <a:t>.  </a:t>
            </a:r>
            <a:endParaRPr lang="en-US" dirty="0" smtClean="0"/>
          </a:p>
          <a:p>
            <a:r>
              <a:rPr lang="en-US" dirty="0" smtClean="0"/>
              <a:t>The </a:t>
            </a:r>
            <a:r>
              <a:rPr lang="en-US" dirty="0"/>
              <a:t>life He gives us is </a:t>
            </a:r>
            <a:r>
              <a:rPr lang="en-US" dirty="0" smtClean="0"/>
              <a:t>active, fruitful </a:t>
            </a:r>
            <a:r>
              <a:rPr lang="en-US" dirty="0"/>
              <a:t>and full of adventure, but we have to </a:t>
            </a:r>
            <a:r>
              <a:rPr lang="en-US" dirty="0" smtClean="0"/>
              <a:t>“give the more earnest heed” or else we may totally miss out.</a:t>
            </a:r>
            <a:endParaRPr lang="en-US" dirty="0"/>
          </a:p>
          <a:p>
            <a:endParaRPr lang="en-US" dirty="0" smtClean="0"/>
          </a:p>
        </p:txBody>
      </p:sp>
    </p:spTree>
    <p:extLst>
      <p:ext uri="{BB962C8B-B14F-4D97-AF65-F5344CB8AC3E}">
        <p14:creationId xmlns:p14="http://schemas.microsoft.com/office/powerpoint/2010/main" val="2044428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God came as a </a:t>
            </a:r>
            <a:r>
              <a:rPr lang="en-US" sz="3700" dirty="0" smtClean="0"/>
              <a:t>man.    </a:t>
            </a:r>
            <a:r>
              <a:rPr lang="en-US" sz="3700" b="1" dirty="0" smtClean="0">
                <a:solidFill>
                  <a:srgbClr val="FFFF00"/>
                </a:solidFill>
              </a:rPr>
              <a:t>2:5-9</a:t>
            </a:r>
            <a:endParaRPr lang="en-US" sz="3700" b="1"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056534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God came as a </a:t>
            </a:r>
            <a:r>
              <a:rPr lang="en-US" sz="3700" dirty="0" smtClean="0"/>
              <a:t>man.    </a:t>
            </a:r>
            <a:r>
              <a:rPr lang="en-US" sz="3700" b="1" dirty="0" smtClean="0">
                <a:solidFill>
                  <a:srgbClr val="FFFF00"/>
                </a:solidFill>
              </a:rPr>
              <a:t>2:5-9</a:t>
            </a:r>
            <a:endParaRPr lang="en-US" sz="3700" b="1" dirty="0">
              <a:solidFill>
                <a:srgbClr val="FFFF00"/>
              </a:solidFill>
            </a:endParaRPr>
          </a:p>
        </p:txBody>
      </p:sp>
      <p:sp>
        <p:nvSpPr>
          <p:cNvPr id="3" name="Content Placeholder 2"/>
          <p:cNvSpPr>
            <a:spLocks noGrp="1"/>
          </p:cNvSpPr>
          <p:nvPr>
            <p:ph idx="1"/>
          </p:nvPr>
        </p:nvSpPr>
        <p:spPr/>
        <p:txBody>
          <a:bodyPr/>
          <a:lstStyle/>
          <a:p>
            <a:r>
              <a:rPr lang="en-US" b="1" dirty="0" smtClean="0">
                <a:solidFill>
                  <a:srgbClr val="FFFF00"/>
                </a:solidFill>
              </a:rPr>
              <a:t>2:6</a:t>
            </a:r>
            <a:r>
              <a:rPr lang="en-US" b="1" dirty="0">
                <a:solidFill>
                  <a:srgbClr val="FFFF00"/>
                </a:solidFill>
              </a:rPr>
              <a:t>	</a:t>
            </a:r>
            <a:r>
              <a:rPr lang="en-US" b="1" dirty="0" smtClean="0"/>
              <a:t>	</a:t>
            </a:r>
            <a:r>
              <a:rPr lang="en-US" dirty="0" smtClean="0"/>
              <a:t>The </a:t>
            </a:r>
            <a:r>
              <a:rPr lang="en-US" b="1" dirty="0" smtClean="0">
                <a:solidFill>
                  <a:srgbClr val="00B0F0"/>
                </a:solidFill>
              </a:rPr>
              <a:t>“someone” </a:t>
            </a:r>
            <a:r>
              <a:rPr lang="en-US" dirty="0" smtClean="0"/>
              <a:t>in this verse is David.</a:t>
            </a:r>
          </a:p>
          <a:p>
            <a:r>
              <a:rPr lang="en-US" dirty="0" smtClean="0"/>
              <a:t>The “certain place” he says it is </a:t>
            </a:r>
            <a:r>
              <a:rPr lang="en-US" b="1" dirty="0" smtClean="0">
                <a:solidFill>
                  <a:srgbClr val="FFFF00"/>
                </a:solidFill>
              </a:rPr>
              <a:t>Psalm 8:4-6</a:t>
            </a:r>
            <a:r>
              <a:rPr lang="en-US" dirty="0" smtClean="0"/>
              <a:t>.</a:t>
            </a:r>
          </a:p>
          <a:p>
            <a:r>
              <a:rPr lang="en-US" b="1" dirty="0" smtClean="0">
                <a:solidFill>
                  <a:srgbClr val="FFFF00"/>
                </a:solidFill>
              </a:rPr>
              <a:t>2:7	</a:t>
            </a:r>
            <a:r>
              <a:rPr lang="en-US" dirty="0" smtClean="0"/>
              <a:t>	The </a:t>
            </a:r>
            <a:r>
              <a:rPr lang="en-US" b="1" dirty="0" smtClean="0">
                <a:solidFill>
                  <a:srgbClr val="00B0F0"/>
                </a:solidFill>
              </a:rPr>
              <a:t>“little” </a:t>
            </a:r>
            <a:r>
              <a:rPr lang="en-US" dirty="0" smtClean="0"/>
              <a:t>in this verse can also be translated </a:t>
            </a:r>
            <a:r>
              <a:rPr lang="en-US" b="1" dirty="0" smtClean="0">
                <a:solidFill>
                  <a:srgbClr val="00B0F0"/>
                </a:solidFill>
              </a:rPr>
              <a:t>“a little while.”</a:t>
            </a:r>
          </a:p>
          <a:p>
            <a:r>
              <a:rPr lang="en-US" b="1" dirty="0" smtClean="0">
                <a:solidFill>
                  <a:srgbClr val="FFFF00"/>
                </a:solidFill>
              </a:rPr>
              <a:t>2:8	</a:t>
            </a:r>
            <a:r>
              <a:rPr lang="en-US" dirty="0" smtClean="0"/>
              <a:t>	Someday we will see everything made subject to Jesus, but that day is not here just yet.</a:t>
            </a:r>
          </a:p>
        </p:txBody>
      </p:sp>
    </p:spTree>
    <p:extLst>
      <p:ext uri="{BB962C8B-B14F-4D97-AF65-F5344CB8AC3E}">
        <p14:creationId xmlns:p14="http://schemas.microsoft.com/office/powerpoint/2010/main" val="8324967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God came as a </a:t>
            </a:r>
            <a:r>
              <a:rPr lang="en-US" sz="3700" dirty="0" smtClean="0"/>
              <a:t>man.    </a:t>
            </a:r>
            <a:r>
              <a:rPr lang="en-US" sz="3700" b="1" dirty="0" smtClean="0">
                <a:solidFill>
                  <a:srgbClr val="FFFF00"/>
                </a:solidFill>
              </a:rPr>
              <a:t>2:5-9</a:t>
            </a:r>
            <a:endParaRPr lang="en-US" sz="3700" b="1" dirty="0">
              <a:solidFill>
                <a:srgbClr val="FFFF00"/>
              </a:solidFill>
            </a:endParaRPr>
          </a:p>
        </p:txBody>
      </p:sp>
      <p:sp>
        <p:nvSpPr>
          <p:cNvPr id="3" name="Content Placeholder 2"/>
          <p:cNvSpPr>
            <a:spLocks noGrp="1"/>
          </p:cNvSpPr>
          <p:nvPr>
            <p:ph idx="1"/>
          </p:nvPr>
        </p:nvSpPr>
        <p:spPr/>
        <p:txBody>
          <a:bodyPr/>
          <a:lstStyle/>
          <a:p>
            <a:r>
              <a:rPr lang="en-US" b="1" dirty="0">
                <a:solidFill>
                  <a:srgbClr val="FFFF00"/>
                </a:solidFill>
              </a:rPr>
              <a:t>2:9</a:t>
            </a:r>
            <a:r>
              <a:rPr lang="en-US" dirty="0"/>
              <a:t>		While every aspect of Christ’s ministry was </a:t>
            </a:r>
            <a:r>
              <a:rPr lang="en-US" dirty="0" smtClean="0"/>
              <a:t>important, the main reason God the Son came to us as a real man was to die.</a:t>
            </a:r>
          </a:p>
        </p:txBody>
      </p:sp>
    </p:spTree>
    <p:extLst>
      <p:ext uri="{BB962C8B-B14F-4D97-AF65-F5344CB8AC3E}">
        <p14:creationId xmlns:p14="http://schemas.microsoft.com/office/powerpoint/2010/main" val="1563948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God came as a </a:t>
            </a:r>
            <a:r>
              <a:rPr lang="en-US" sz="3700" dirty="0" smtClean="0"/>
              <a:t>man.    </a:t>
            </a:r>
            <a:r>
              <a:rPr lang="en-US" sz="3700" b="1" dirty="0" smtClean="0">
                <a:solidFill>
                  <a:srgbClr val="FFFF00"/>
                </a:solidFill>
              </a:rPr>
              <a:t>2:5-9</a:t>
            </a:r>
            <a:endParaRPr lang="en-US" sz="3700" b="1" dirty="0">
              <a:solidFill>
                <a:srgbClr val="FFFF00"/>
              </a:solidFill>
            </a:endParaRPr>
          </a:p>
        </p:txBody>
      </p:sp>
      <p:sp>
        <p:nvSpPr>
          <p:cNvPr id="3" name="Content Placeholder 2"/>
          <p:cNvSpPr>
            <a:spLocks noGrp="1"/>
          </p:cNvSpPr>
          <p:nvPr>
            <p:ph idx="1"/>
          </p:nvPr>
        </p:nvSpPr>
        <p:spPr/>
        <p:txBody>
          <a:bodyPr/>
          <a:lstStyle/>
          <a:p>
            <a:r>
              <a:rPr lang="en-US" b="1" dirty="0" smtClean="0">
                <a:solidFill>
                  <a:srgbClr val="00B0F0"/>
                </a:solidFill>
              </a:rPr>
              <a:t>The Big Point is this:</a:t>
            </a:r>
          </a:p>
          <a:p>
            <a:r>
              <a:rPr lang="en-US" dirty="0" smtClean="0"/>
              <a:t>If we needed miracles, God could have sent another Moses, Elijah or Elisha.</a:t>
            </a:r>
          </a:p>
          <a:p>
            <a:r>
              <a:rPr lang="en-US" dirty="0" smtClean="0"/>
              <a:t>If we needed strong leadership, He could have sent another Joshua, David or Nehemiah.</a:t>
            </a:r>
          </a:p>
          <a:p>
            <a:r>
              <a:rPr lang="en-US" dirty="0"/>
              <a:t>If we needed good teaching or preaching, He could have sent another Isaiah, Ezekiel, or for that matter, Paul</a:t>
            </a:r>
            <a:r>
              <a:rPr lang="en-US" dirty="0" smtClean="0"/>
              <a:t>.</a:t>
            </a:r>
            <a:endParaRPr lang="en-US" dirty="0"/>
          </a:p>
        </p:txBody>
      </p:sp>
    </p:spTree>
    <p:extLst>
      <p:ext uri="{BB962C8B-B14F-4D97-AF65-F5344CB8AC3E}">
        <p14:creationId xmlns:p14="http://schemas.microsoft.com/office/powerpoint/2010/main" val="7195948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God came as a </a:t>
            </a:r>
            <a:r>
              <a:rPr lang="en-US" sz="3700" dirty="0" smtClean="0"/>
              <a:t>man.    </a:t>
            </a:r>
            <a:r>
              <a:rPr lang="en-US" sz="3700" b="1" dirty="0" smtClean="0">
                <a:solidFill>
                  <a:srgbClr val="FFFF00"/>
                </a:solidFill>
              </a:rPr>
              <a:t>2:5-9</a:t>
            </a:r>
            <a:endParaRPr lang="en-US" sz="3700" b="1" dirty="0">
              <a:solidFill>
                <a:srgbClr val="FFFF00"/>
              </a:solidFill>
            </a:endParaRPr>
          </a:p>
        </p:txBody>
      </p:sp>
      <p:sp>
        <p:nvSpPr>
          <p:cNvPr id="3" name="Content Placeholder 2"/>
          <p:cNvSpPr>
            <a:spLocks noGrp="1"/>
          </p:cNvSpPr>
          <p:nvPr>
            <p:ph idx="1"/>
          </p:nvPr>
        </p:nvSpPr>
        <p:spPr/>
        <p:txBody>
          <a:bodyPr/>
          <a:lstStyle/>
          <a:p>
            <a:r>
              <a:rPr lang="en-US" b="1" dirty="0">
                <a:solidFill>
                  <a:srgbClr val="00B0F0"/>
                </a:solidFill>
              </a:rPr>
              <a:t>The Big Point is this:</a:t>
            </a:r>
          </a:p>
          <a:p>
            <a:r>
              <a:rPr lang="en-US" dirty="0" smtClean="0"/>
              <a:t>But what we needed was Someone stronger than death, who could physically die, feel death’s full devastating impact, and come out on the other side alive and standing.</a:t>
            </a:r>
          </a:p>
          <a:p>
            <a:r>
              <a:rPr lang="en-US" dirty="0" smtClean="0"/>
              <a:t>Such a man would be able to pull us through death in the same way he went through it Himself.</a:t>
            </a:r>
          </a:p>
          <a:p>
            <a:endParaRPr lang="en-US" dirty="0" smtClean="0"/>
          </a:p>
        </p:txBody>
      </p:sp>
    </p:spTree>
    <p:extLst>
      <p:ext uri="{BB962C8B-B14F-4D97-AF65-F5344CB8AC3E}">
        <p14:creationId xmlns:p14="http://schemas.microsoft.com/office/powerpoint/2010/main" val="4012265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God came as a </a:t>
            </a:r>
            <a:r>
              <a:rPr lang="en-US" sz="3700" dirty="0" smtClean="0"/>
              <a:t>man.    </a:t>
            </a:r>
            <a:r>
              <a:rPr lang="en-US" sz="3700" b="1" dirty="0" smtClean="0">
                <a:solidFill>
                  <a:srgbClr val="FFFF00"/>
                </a:solidFill>
              </a:rPr>
              <a:t>2:5-9</a:t>
            </a:r>
            <a:endParaRPr lang="en-US" sz="3700" b="1" dirty="0">
              <a:solidFill>
                <a:srgbClr val="FFFF00"/>
              </a:solidFill>
            </a:endParaRPr>
          </a:p>
        </p:txBody>
      </p:sp>
      <p:sp>
        <p:nvSpPr>
          <p:cNvPr id="3" name="Content Placeholder 2"/>
          <p:cNvSpPr>
            <a:spLocks noGrp="1"/>
          </p:cNvSpPr>
          <p:nvPr>
            <p:ph idx="1"/>
          </p:nvPr>
        </p:nvSpPr>
        <p:spPr/>
        <p:txBody>
          <a:bodyPr/>
          <a:lstStyle/>
          <a:p>
            <a:r>
              <a:rPr lang="en-US" b="1" dirty="0">
                <a:solidFill>
                  <a:srgbClr val="00B0F0"/>
                </a:solidFill>
              </a:rPr>
              <a:t>The Big Point is this:</a:t>
            </a:r>
          </a:p>
          <a:p>
            <a:r>
              <a:rPr lang="en-US" dirty="0" smtClean="0"/>
              <a:t>We </a:t>
            </a:r>
            <a:r>
              <a:rPr lang="en-US" dirty="0"/>
              <a:t>needed God the Son to add full humanity to His perfect Deity, to taste death for us, </a:t>
            </a:r>
            <a:r>
              <a:rPr lang="en-US" dirty="0" smtClean="0"/>
              <a:t>and to stand there waiting while we inevitably feel the burden of physical death ourselves.</a:t>
            </a:r>
          </a:p>
          <a:p>
            <a:endParaRPr lang="en-US" dirty="0"/>
          </a:p>
        </p:txBody>
      </p:sp>
    </p:spTree>
    <p:extLst>
      <p:ext uri="{BB962C8B-B14F-4D97-AF65-F5344CB8AC3E}">
        <p14:creationId xmlns:p14="http://schemas.microsoft.com/office/powerpoint/2010/main" val="37240723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700" dirty="0"/>
              <a:t>Here’s why God came as a </a:t>
            </a:r>
            <a:r>
              <a:rPr lang="en-US" sz="3700" dirty="0" smtClean="0"/>
              <a:t>man.    </a:t>
            </a:r>
            <a:r>
              <a:rPr lang="en-US" sz="3700" b="1" dirty="0" smtClean="0">
                <a:solidFill>
                  <a:srgbClr val="FFFF00"/>
                </a:solidFill>
              </a:rPr>
              <a:t>2:5-9</a:t>
            </a:r>
            <a:endParaRPr lang="en-US" sz="3700" b="1" dirty="0">
              <a:solidFill>
                <a:srgbClr val="FFFF00"/>
              </a:solidFill>
            </a:endParaRPr>
          </a:p>
        </p:txBody>
      </p:sp>
      <p:sp>
        <p:nvSpPr>
          <p:cNvPr id="3" name="Content Placeholder 2"/>
          <p:cNvSpPr>
            <a:spLocks noGrp="1"/>
          </p:cNvSpPr>
          <p:nvPr>
            <p:ph idx="1"/>
          </p:nvPr>
        </p:nvSpPr>
        <p:spPr/>
        <p:txBody>
          <a:bodyPr/>
          <a:lstStyle/>
          <a:p>
            <a:r>
              <a:rPr lang="en-US" b="1" dirty="0">
                <a:solidFill>
                  <a:srgbClr val="00B0F0"/>
                </a:solidFill>
              </a:rPr>
              <a:t>The Big Point is this:</a:t>
            </a:r>
          </a:p>
          <a:p>
            <a:r>
              <a:rPr lang="en-US" dirty="0"/>
              <a:t>We needed a perfect sacrifice for </a:t>
            </a:r>
            <a:r>
              <a:rPr lang="en-US" dirty="0" smtClean="0"/>
              <a:t>sin.</a:t>
            </a:r>
          </a:p>
          <a:p>
            <a:r>
              <a:rPr lang="en-US" dirty="0" smtClean="0"/>
              <a:t>And we </a:t>
            </a:r>
            <a:r>
              <a:rPr lang="en-US" dirty="0"/>
              <a:t>needed a big brother to go first</a:t>
            </a:r>
            <a:r>
              <a:rPr lang="en-US" dirty="0" smtClean="0"/>
              <a:t>.</a:t>
            </a:r>
          </a:p>
          <a:p>
            <a:r>
              <a:rPr lang="en-US" b="1" dirty="0" smtClean="0">
                <a:solidFill>
                  <a:srgbClr val="FFFF00"/>
                </a:solidFill>
              </a:rPr>
              <a:t>Jesus accomplished all of this and more – by dying on Calvary’s cross.</a:t>
            </a:r>
            <a:endParaRPr lang="en-US" b="1" dirty="0">
              <a:solidFill>
                <a:srgbClr val="FFFF00"/>
              </a:solidFill>
            </a:endParaRPr>
          </a:p>
        </p:txBody>
      </p:sp>
    </p:spTree>
    <p:extLst>
      <p:ext uri="{BB962C8B-B14F-4D97-AF65-F5344CB8AC3E}">
        <p14:creationId xmlns:p14="http://schemas.microsoft.com/office/powerpoint/2010/main" val="3451983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lstStyle/>
          <a:p>
            <a:pPr marL="571500" indent="-571500">
              <a:buFont typeface="+mj-lt"/>
              <a:buAutoNum type="romanUcPeriod"/>
            </a:pPr>
            <a:endParaRPr lang="en-US" dirty="0"/>
          </a:p>
        </p:txBody>
      </p:sp>
    </p:spTree>
    <p:extLst>
      <p:ext uri="{BB962C8B-B14F-4D97-AF65-F5344CB8AC3E}">
        <p14:creationId xmlns:p14="http://schemas.microsoft.com/office/powerpoint/2010/main" val="32240414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2:10</a:t>
            </a:r>
            <a:r>
              <a:rPr lang="en-US" dirty="0" smtClean="0"/>
              <a:t>	</a:t>
            </a:r>
            <a:r>
              <a:rPr lang="en-US" b="1" dirty="0" smtClean="0">
                <a:solidFill>
                  <a:srgbClr val="00B0F0"/>
                </a:solidFill>
              </a:rPr>
              <a:t>captain = </a:t>
            </a:r>
            <a:r>
              <a:rPr lang="en-US" dirty="0" smtClean="0"/>
              <a:t>leader or originator, also, pioneer or pathfinder.  Again think of Jesus leading the way for us through His suffering and death.</a:t>
            </a:r>
          </a:p>
          <a:p>
            <a:r>
              <a:rPr lang="en-US" b="1" dirty="0" smtClean="0">
                <a:solidFill>
                  <a:srgbClr val="00B0F0"/>
                </a:solidFill>
              </a:rPr>
              <a:t>Perfect</a:t>
            </a:r>
            <a:r>
              <a:rPr lang="en-US" dirty="0"/>
              <a:t> </a:t>
            </a:r>
            <a:r>
              <a:rPr lang="en-US" dirty="0" smtClean="0">
                <a:solidFill>
                  <a:srgbClr val="00B0F0"/>
                </a:solidFill>
              </a:rPr>
              <a:t>= </a:t>
            </a:r>
            <a:r>
              <a:rPr lang="en-US" dirty="0" smtClean="0"/>
              <a:t>complete	</a:t>
            </a:r>
            <a:r>
              <a:rPr lang="en-US" i="1" dirty="0" smtClean="0">
                <a:solidFill>
                  <a:srgbClr val="00B050"/>
                </a:solidFill>
              </a:rPr>
              <a:t>“Although </a:t>
            </a:r>
            <a:r>
              <a:rPr lang="en-US" i="1" dirty="0">
                <a:solidFill>
                  <a:srgbClr val="00B050"/>
                </a:solidFill>
              </a:rPr>
              <a:t>Christ was morally perfect and sinless, his life and work were brought by suffering to a form of perfection or completion which cannot have been possible without them</a:t>
            </a:r>
            <a:r>
              <a:rPr lang="en-US" i="1" dirty="0" smtClean="0">
                <a:solidFill>
                  <a:srgbClr val="00B050"/>
                </a:solidFill>
              </a:rPr>
              <a:t>.” </a:t>
            </a:r>
            <a:r>
              <a:rPr lang="en-US" dirty="0" smtClean="0"/>
              <a:t>(R. Brown)</a:t>
            </a:r>
            <a:endParaRPr lang="en-US" dirty="0"/>
          </a:p>
        </p:txBody>
      </p:sp>
    </p:spTree>
    <p:extLst>
      <p:ext uri="{BB962C8B-B14F-4D97-AF65-F5344CB8AC3E}">
        <p14:creationId xmlns:p14="http://schemas.microsoft.com/office/powerpoint/2010/main" val="2684610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2:11-13</a:t>
            </a:r>
            <a:r>
              <a:rPr lang="en-US" dirty="0" smtClean="0"/>
              <a:t>	</a:t>
            </a:r>
            <a:r>
              <a:rPr lang="en-US" b="1" dirty="0" smtClean="0">
                <a:solidFill>
                  <a:srgbClr val="00B0F0"/>
                </a:solidFill>
              </a:rPr>
              <a:t>sanctification</a:t>
            </a:r>
          </a:p>
          <a:p>
            <a:r>
              <a:rPr lang="en-US" dirty="0"/>
              <a:t>Sanctification has three </a:t>
            </a:r>
            <a:r>
              <a:rPr lang="en-US" dirty="0" smtClean="0"/>
              <a:t>parts to it: </a:t>
            </a:r>
          </a:p>
          <a:p>
            <a:pPr marL="971550" lvl="1" indent="-514350">
              <a:buFont typeface="+mj-lt"/>
              <a:buAutoNum type="arabicPeriod"/>
            </a:pPr>
            <a:r>
              <a:rPr lang="en-US" b="1" dirty="0" smtClean="0">
                <a:solidFill>
                  <a:srgbClr val="00B050"/>
                </a:solidFill>
              </a:rPr>
              <a:t>Positional sanctification: </a:t>
            </a:r>
            <a:r>
              <a:rPr lang="en-US" dirty="0" smtClean="0"/>
              <a:t> This happens if and when we are born again.</a:t>
            </a:r>
          </a:p>
          <a:p>
            <a:pPr marL="971550" lvl="1" indent="-514350">
              <a:buFont typeface="+mj-lt"/>
              <a:buAutoNum type="arabicPeriod"/>
            </a:pPr>
            <a:r>
              <a:rPr lang="en-US" b="1" dirty="0" smtClean="0">
                <a:solidFill>
                  <a:srgbClr val="00B050"/>
                </a:solidFill>
              </a:rPr>
              <a:t>Progressive sanctification:  </a:t>
            </a:r>
            <a:r>
              <a:rPr lang="en-US" dirty="0" smtClean="0"/>
              <a:t>This happens later, gradually, day by day, as we grow in our faith and turn away from our sin, learning to love God more and more.</a:t>
            </a:r>
          </a:p>
          <a:p>
            <a:pPr marL="971550" lvl="1" indent="-514350">
              <a:buFont typeface="+mj-lt"/>
              <a:buAutoNum type="arabicPeriod"/>
            </a:pPr>
            <a:r>
              <a:rPr lang="en-US" b="1" dirty="0" smtClean="0">
                <a:solidFill>
                  <a:srgbClr val="00B050"/>
                </a:solidFill>
              </a:rPr>
              <a:t>Ultimate sanctification:  </a:t>
            </a:r>
            <a:r>
              <a:rPr lang="en-US" dirty="0" smtClean="0"/>
              <a:t>This happens “in glory.”</a:t>
            </a:r>
            <a:r>
              <a:rPr lang="en-US" dirty="0"/>
              <a:t/>
            </a:r>
            <a:br>
              <a:rPr lang="en-US" dirty="0"/>
            </a:br>
            <a:endParaRPr lang="en-US" dirty="0"/>
          </a:p>
        </p:txBody>
      </p:sp>
    </p:spTree>
    <p:extLst>
      <p:ext uri="{BB962C8B-B14F-4D97-AF65-F5344CB8AC3E}">
        <p14:creationId xmlns:p14="http://schemas.microsoft.com/office/powerpoint/2010/main" val="15062745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i="1" dirty="0" smtClean="0">
                <a:solidFill>
                  <a:srgbClr val="00B050"/>
                </a:solidFill>
              </a:rPr>
              <a:t>“All </a:t>
            </a:r>
            <a:r>
              <a:rPr lang="en-US" i="1" dirty="0" smtClean="0">
                <a:solidFill>
                  <a:srgbClr val="00B050"/>
                </a:solidFill>
              </a:rPr>
              <a:t>too </a:t>
            </a:r>
            <a:r>
              <a:rPr lang="en-US" i="1" dirty="0" smtClean="0">
                <a:solidFill>
                  <a:srgbClr val="00B050"/>
                </a:solidFill>
              </a:rPr>
              <a:t>often sin, ignorance, or apathy keeps us from what we ought to be and can be with his help.  We </a:t>
            </a:r>
            <a:r>
              <a:rPr lang="en-US" i="1" dirty="0">
                <a:solidFill>
                  <a:srgbClr val="00B050"/>
                </a:solidFill>
              </a:rPr>
              <a:t>live well below our spiritual potential.  If, through his work for us, we are sanctified, then let us see that our daily lives are ‘set apart’ so that what he achieved may be not only an item of theology but a fact of experience</a:t>
            </a:r>
            <a:r>
              <a:rPr lang="en-US" i="1" dirty="0" smtClean="0">
                <a:solidFill>
                  <a:srgbClr val="00B050"/>
                </a:solidFill>
              </a:rPr>
              <a:t>.” 		</a:t>
            </a:r>
            <a:r>
              <a:rPr lang="en-US" dirty="0" smtClean="0">
                <a:solidFill>
                  <a:srgbClr val="00B050"/>
                </a:solidFill>
              </a:rPr>
              <a:t>(Raymond Brown – of Spurgeon’s College in London)</a:t>
            </a:r>
            <a:endParaRPr lang="en-US" dirty="0">
              <a:solidFill>
                <a:srgbClr val="00B050"/>
              </a:solidFill>
            </a:endParaRPr>
          </a:p>
        </p:txBody>
      </p:sp>
    </p:spTree>
    <p:extLst>
      <p:ext uri="{BB962C8B-B14F-4D97-AF65-F5344CB8AC3E}">
        <p14:creationId xmlns:p14="http://schemas.microsoft.com/office/powerpoint/2010/main" val="3056262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b="1" dirty="0" smtClean="0">
                <a:solidFill>
                  <a:srgbClr val="FFFF00"/>
                </a:solidFill>
              </a:rPr>
              <a:t>2:14-18</a:t>
            </a:r>
            <a:r>
              <a:rPr lang="en-US" b="1" dirty="0" smtClean="0">
                <a:solidFill>
                  <a:srgbClr val="00B050"/>
                </a:solidFill>
              </a:rPr>
              <a:t>	</a:t>
            </a:r>
            <a:r>
              <a:rPr lang="en-US" dirty="0" smtClean="0"/>
              <a:t>Let’s face it, death is one enormous unifying issue for the whole human race.</a:t>
            </a:r>
          </a:p>
          <a:p>
            <a:r>
              <a:rPr lang="en-US" dirty="0" smtClean="0"/>
              <a:t>Think of all the ink that’s been spilled by philosophers and religious thinkers writing about it.</a:t>
            </a:r>
          </a:p>
          <a:p>
            <a:r>
              <a:rPr lang="en-US" dirty="0" smtClean="0"/>
              <a:t>Think of all the tears that have been shed as a result of it.</a:t>
            </a:r>
          </a:p>
          <a:p>
            <a:r>
              <a:rPr lang="en-US" dirty="0" smtClean="0"/>
              <a:t>Even atheists have to fully deal with it.</a:t>
            </a:r>
            <a:endParaRPr lang="en-US" dirty="0"/>
          </a:p>
        </p:txBody>
      </p:sp>
    </p:spTree>
    <p:extLst>
      <p:ext uri="{BB962C8B-B14F-4D97-AF65-F5344CB8AC3E}">
        <p14:creationId xmlns:p14="http://schemas.microsoft.com/office/powerpoint/2010/main" val="24088720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The famous atheist Bertrand </a:t>
            </a:r>
            <a:r>
              <a:rPr lang="en-US" dirty="0"/>
              <a:t>Russell </a:t>
            </a:r>
            <a:r>
              <a:rPr lang="en-US" dirty="0" smtClean="0"/>
              <a:t>said the following in </a:t>
            </a:r>
            <a:r>
              <a:rPr lang="en-US" i="1" dirty="0"/>
              <a:t>A Free Man’s Worship:</a:t>
            </a:r>
            <a:endParaRPr lang="en-US" dirty="0"/>
          </a:p>
          <a:p>
            <a:r>
              <a:rPr lang="en-US" i="1" dirty="0">
                <a:solidFill>
                  <a:srgbClr val="00B050"/>
                </a:solidFill>
              </a:rPr>
              <a:t>“The life of Man, viewed outwardly, is but a small thing in comparison with the forces of Nature. The slave is doomed to worship Time and Fate and </a:t>
            </a:r>
            <a:r>
              <a:rPr lang="en-US" i="1" dirty="0" smtClean="0">
                <a:solidFill>
                  <a:srgbClr val="00B050"/>
                </a:solidFill>
              </a:rPr>
              <a:t>Death…</a:t>
            </a:r>
            <a:endParaRPr lang="en-US" i="1" dirty="0">
              <a:solidFill>
                <a:srgbClr val="00B050"/>
              </a:solidFill>
            </a:endParaRPr>
          </a:p>
        </p:txBody>
      </p:sp>
    </p:spTree>
    <p:extLst>
      <p:ext uri="{BB962C8B-B14F-4D97-AF65-F5344CB8AC3E}">
        <p14:creationId xmlns:p14="http://schemas.microsoft.com/office/powerpoint/2010/main" val="17235189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The famous atheist Bertrand </a:t>
            </a:r>
            <a:r>
              <a:rPr lang="en-US" dirty="0"/>
              <a:t>Russell </a:t>
            </a:r>
            <a:r>
              <a:rPr lang="en-US" dirty="0" smtClean="0"/>
              <a:t>said the following in </a:t>
            </a:r>
            <a:r>
              <a:rPr lang="en-US" i="1" dirty="0"/>
              <a:t>A Free Man’s Worship:</a:t>
            </a:r>
            <a:endParaRPr lang="en-US" dirty="0"/>
          </a:p>
          <a:p>
            <a:r>
              <a:rPr lang="en-US" i="1" dirty="0" smtClean="0">
                <a:solidFill>
                  <a:srgbClr val="00B050"/>
                </a:solidFill>
              </a:rPr>
              <a:t>“</a:t>
            </a:r>
            <a:r>
              <a:rPr lang="en-US" i="1" dirty="0">
                <a:solidFill>
                  <a:srgbClr val="00B050"/>
                </a:solidFill>
              </a:rPr>
              <a:t>because they are greater than anything he finds in himself, and because all his thoughts are of things which they devour</a:t>
            </a:r>
            <a:r>
              <a:rPr lang="en-US" i="1" dirty="0" smtClean="0">
                <a:solidFill>
                  <a:srgbClr val="00B050"/>
                </a:solidFill>
              </a:rPr>
              <a:t>… One </a:t>
            </a:r>
            <a:r>
              <a:rPr lang="en-US" i="1" dirty="0">
                <a:solidFill>
                  <a:srgbClr val="00B050"/>
                </a:solidFill>
              </a:rPr>
              <a:t>by one, as they march, our comrades vanish from our sight, seized by the silent orders of omnipotent Death</a:t>
            </a:r>
            <a:r>
              <a:rPr lang="en-US" i="1" dirty="0" smtClean="0">
                <a:solidFill>
                  <a:srgbClr val="00B050"/>
                </a:solidFill>
              </a:rPr>
              <a:t>...</a:t>
            </a:r>
            <a:endParaRPr lang="en-US" i="1" dirty="0">
              <a:solidFill>
                <a:srgbClr val="00B050"/>
              </a:solidFill>
            </a:endParaRPr>
          </a:p>
        </p:txBody>
      </p:sp>
    </p:spTree>
    <p:extLst>
      <p:ext uri="{BB962C8B-B14F-4D97-AF65-F5344CB8AC3E}">
        <p14:creationId xmlns:p14="http://schemas.microsoft.com/office/powerpoint/2010/main" val="23837234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The famous atheist Bertrand </a:t>
            </a:r>
            <a:r>
              <a:rPr lang="en-US" dirty="0"/>
              <a:t>Russell </a:t>
            </a:r>
            <a:r>
              <a:rPr lang="en-US" dirty="0" smtClean="0"/>
              <a:t>said the following in </a:t>
            </a:r>
            <a:r>
              <a:rPr lang="en-US" i="1" dirty="0"/>
              <a:t>A Free Man’s Worship:</a:t>
            </a:r>
            <a:endParaRPr lang="en-US" dirty="0"/>
          </a:p>
          <a:p>
            <a:r>
              <a:rPr lang="en-US" i="1" dirty="0">
                <a:solidFill>
                  <a:srgbClr val="00B050"/>
                </a:solidFill>
              </a:rPr>
              <a:t>“Brief and powerless is Man’s life; on him and all his race the slow, sure doom falls pitiless and dark. Blind to good and evil, reckless of destruction, omnipotent matter rolls on its relentless </a:t>
            </a:r>
            <a:r>
              <a:rPr lang="en-US" i="1" dirty="0" smtClean="0">
                <a:solidFill>
                  <a:srgbClr val="00B050"/>
                </a:solidFill>
              </a:rPr>
              <a:t>way…</a:t>
            </a:r>
            <a:endParaRPr lang="en-US" i="1" dirty="0">
              <a:solidFill>
                <a:srgbClr val="00B050"/>
              </a:solidFill>
            </a:endParaRPr>
          </a:p>
        </p:txBody>
      </p:sp>
    </p:spTree>
    <p:extLst>
      <p:ext uri="{BB962C8B-B14F-4D97-AF65-F5344CB8AC3E}">
        <p14:creationId xmlns:p14="http://schemas.microsoft.com/office/powerpoint/2010/main" val="21664909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The famous atheist Bertrand </a:t>
            </a:r>
            <a:r>
              <a:rPr lang="en-US" dirty="0"/>
              <a:t>Russell </a:t>
            </a:r>
            <a:r>
              <a:rPr lang="en-US" dirty="0" smtClean="0"/>
              <a:t>said the following in </a:t>
            </a:r>
            <a:r>
              <a:rPr lang="en-US" i="1" dirty="0"/>
              <a:t>A Free Man’s Worship:</a:t>
            </a:r>
            <a:endParaRPr lang="en-US" dirty="0"/>
          </a:p>
          <a:p>
            <a:r>
              <a:rPr lang="en-US" i="1" dirty="0" smtClean="0">
                <a:solidFill>
                  <a:srgbClr val="00B050"/>
                </a:solidFill>
              </a:rPr>
              <a:t>“for </a:t>
            </a:r>
            <a:r>
              <a:rPr lang="en-US" i="1" dirty="0">
                <a:solidFill>
                  <a:srgbClr val="00B050"/>
                </a:solidFill>
              </a:rPr>
              <a:t>Man, condemned today to lose his dearest, tomorrow himself to pass through the gate of darkness, it remains only to cherish, ere yet the blow falls, the lofty thoughts that ennoble his little day</a:t>
            </a:r>
            <a:r>
              <a:rPr lang="en-US" i="1" dirty="0" smtClean="0">
                <a:solidFill>
                  <a:srgbClr val="00B050"/>
                </a:solidFill>
              </a:rPr>
              <a:t>…”</a:t>
            </a:r>
          </a:p>
          <a:p>
            <a:r>
              <a:rPr lang="en-US" dirty="0" smtClean="0"/>
              <a:t>No Christian need ever be so hopeless.</a:t>
            </a:r>
            <a:endParaRPr lang="en-US" dirty="0"/>
          </a:p>
        </p:txBody>
      </p:sp>
    </p:spTree>
    <p:extLst>
      <p:ext uri="{BB962C8B-B14F-4D97-AF65-F5344CB8AC3E}">
        <p14:creationId xmlns:p14="http://schemas.microsoft.com/office/powerpoint/2010/main" val="37070221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r>
              <a:rPr lang="en-US" dirty="0"/>
              <a:t>H</a:t>
            </a:r>
            <a:r>
              <a:rPr lang="en-US" dirty="0" smtClean="0"/>
              <a:t>ow much better is the perspective we find in our passage:</a:t>
            </a:r>
          </a:p>
          <a:p>
            <a:r>
              <a:rPr lang="en-US" dirty="0" smtClean="0"/>
              <a:t>Read </a:t>
            </a:r>
            <a:r>
              <a:rPr lang="en-US" b="1" dirty="0" smtClean="0">
                <a:solidFill>
                  <a:srgbClr val="FFFF00"/>
                </a:solidFill>
              </a:rPr>
              <a:t>Hebrews 2:14-15</a:t>
            </a:r>
            <a:r>
              <a:rPr lang="en-US" dirty="0" smtClean="0"/>
              <a:t> again.</a:t>
            </a:r>
          </a:p>
          <a:p>
            <a:r>
              <a:rPr lang="en-US" dirty="0" smtClean="0"/>
              <a:t>The Bible doesn’t claim that death </a:t>
            </a:r>
            <a:r>
              <a:rPr lang="en-US" dirty="0"/>
              <a:t>is feeble </a:t>
            </a:r>
            <a:r>
              <a:rPr lang="en-US" dirty="0" smtClean="0"/>
              <a:t>or insignificant.</a:t>
            </a:r>
          </a:p>
          <a:p>
            <a:r>
              <a:rPr lang="en-US" dirty="0" smtClean="0"/>
              <a:t>The Bible doesn’t minimize its enormity.</a:t>
            </a:r>
          </a:p>
          <a:p>
            <a:r>
              <a:rPr lang="en-US" dirty="0" smtClean="0"/>
              <a:t>Rather, we see here that the power of sin, death and the devil has been destroyed.</a:t>
            </a:r>
          </a:p>
          <a:p>
            <a:endParaRPr lang="en-US" dirty="0" smtClean="0"/>
          </a:p>
        </p:txBody>
      </p:sp>
    </p:spTree>
    <p:extLst>
      <p:ext uri="{BB962C8B-B14F-4D97-AF65-F5344CB8AC3E}">
        <p14:creationId xmlns:p14="http://schemas.microsoft.com/office/powerpoint/2010/main" val="30700815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Death has been defeated.  </a:t>
            </a:r>
          </a:p>
          <a:p>
            <a:r>
              <a:rPr lang="en-US" dirty="0" smtClean="0"/>
              <a:t>Now we can be set free from its bondage.</a:t>
            </a:r>
          </a:p>
          <a:p>
            <a:r>
              <a:rPr lang="en-US" dirty="0" smtClean="0"/>
              <a:t>Jesus became like all of us so </a:t>
            </a:r>
            <a:r>
              <a:rPr lang="en-US" dirty="0"/>
              <a:t>that He can be to us all that we need. </a:t>
            </a:r>
            <a:endParaRPr lang="en-US" dirty="0" smtClean="0"/>
          </a:p>
          <a:p>
            <a:pPr lvl="1"/>
            <a:r>
              <a:rPr lang="en-US" dirty="0" smtClean="0"/>
              <a:t>We </a:t>
            </a:r>
            <a:r>
              <a:rPr lang="en-US" dirty="0"/>
              <a:t>need Someone to intercede for us e</a:t>
            </a:r>
            <a:r>
              <a:rPr lang="en-US" dirty="0" smtClean="0"/>
              <a:t>mpathetically.  </a:t>
            </a:r>
            <a:r>
              <a:rPr lang="en-US" dirty="0"/>
              <a:t>He </a:t>
            </a:r>
            <a:r>
              <a:rPr lang="en-US" dirty="0" smtClean="0"/>
              <a:t>mercifully shared in our human limitations and feelings.    </a:t>
            </a:r>
          </a:p>
          <a:p>
            <a:pPr lvl="1"/>
            <a:r>
              <a:rPr lang="en-US" dirty="0" smtClean="0"/>
              <a:t>We </a:t>
            </a:r>
            <a:r>
              <a:rPr lang="en-US" dirty="0"/>
              <a:t>need Someone to intercede for us </a:t>
            </a:r>
            <a:r>
              <a:rPr lang="en-US" dirty="0" smtClean="0"/>
              <a:t>faithfully</a:t>
            </a:r>
            <a:r>
              <a:rPr lang="en-US" dirty="0"/>
              <a:t>.  He is unchangingly faithful.  </a:t>
            </a:r>
            <a:endParaRPr lang="en-US" dirty="0" smtClean="0"/>
          </a:p>
        </p:txBody>
      </p:sp>
    </p:spTree>
    <p:extLst>
      <p:ext uri="{BB962C8B-B14F-4D97-AF65-F5344CB8AC3E}">
        <p14:creationId xmlns:p14="http://schemas.microsoft.com/office/powerpoint/2010/main" val="14474296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700" dirty="0"/>
              <a:t>Here’s why we can relate to </a:t>
            </a:r>
            <a:r>
              <a:rPr lang="en-US" sz="3700" dirty="0" smtClean="0"/>
              <a:t>Jesus. </a:t>
            </a:r>
            <a:r>
              <a:rPr lang="en-US" sz="3700" b="1" dirty="0" smtClean="0">
                <a:solidFill>
                  <a:srgbClr val="FFFF00"/>
                </a:solidFill>
              </a:rPr>
              <a:t>2:10-18</a:t>
            </a:r>
            <a:endParaRPr lang="en-US" sz="3700" b="1" dirty="0">
              <a:solidFill>
                <a:srgbClr val="FFFF00"/>
              </a:solidFill>
            </a:endParaRPr>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sz="3200" dirty="0"/>
              <a:t>He can address any need we have from the perspective of one who has already been through </a:t>
            </a:r>
            <a:r>
              <a:rPr lang="en-US" sz="3200" dirty="0" smtClean="0"/>
              <a:t>it.</a:t>
            </a:r>
            <a:endParaRPr lang="en-US" sz="3200" i="1" dirty="0">
              <a:solidFill>
                <a:srgbClr val="00B050"/>
              </a:solidFill>
            </a:endParaRPr>
          </a:p>
          <a:p>
            <a:r>
              <a:rPr lang="en-US" dirty="0" smtClean="0"/>
              <a:t>He can thoroughly relate to us.</a:t>
            </a:r>
          </a:p>
          <a:p>
            <a:r>
              <a:rPr lang="en-US" dirty="0" smtClean="0"/>
              <a:t>That’s why we can relate to Jesus.</a:t>
            </a:r>
          </a:p>
        </p:txBody>
      </p:sp>
    </p:spTree>
    <p:extLst>
      <p:ext uri="{BB962C8B-B14F-4D97-AF65-F5344CB8AC3E}">
        <p14:creationId xmlns:p14="http://schemas.microsoft.com/office/powerpoint/2010/main" val="36547595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2	</a:t>
            </a:r>
            <a:r>
              <a:rPr lang="en-US" dirty="0" smtClean="0">
                <a:solidFill>
                  <a:srgbClr val="FFFF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We’ve seen how seriously Jesus took our </a:t>
            </a:r>
            <a:r>
              <a:rPr lang="en-US" dirty="0" smtClean="0"/>
              <a:t>problems </a:t>
            </a:r>
            <a:r>
              <a:rPr lang="en-US" dirty="0"/>
              <a:t>of </a:t>
            </a:r>
            <a:r>
              <a:rPr lang="en-US" dirty="0" smtClean="0"/>
              <a:t>sin and death.</a:t>
            </a:r>
          </a:p>
          <a:p>
            <a:r>
              <a:rPr lang="en-US" dirty="0" smtClean="0"/>
              <a:t>He didn’t need to take on the condition of full humanity.</a:t>
            </a:r>
          </a:p>
          <a:p>
            <a:r>
              <a:rPr lang="en-US" dirty="0" smtClean="0"/>
              <a:t>He didn’t need to be born, grow up, be rejected and suffer and die.</a:t>
            </a:r>
          </a:p>
          <a:p>
            <a:r>
              <a:rPr lang="en-US" dirty="0" smtClean="0"/>
              <a:t>He did that for us – because He loved us.</a:t>
            </a:r>
          </a:p>
        </p:txBody>
      </p:sp>
    </p:spTree>
    <p:extLst>
      <p:ext uri="{BB962C8B-B14F-4D97-AF65-F5344CB8AC3E}">
        <p14:creationId xmlns:p14="http://schemas.microsoft.com/office/powerpoint/2010/main" val="21948751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2	</a:t>
            </a:r>
            <a:r>
              <a:rPr lang="en-US" dirty="0" smtClean="0">
                <a:solidFill>
                  <a:srgbClr val="FFFF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Does such great love deserve to be rejected?</a:t>
            </a:r>
          </a:p>
          <a:p>
            <a:r>
              <a:rPr lang="en-US" dirty="0"/>
              <a:t>Does such great pain deserve to be ignored?</a:t>
            </a:r>
          </a:p>
          <a:p>
            <a:r>
              <a:rPr lang="en-US" dirty="0" smtClean="0"/>
              <a:t>The challenge we face today is to take our faith more seriously than ever before.</a:t>
            </a:r>
          </a:p>
          <a:p>
            <a:r>
              <a:rPr lang="en-US" dirty="0" smtClean="0"/>
              <a:t>Read </a:t>
            </a:r>
            <a:r>
              <a:rPr lang="en-US" b="1" dirty="0" smtClean="0">
                <a:solidFill>
                  <a:srgbClr val="FFFF00"/>
                </a:solidFill>
              </a:rPr>
              <a:t>2:1-4</a:t>
            </a:r>
            <a:r>
              <a:rPr lang="en-US" dirty="0" smtClean="0"/>
              <a:t> one more time.</a:t>
            </a:r>
          </a:p>
          <a:p>
            <a:r>
              <a:rPr lang="en-US" dirty="0" smtClean="0"/>
              <a:t>With such a perfect Savior – exactly the Savior that we need – how exactly should we respond?</a:t>
            </a:r>
          </a:p>
          <a:p>
            <a:endParaRPr lang="en-US" dirty="0" smtClean="0"/>
          </a:p>
          <a:p>
            <a:endParaRPr lang="en-US" dirty="0" smtClean="0"/>
          </a:p>
        </p:txBody>
      </p:sp>
    </p:spTree>
    <p:extLst>
      <p:ext uri="{BB962C8B-B14F-4D97-AF65-F5344CB8AC3E}">
        <p14:creationId xmlns:p14="http://schemas.microsoft.com/office/powerpoint/2010/main" val="6504445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2	</a:t>
            </a:r>
            <a:r>
              <a:rPr lang="en-US" dirty="0" smtClean="0">
                <a:solidFill>
                  <a:srgbClr val="FFFF00"/>
                </a:solidFill>
              </a:rPr>
              <a:t>Conclusions</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a:t>F</a:t>
            </a:r>
            <a:r>
              <a:rPr lang="en-US" dirty="0" smtClean="0"/>
              <a:t>inally, if we live our lives as if Jesus didn’t matter, what hope do we have when we face Him in eternity?</a:t>
            </a:r>
            <a:endParaRPr lang="en-US" dirty="0"/>
          </a:p>
          <a:p>
            <a:r>
              <a:rPr lang="en-US" dirty="0" smtClean="0"/>
              <a:t>And, if we ignore Him in this life, when we meet Him face to face, what are we planning to say to explain ourselves?</a:t>
            </a:r>
          </a:p>
          <a:p>
            <a:r>
              <a:rPr lang="en-US" dirty="0" smtClean="0"/>
              <a:t>And how do we expect Him to respond?</a:t>
            </a:r>
          </a:p>
          <a:p>
            <a:r>
              <a:rPr lang="en-US" dirty="0" smtClean="0"/>
              <a:t>Jesus loves you deeply and only wants you to love Him back.</a:t>
            </a:r>
          </a:p>
          <a:p>
            <a:endParaRPr lang="en-US" dirty="0" smtClean="0"/>
          </a:p>
        </p:txBody>
      </p:sp>
    </p:spTree>
    <p:extLst>
      <p:ext uri="{BB962C8B-B14F-4D97-AF65-F5344CB8AC3E}">
        <p14:creationId xmlns:p14="http://schemas.microsoft.com/office/powerpoint/2010/main" val="2520176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1418</Words>
  <Application>Microsoft Office PowerPoint</Application>
  <PresentationFormat>On-screen Show (4:3)</PresentationFormat>
  <Paragraphs>172</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Exactly The Savior We Need</vt:lpstr>
      <vt:lpstr>Hebrews 2 Introduction</vt:lpstr>
      <vt:lpstr>Hebrews 2 Introduction</vt:lpstr>
      <vt:lpstr>Hebrews 2 Outline</vt:lpstr>
      <vt:lpstr>Here’s why we need to be careful.   2:1-4</vt:lpstr>
      <vt:lpstr>Here’s why we need to be careful.   2:1-4</vt:lpstr>
      <vt:lpstr>Here’s why we need to be careful.   2:1-4</vt:lpstr>
      <vt:lpstr>Here’s why we need to be careful.   2:1-4</vt:lpstr>
      <vt:lpstr>Here’s why we need to be careful.   2:1-4</vt:lpstr>
      <vt:lpstr>Here’s why we need to be careful.   2:1-4</vt:lpstr>
      <vt:lpstr>Here’s why we need to be careful.   2:1-4</vt:lpstr>
      <vt:lpstr>Here’s why we need to be careful.   2:1-4</vt:lpstr>
      <vt:lpstr>Here’s why God came as a man.    2:5-9</vt:lpstr>
      <vt:lpstr>Here’s why God came as a man.    2:5-9</vt:lpstr>
      <vt:lpstr>Here’s why God came as a man.    2:5-9</vt:lpstr>
      <vt:lpstr>Here’s why God came as a man.    2:5-9</vt:lpstr>
      <vt:lpstr>Here’s why God came as a man.    2:5-9</vt:lpstr>
      <vt:lpstr>Here’s why God came as a man.    2:5-9</vt:lpstr>
      <vt:lpstr>Here’s why God came as a man.    2:5-9</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Here’s why we can relate to Jesus. 2:10-18</vt:lpstr>
      <vt:lpstr>Hebrews 2 Conclusions</vt:lpstr>
      <vt:lpstr>Hebrews 2 Conclusions</vt:lpstr>
      <vt:lpstr>Hebrews 2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Savior We Exactly Need</dc:title>
  <dc:creator>Dave</dc:creator>
  <cp:lastModifiedBy>David Kosobucki</cp:lastModifiedBy>
  <cp:revision>31</cp:revision>
  <dcterms:created xsi:type="dcterms:W3CDTF">2006-08-16T00:00:00Z</dcterms:created>
  <dcterms:modified xsi:type="dcterms:W3CDTF">2012-01-29T23:20:22Z</dcterms:modified>
</cp:coreProperties>
</file>