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67" r:id="rId9"/>
    <p:sldId id="269" r:id="rId10"/>
    <p:sldId id="270" r:id="rId11"/>
    <p:sldId id="271" r:id="rId12"/>
    <p:sldId id="257" r:id="rId13"/>
    <p:sldId id="261" r:id="rId14"/>
    <p:sldId id="260" r:id="rId15"/>
    <p:sldId id="274" r:id="rId16"/>
    <p:sldId id="275" r:id="rId17"/>
    <p:sldId id="276" r:id="rId18"/>
    <p:sldId id="282" r:id="rId19"/>
    <p:sldId id="277" r:id="rId20"/>
    <p:sldId id="278" r:id="rId21"/>
    <p:sldId id="279" r:id="rId22"/>
    <p:sldId id="272" r:id="rId23"/>
    <p:sldId id="280" r:id="rId24"/>
    <p:sldId id="281" r:id="rId25"/>
    <p:sldId id="25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BB202-28EA-475E-A452-95EE22DEA627}" type="datetimeFigureOut">
              <a:rPr lang="en-US" smtClean="0"/>
              <a:t>1/22/2012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2E9CF-C40C-44E9-9997-1E1F995A1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4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6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4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4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4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9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9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51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86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86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8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2E9CF-C40C-44E9-9997-1E1F995A1CF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4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First-Century Sermon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Hebrews 1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1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00B050"/>
                </a:solidFill>
              </a:rPr>
              <a:t>Introduction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dirty="0" smtClean="0"/>
              <a:t>What would it take to keep you away from Christ or from fellowship with His followers?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Death of someone close to you?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Broken relationships?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Disease?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Social </a:t>
            </a:r>
            <a:r>
              <a:rPr lang="en-US" b="1" dirty="0" smtClean="0">
                <a:solidFill>
                  <a:srgbClr val="00B050"/>
                </a:solidFill>
              </a:rPr>
              <a:t>upheaval?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Financial </a:t>
            </a:r>
            <a:r>
              <a:rPr lang="en-US" b="1" dirty="0" smtClean="0">
                <a:solidFill>
                  <a:srgbClr val="00B050"/>
                </a:solidFill>
              </a:rPr>
              <a:t>instability?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Old </a:t>
            </a:r>
            <a:r>
              <a:rPr lang="en-US" b="1" dirty="0">
                <a:solidFill>
                  <a:srgbClr val="00B050"/>
                </a:solidFill>
              </a:rPr>
              <a:t>friendships?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Family tradition?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02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Hebrews:  </a:t>
            </a:r>
            <a:r>
              <a:rPr lang="en-US" b="1" dirty="0">
                <a:solidFill>
                  <a:srgbClr val="00B05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Jews who became Christians in the 1</a:t>
            </a:r>
            <a:r>
              <a:rPr lang="en-US" baseline="30000" dirty="0" smtClean="0"/>
              <a:t>st</a:t>
            </a:r>
            <a:r>
              <a:rPr lang="en-US" dirty="0" smtClean="0"/>
              <a:t> Century faced an especially difficult set of troubles.</a:t>
            </a:r>
          </a:p>
          <a:p>
            <a:pPr lvl="1"/>
            <a:r>
              <a:rPr lang="en-US" dirty="0" smtClean="0"/>
              <a:t>They left a large community of faith with a long history and a rich set of traditions to join an unfamiliar minority sect.</a:t>
            </a:r>
          </a:p>
          <a:p>
            <a:pPr lvl="1"/>
            <a:r>
              <a:rPr lang="en-US" dirty="0" smtClean="0"/>
              <a:t>Further, Jews had freedom of religion within the Roman Empire.</a:t>
            </a:r>
          </a:p>
          <a:p>
            <a:pPr lvl="1"/>
            <a:r>
              <a:rPr lang="en-US" dirty="0" smtClean="0"/>
              <a:t>As more Gentiles chose to follow Christ, this same freedom for Christians was rapidly being lost.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4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Hebrews:  </a:t>
            </a:r>
            <a:r>
              <a:rPr lang="en-US" b="1" dirty="0">
                <a:solidFill>
                  <a:srgbClr val="00B05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These dogmatic followers of Jesus were now being hated by Jew and Gentile alike.</a:t>
            </a:r>
          </a:p>
          <a:p>
            <a:r>
              <a:rPr lang="en-US" dirty="0" smtClean="0"/>
              <a:t>Wouldn’t it be easy to quietly blend back into your own ethnic and religious community?</a:t>
            </a:r>
          </a:p>
          <a:p>
            <a:r>
              <a:rPr lang="en-US" dirty="0" smtClean="0"/>
              <a:t>Who needs the social stigma that now attached itself to believers in the Christ?</a:t>
            </a:r>
          </a:p>
          <a:p>
            <a:r>
              <a:rPr lang="en-US" dirty="0" smtClean="0"/>
              <a:t>Why upset your family?</a:t>
            </a:r>
          </a:p>
          <a:p>
            <a:r>
              <a:rPr lang="en-US" dirty="0" smtClean="0"/>
              <a:t>Why not prudently avoid the likelihood of real physical danger?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99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Hebrews:  </a:t>
            </a:r>
            <a:r>
              <a:rPr lang="en-US" b="1" dirty="0">
                <a:solidFill>
                  <a:srgbClr val="00B05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faith is no longer convenient, we need to ask ourselves whether our beliefs are really worth believing.</a:t>
            </a:r>
          </a:p>
          <a:p>
            <a:r>
              <a:rPr lang="en-US" dirty="0" smtClean="0"/>
              <a:t>When your faith gives you no real advantage in this world – and may even cause you trouble – it’s time to assess what you really believe and who or what you really believe in.</a:t>
            </a:r>
          </a:p>
          <a:p>
            <a:r>
              <a:rPr lang="en-US" dirty="0" smtClean="0"/>
              <a:t>There is no sense in being one of “those people” if it really doesn’t matter in the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2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Hebrews:  </a:t>
            </a:r>
            <a:r>
              <a:rPr lang="en-US" b="1" dirty="0">
                <a:solidFill>
                  <a:srgbClr val="00B050"/>
                </a:solidFill>
              </a:rPr>
              <a:t>Introduction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author of Hebrews knew his addressees and identified closely with them.</a:t>
            </a:r>
          </a:p>
          <a:p>
            <a:r>
              <a:rPr lang="en-US" dirty="0" smtClean="0"/>
              <a:t>They were Jewish believers in Jesus, likely living in Rome and now beginning to feel the weight of increasing persecution.</a:t>
            </a:r>
          </a:p>
          <a:p>
            <a:r>
              <a:rPr lang="en-US" dirty="0" smtClean="0"/>
              <a:t>Many were beginning to fall away.</a:t>
            </a:r>
          </a:p>
          <a:p>
            <a:r>
              <a:rPr lang="en-US" dirty="0" smtClean="0"/>
              <a:t>They got this sermon in the form of a letter to encourage them to stand firm in their faith.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0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FFFF00"/>
                </a:solidFill>
              </a:rPr>
              <a:t>Style and Language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style of the letter is that of a written sermon combining refined elements of Greek rhetoric with a native fluency in the Judaism of the day.</a:t>
            </a:r>
          </a:p>
          <a:p>
            <a:r>
              <a:rPr lang="en-US" dirty="0" smtClean="0"/>
              <a:t>The vocabulary is unique: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Over 150 words found nowhere else in the NT.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90 found in only one other NT book.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10 found nowhere else in prior Greek literature.</a:t>
            </a:r>
          </a:p>
          <a:p>
            <a:r>
              <a:rPr lang="en-US" dirty="0" smtClean="0"/>
              <a:t>Greek scholars consider it by far the best example of Koine Greek in the NT and among the best examples of Koine – period.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51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FFC000"/>
                </a:solidFill>
              </a:rPr>
              <a:t>Identity of the Author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letter is anonymous.</a:t>
            </a:r>
          </a:p>
          <a:p>
            <a:r>
              <a:rPr lang="en-US" dirty="0" smtClean="0"/>
              <a:t>The author is male according </a:t>
            </a:r>
            <a:r>
              <a:rPr lang="en-US" dirty="0"/>
              <a:t>a</a:t>
            </a:r>
            <a:r>
              <a:rPr lang="en-US" dirty="0" smtClean="0"/>
              <a:t> the Greek form used. (So not </a:t>
            </a:r>
            <a:r>
              <a:rPr lang="en-US" b="1" dirty="0" smtClean="0">
                <a:solidFill>
                  <a:srgbClr val="FFC000"/>
                </a:solidFill>
              </a:rPr>
              <a:t>Priscilla</a:t>
            </a:r>
            <a:r>
              <a:rPr lang="en-US" dirty="0" smtClean="0"/>
              <a:t>, as some have suggested.)</a:t>
            </a:r>
          </a:p>
          <a:p>
            <a:r>
              <a:rPr lang="en-US" dirty="0"/>
              <a:t>The writer indicates that he, like his audience, heard about Jesus second-hand in </a:t>
            </a:r>
            <a:r>
              <a:rPr lang="en-US" b="1" dirty="0">
                <a:solidFill>
                  <a:srgbClr val="FFFF00"/>
                </a:solidFill>
              </a:rPr>
              <a:t>2:1-4</a:t>
            </a:r>
            <a:r>
              <a:rPr lang="en-US" dirty="0"/>
              <a:t>.  </a:t>
            </a:r>
          </a:p>
          <a:p>
            <a:r>
              <a:rPr lang="en-US" dirty="0"/>
              <a:t>(That </a:t>
            </a:r>
            <a:r>
              <a:rPr lang="en-US" dirty="0" smtClean="0"/>
              <a:t>works </a:t>
            </a:r>
            <a:r>
              <a:rPr lang="en-US" dirty="0"/>
              <a:t>against </a:t>
            </a:r>
            <a:r>
              <a:rPr lang="en-US" b="1" dirty="0">
                <a:solidFill>
                  <a:srgbClr val="FFC000"/>
                </a:solidFill>
              </a:rPr>
              <a:t>Paul</a:t>
            </a:r>
            <a:r>
              <a:rPr lang="en-US" dirty="0"/>
              <a:t>, who frequently spoke of his eyewitness, apostolic authority.)</a:t>
            </a:r>
          </a:p>
          <a:p>
            <a:r>
              <a:rPr lang="en-US" dirty="0" smtClean="0"/>
              <a:t>It </a:t>
            </a:r>
            <a:r>
              <a:rPr lang="en-US" dirty="0"/>
              <a:t>can’t be </a:t>
            </a:r>
            <a:r>
              <a:rPr lang="en-US" b="1" dirty="0">
                <a:solidFill>
                  <a:srgbClr val="FFC000"/>
                </a:solidFill>
              </a:rPr>
              <a:t>Timothy</a:t>
            </a:r>
            <a:r>
              <a:rPr lang="en-US" dirty="0"/>
              <a:t>, since </a:t>
            </a:r>
            <a:r>
              <a:rPr lang="en-US" dirty="0" smtClean="0"/>
              <a:t>the author knows him and he is mentioned in </a:t>
            </a:r>
            <a:r>
              <a:rPr lang="en-US" b="1" dirty="0">
                <a:solidFill>
                  <a:srgbClr val="FFFF00"/>
                </a:solidFill>
              </a:rPr>
              <a:t>13:23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FFC000"/>
                </a:solidFill>
              </a:rPr>
              <a:t>Identity of the Author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 certainly dates back to apostolic times.</a:t>
            </a:r>
          </a:p>
          <a:p>
            <a:pPr lvl="1"/>
            <a:r>
              <a:rPr lang="en-US" dirty="0"/>
              <a:t>The letter indicates the Jerusalem Temple was still in use, which was destroyed in </a:t>
            </a:r>
            <a:r>
              <a:rPr lang="en-US" dirty="0" smtClean="0"/>
              <a:t>70 </a:t>
            </a:r>
            <a:r>
              <a:rPr lang="en-US" dirty="0"/>
              <a:t>A.D. </a:t>
            </a:r>
          </a:p>
          <a:p>
            <a:pPr lvl="1"/>
            <a:r>
              <a:rPr lang="en-US" b="1" dirty="0">
                <a:solidFill>
                  <a:srgbClr val="FFC000"/>
                </a:solidFill>
              </a:rPr>
              <a:t>Clement of Rome </a:t>
            </a:r>
            <a:r>
              <a:rPr lang="en-US" dirty="0"/>
              <a:t>quotes </a:t>
            </a:r>
            <a:r>
              <a:rPr lang="en-US" dirty="0" smtClean="0"/>
              <a:t>it – probably before 100 A.D.</a:t>
            </a:r>
          </a:p>
          <a:p>
            <a:r>
              <a:rPr lang="en-US" dirty="0" smtClean="0"/>
              <a:t>Besides </a:t>
            </a:r>
            <a:r>
              <a:rPr lang="en-US" b="1" dirty="0" smtClean="0">
                <a:solidFill>
                  <a:srgbClr val="FFC000"/>
                </a:solidFill>
              </a:rPr>
              <a:t>Paul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rgbClr val="FFC000"/>
                </a:solidFill>
              </a:rPr>
              <a:t>Clement of Rome</a:t>
            </a:r>
            <a:r>
              <a:rPr lang="en-US" dirty="0" smtClean="0"/>
              <a:t>, other names suggested have been </a:t>
            </a:r>
            <a:r>
              <a:rPr lang="en-US" b="1" dirty="0" smtClean="0">
                <a:solidFill>
                  <a:srgbClr val="FFC000"/>
                </a:solidFill>
              </a:rPr>
              <a:t>Barnabas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rgbClr val="FFC000"/>
                </a:solidFill>
              </a:rPr>
              <a:t>Silas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Apollos</a:t>
            </a:r>
            <a:r>
              <a:rPr lang="en-US" dirty="0" smtClean="0"/>
              <a:t> is a trendy choice and fits the author’s profile entirely – but no one earlier than Martin Luther seems to have suggested him.</a:t>
            </a:r>
          </a:p>
          <a:p>
            <a:r>
              <a:rPr lang="en-US" dirty="0"/>
              <a:t>So the bottom line is we don’t know</a:t>
            </a:r>
            <a:r>
              <a:rPr lang="en-US" dirty="0" smtClean="0"/>
              <a:t>.  </a:t>
            </a:r>
            <a:r>
              <a:rPr lang="en-US" b="1" dirty="0" smtClean="0">
                <a:solidFill>
                  <a:srgbClr val="FFC000"/>
                </a:solidFill>
                <a:sym typeface="Wingdings" pitchFamily="2" charset="2"/>
              </a:rPr>
              <a:t>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91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00B0F0"/>
                </a:solidFill>
              </a:rPr>
              <a:t>Main Message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Stay faithful to Jesus no matter what.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Stay attached to His people no matter what.  </a:t>
            </a:r>
          </a:p>
          <a:p>
            <a:r>
              <a:rPr lang="en-US" dirty="0" smtClean="0"/>
              <a:t>In 1</a:t>
            </a:r>
            <a:r>
              <a:rPr lang="en-US" baseline="30000" dirty="0" smtClean="0"/>
              <a:t>st</a:t>
            </a:r>
            <a:r>
              <a:rPr lang="en-US" dirty="0" smtClean="0"/>
              <a:t> Century Rome the difficulty of isolation and potential for persecution would have made a fall back into traditional Judaism quite attractive for a Messianic Jew.</a:t>
            </a:r>
          </a:p>
          <a:p>
            <a:r>
              <a:rPr lang="en-US" dirty="0" smtClean="0"/>
              <a:t>We may run a greater risk of falling away from our faith simply because we get bored.</a:t>
            </a:r>
          </a:p>
        </p:txBody>
      </p:sp>
    </p:spTree>
    <p:extLst>
      <p:ext uri="{BB962C8B-B14F-4D97-AF65-F5344CB8AC3E}">
        <p14:creationId xmlns:p14="http://schemas.microsoft.com/office/powerpoint/2010/main" val="7462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Hebrews:  </a:t>
            </a:r>
            <a:r>
              <a:rPr lang="en-US" b="1" dirty="0" smtClean="0">
                <a:solidFill>
                  <a:srgbClr val="00B0F0"/>
                </a:solidFill>
              </a:rPr>
              <a:t>Main Message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F</a:t>
            </a:r>
            <a:r>
              <a:rPr lang="en-US" dirty="0" smtClean="0"/>
              <a:t>ace </a:t>
            </a:r>
            <a:r>
              <a:rPr lang="en-US" dirty="0"/>
              <a:t>it, being a Christian </a:t>
            </a:r>
            <a:r>
              <a:rPr lang="en-US" dirty="0" smtClean="0"/>
              <a:t>doesn’t make you an especially fascinating person – not here and now at least.  </a:t>
            </a:r>
          </a:p>
          <a:p>
            <a:r>
              <a:rPr lang="en-US" dirty="0" smtClean="0"/>
              <a:t>And unless </a:t>
            </a:r>
            <a:r>
              <a:rPr lang="en-US" dirty="0"/>
              <a:t>you’re a </a:t>
            </a:r>
            <a:r>
              <a:rPr lang="en-US" dirty="0" smtClean="0"/>
              <a:t>certain kind of </a:t>
            </a:r>
            <a:r>
              <a:rPr lang="en-US" dirty="0"/>
              <a:t>charlatan, it probably won’t make you </a:t>
            </a:r>
            <a:r>
              <a:rPr lang="en-US" dirty="0" smtClean="0"/>
              <a:t>much money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So you stick with Jesus and with His people because He – and they – deserve your compete devotion.</a:t>
            </a:r>
          </a:p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Hebrews 12:1-2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Exactly who is Jesus Christ anyway?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547447"/>
            <a:ext cx="2252036" cy="355795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524000"/>
            <a:ext cx="2318058" cy="358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524000"/>
            <a:ext cx="231058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848600" y="6477000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from Aaron Spiegel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72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Welcome to the most profound and doctrinally packed four verses in the Bible.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1:1</a:t>
            </a:r>
            <a:r>
              <a:rPr lang="en-US" dirty="0" smtClean="0"/>
              <a:t>     This reminds us that the Bible is divinely inspired and therefore authoritative.</a:t>
            </a:r>
          </a:p>
          <a:p>
            <a:r>
              <a:rPr lang="en-US" dirty="0" smtClean="0"/>
              <a:t>You will notice as we read this letter that the author assumes his readers are well acquainted with Scripture and hold to it, as he does, with extreme reverence.</a:t>
            </a:r>
          </a:p>
        </p:txBody>
      </p:sp>
    </p:spTree>
    <p:extLst>
      <p:ext uri="{BB962C8B-B14F-4D97-AF65-F5344CB8AC3E}">
        <p14:creationId xmlns:p14="http://schemas.microsoft.com/office/powerpoint/2010/main" val="238006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1:2     </a:t>
            </a:r>
            <a:r>
              <a:rPr lang="en-US" dirty="0" smtClean="0"/>
              <a:t>Jesus is the ultimate revelation of God.</a:t>
            </a:r>
          </a:p>
          <a:p>
            <a:r>
              <a:rPr lang="en-US" dirty="0" smtClean="0"/>
              <a:t>He </a:t>
            </a:r>
            <a:r>
              <a:rPr lang="en-US" dirty="0"/>
              <a:t>is the unique Son of God (true Deity).</a:t>
            </a:r>
          </a:p>
          <a:p>
            <a:r>
              <a:rPr lang="en-US" dirty="0"/>
              <a:t>As </a:t>
            </a:r>
            <a:r>
              <a:rPr lang="en-US" b="1" dirty="0">
                <a:solidFill>
                  <a:srgbClr val="00B0F0"/>
                </a:solidFill>
              </a:rPr>
              <a:t>heir of all things </a:t>
            </a:r>
            <a:r>
              <a:rPr lang="en-US" dirty="0"/>
              <a:t>He will one day rule in heaven and earth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is the instrumental cause of all things – God the Father created everything through Him.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Worlds</a:t>
            </a:r>
            <a:r>
              <a:rPr lang="en-US" dirty="0" smtClean="0"/>
              <a:t> = </a:t>
            </a:r>
            <a:r>
              <a:rPr lang="en-US" b="1" i="1" dirty="0" err="1" smtClean="0">
                <a:solidFill>
                  <a:srgbClr val="00B050"/>
                </a:solidFill>
              </a:rPr>
              <a:t>aiōnas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= eons, ages, eternity.</a:t>
            </a:r>
            <a:endParaRPr lang="en-US" i="1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493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1:3     </a:t>
            </a:r>
            <a:r>
              <a:rPr lang="en-US" dirty="0" smtClean="0"/>
              <a:t>Jesus is the </a:t>
            </a:r>
            <a:r>
              <a:rPr lang="en-US" b="1" dirty="0" smtClean="0">
                <a:solidFill>
                  <a:srgbClr val="FFFF00"/>
                </a:solidFill>
              </a:rPr>
              <a:t>brightness of God’s glory.</a:t>
            </a:r>
          </a:p>
          <a:p>
            <a:r>
              <a:rPr lang="en-US" dirty="0" smtClean="0"/>
              <a:t>The </a:t>
            </a:r>
            <a:r>
              <a:rPr lang="en-US" dirty="0"/>
              <a:t>author </a:t>
            </a:r>
            <a:r>
              <a:rPr lang="en-US" dirty="0" smtClean="0"/>
              <a:t>is saying that </a:t>
            </a:r>
            <a:r>
              <a:rPr lang="en-US" dirty="0"/>
              <a:t>this is not a reflected brightness </a:t>
            </a:r>
            <a:r>
              <a:rPr lang="en-US" dirty="0" smtClean="0"/>
              <a:t>or glory like </a:t>
            </a:r>
            <a:r>
              <a:rPr lang="en-US" dirty="0"/>
              <a:t>the light of the moon. </a:t>
            </a:r>
            <a:endParaRPr lang="en-US" dirty="0" smtClean="0"/>
          </a:p>
          <a:p>
            <a:r>
              <a:rPr lang="en-US" dirty="0" smtClean="0"/>
              <a:t>Instead, </a:t>
            </a:r>
            <a:r>
              <a:rPr lang="en-US" dirty="0"/>
              <a:t>this is an </a:t>
            </a:r>
            <a:r>
              <a:rPr lang="en-US" dirty="0" smtClean="0"/>
              <a:t>innate </a:t>
            </a:r>
            <a:r>
              <a:rPr lang="en-US" dirty="0"/>
              <a:t>brightness like a ray </a:t>
            </a:r>
            <a:r>
              <a:rPr lang="en-US" dirty="0" smtClean="0"/>
              <a:t>of light from </a:t>
            </a:r>
            <a:r>
              <a:rPr lang="en-US" dirty="0"/>
              <a:t>the sun.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Christ’s </a:t>
            </a:r>
            <a:r>
              <a:rPr lang="en-US" dirty="0"/>
              <a:t>glorious brightness </a:t>
            </a:r>
            <a:r>
              <a:rPr lang="en-US" dirty="0" smtClean="0"/>
              <a:t>comes, not from </a:t>
            </a:r>
            <a:r>
              <a:rPr lang="en-US" dirty="0"/>
              <a:t>being </a:t>
            </a:r>
            <a:r>
              <a:rPr lang="en-US" dirty="0" smtClean="0"/>
              <a:t>like God, but </a:t>
            </a:r>
            <a:r>
              <a:rPr lang="en-US" dirty="0"/>
              <a:t>being in actual </a:t>
            </a:r>
            <a:r>
              <a:rPr lang="en-US" dirty="0" smtClean="0"/>
              <a:t>fact </a:t>
            </a:r>
            <a:r>
              <a:rPr lang="en-US" dirty="0"/>
              <a:t>divine.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469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1:3	</a:t>
            </a:r>
            <a:r>
              <a:rPr lang="en-US" dirty="0" smtClean="0"/>
              <a:t>    He is the </a:t>
            </a:r>
            <a:r>
              <a:rPr lang="en-US" b="1" dirty="0" smtClean="0">
                <a:solidFill>
                  <a:srgbClr val="FFFF00"/>
                </a:solidFill>
              </a:rPr>
              <a:t>express image of God’s person.</a:t>
            </a:r>
          </a:p>
          <a:p>
            <a:r>
              <a:rPr lang="en-US" dirty="0" smtClean="0"/>
              <a:t>The Greek word </a:t>
            </a:r>
            <a:r>
              <a:rPr lang="en-US" b="1" i="1" dirty="0" err="1" smtClean="0">
                <a:solidFill>
                  <a:srgbClr val="00B050"/>
                </a:solidFill>
              </a:rPr>
              <a:t>charakte</a:t>
            </a:r>
            <a:r>
              <a:rPr lang="en-US" b="1" i="1" dirty="0" err="1">
                <a:solidFill>
                  <a:srgbClr val="00B050"/>
                </a:solidFill>
              </a:rPr>
              <a:t>̄</a:t>
            </a:r>
            <a:r>
              <a:rPr lang="en-US" b="1" i="1" dirty="0" err="1" smtClean="0">
                <a:solidFill>
                  <a:srgbClr val="00B050"/>
                </a:solidFill>
              </a:rPr>
              <a:t>r</a:t>
            </a:r>
            <a:r>
              <a:rPr lang="en-US" dirty="0" smtClean="0"/>
              <a:t>, means </a:t>
            </a:r>
            <a:r>
              <a:rPr lang="en-US" dirty="0"/>
              <a:t>“exact representation” or </a:t>
            </a:r>
            <a:r>
              <a:rPr lang="en-US" dirty="0" smtClean="0"/>
              <a:t>“perfect expression.” </a:t>
            </a:r>
          </a:p>
          <a:p>
            <a:r>
              <a:rPr lang="en-US" dirty="0" smtClean="0"/>
              <a:t>In </a:t>
            </a:r>
            <a:r>
              <a:rPr lang="en-US" dirty="0"/>
              <a:t>Greek literature the word was used of stamping a coin from the die. </a:t>
            </a:r>
            <a:endParaRPr lang="en-US" dirty="0" smtClean="0"/>
          </a:p>
          <a:p>
            <a:r>
              <a:rPr lang="en-US" dirty="0" smtClean="0"/>
              <a:t>Think also of how Chinese “characters” represent the words or things they stand for.</a:t>
            </a:r>
          </a:p>
          <a:p>
            <a:r>
              <a:rPr lang="en-US" dirty="0" smtClean="0"/>
              <a:t>The </a:t>
            </a:r>
            <a:r>
              <a:rPr lang="en-US" dirty="0"/>
              <a:t>Son is the </a:t>
            </a:r>
            <a:r>
              <a:rPr lang="en-US" dirty="0" smtClean="0"/>
              <a:t>perfect human expression of </a:t>
            </a:r>
            <a:r>
              <a:rPr lang="en-US" dirty="0"/>
              <a:t>God’s being because He is </a:t>
            </a:r>
            <a:r>
              <a:rPr lang="en-US" dirty="0" smtClean="0"/>
              <a:t>also God Himself.</a:t>
            </a:r>
          </a:p>
        </p:txBody>
      </p:sp>
    </p:spTree>
    <p:extLst>
      <p:ext uri="{BB962C8B-B14F-4D97-AF65-F5344CB8AC3E}">
        <p14:creationId xmlns:p14="http://schemas.microsoft.com/office/powerpoint/2010/main" val="124335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1:3	</a:t>
            </a:r>
            <a:r>
              <a:rPr lang="en-US" dirty="0" smtClean="0"/>
              <a:t>    Jesus Himself purged our sins.</a:t>
            </a:r>
          </a:p>
          <a:p>
            <a:r>
              <a:rPr lang="en-US" dirty="0" smtClean="0"/>
              <a:t>He died on the cross in order to purify us from our moral and spiritual contamination.</a:t>
            </a:r>
          </a:p>
          <a:p>
            <a:r>
              <a:rPr lang="en-US" dirty="0" smtClean="0"/>
              <a:t>He then rose from the dead, ascended into heaven and is seated at the right hand of God the Father.</a:t>
            </a:r>
          </a:p>
          <a:p>
            <a:r>
              <a:rPr lang="en-US" dirty="0" smtClean="0"/>
              <a:t>This is the ultimate position of authority in this or any possible universe.</a:t>
            </a:r>
          </a:p>
        </p:txBody>
      </p:sp>
    </p:spTree>
    <p:extLst>
      <p:ext uri="{BB962C8B-B14F-4D97-AF65-F5344CB8AC3E}">
        <p14:creationId xmlns:p14="http://schemas.microsoft.com/office/powerpoint/2010/main" val="245155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Prologue	</a:t>
            </a:r>
            <a:r>
              <a:rPr lang="en-US" b="1" dirty="0" smtClean="0">
                <a:solidFill>
                  <a:srgbClr val="FFFF00"/>
                </a:solidFill>
              </a:rPr>
              <a:t>Hebrews 1:1-4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1:4</a:t>
            </a: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</a:t>
            </a:r>
            <a:r>
              <a:rPr lang="en-US" dirty="0" smtClean="0"/>
              <a:t>Jesus is superior to the angels.</a:t>
            </a:r>
          </a:p>
          <a:p>
            <a:r>
              <a:rPr lang="en-US" dirty="0" smtClean="0"/>
              <a:t>This means, first of all, that angels truly exist.</a:t>
            </a:r>
          </a:p>
          <a:p>
            <a:r>
              <a:rPr lang="en-US" dirty="0" smtClean="0"/>
              <a:t>Secondly, it means that Christ, as God the Son, is entitled to more glory than they are.</a:t>
            </a:r>
          </a:p>
          <a:p>
            <a:r>
              <a:rPr lang="en-US" dirty="0" smtClean="0"/>
              <a:t>He is appointed heir of all things.</a:t>
            </a:r>
          </a:p>
          <a:p>
            <a:r>
              <a:rPr lang="en-US" dirty="0" smtClean="0"/>
              <a:t>Angels are among the “all things” Christ inherits.</a:t>
            </a:r>
          </a:p>
        </p:txBody>
      </p:sp>
    </p:spTree>
    <p:extLst>
      <p:ext uri="{BB962C8B-B14F-4D97-AF65-F5344CB8AC3E}">
        <p14:creationId xmlns:p14="http://schemas.microsoft.com/office/powerpoint/2010/main" val="29825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Biblical Case	</a:t>
            </a:r>
            <a:r>
              <a:rPr lang="en-US" b="1" dirty="0" smtClean="0">
                <a:solidFill>
                  <a:srgbClr val="FFFF00"/>
                </a:solidFill>
              </a:rPr>
              <a:t>Hebrews 1:5-14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author consistently quotes the Septuagint (LXX), the Greek translation of Hebrew Bible – so it differs slightly from our OT.</a:t>
            </a:r>
          </a:p>
          <a:p>
            <a:r>
              <a:rPr lang="en-US" dirty="0" smtClean="0"/>
              <a:t>Moreover, he does so, not in a strict “copy and paste” or proof-texting way, but exercising some freedom in his interpretation and in connecting one verse to another.</a:t>
            </a:r>
          </a:p>
          <a:p>
            <a:r>
              <a:rPr lang="en-US" dirty="0"/>
              <a:t>R</a:t>
            </a:r>
            <a:r>
              <a:rPr lang="en-US" dirty="0" smtClean="0"/>
              <a:t>abbis in those days would typically string Scriptures together like this in their preaching.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41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Biblical Case	</a:t>
            </a:r>
            <a:r>
              <a:rPr lang="en-US" b="1" dirty="0" smtClean="0">
                <a:solidFill>
                  <a:srgbClr val="FFFF00"/>
                </a:solidFill>
              </a:rPr>
              <a:t>Hebrews 1:5-14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1:5	</a:t>
            </a:r>
            <a:r>
              <a:rPr lang="en-US" dirty="0"/>
              <a:t>	See </a:t>
            </a:r>
            <a:r>
              <a:rPr lang="en-US" dirty="0">
                <a:solidFill>
                  <a:srgbClr val="FFFF00"/>
                </a:solidFill>
              </a:rPr>
              <a:t>Psalm 2:7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2 Samuel 7:14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FF00"/>
                </a:solidFill>
              </a:rPr>
              <a:t>1:6	</a:t>
            </a:r>
            <a:r>
              <a:rPr lang="en-US" dirty="0"/>
              <a:t>	See </a:t>
            </a:r>
            <a:r>
              <a:rPr lang="en-US" dirty="0">
                <a:solidFill>
                  <a:srgbClr val="FFFF00"/>
                </a:solidFill>
              </a:rPr>
              <a:t>Deut. 32:43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Psalm 97:7</a:t>
            </a:r>
            <a:r>
              <a:rPr lang="en-US" dirty="0"/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1:7	</a:t>
            </a:r>
            <a:r>
              <a:rPr lang="en-US" dirty="0" smtClean="0"/>
              <a:t>	See </a:t>
            </a:r>
            <a:r>
              <a:rPr lang="en-US" dirty="0" smtClean="0">
                <a:solidFill>
                  <a:srgbClr val="FFFF00"/>
                </a:solidFill>
              </a:rPr>
              <a:t>Psalm 104:4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1:8-9</a:t>
            </a:r>
            <a:r>
              <a:rPr lang="en-US" dirty="0" smtClean="0"/>
              <a:t>	See </a:t>
            </a:r>
            <a:r>
              <a:rPr lang="en-US" dirty="0" smtClean="0">
                <a:solidFill>
                  <a:srgbClr val="FFFF00"/>
                </a:solidFill>
              </a:rPr>
              <a:t>Psalm 45:6-7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1:10-12</a:t>
            </a:r>
            <a:r>
              <a:rPr lang="en-US" dirty="0" smtClean="0"/>
              <a:t>	See </a:t>
            </a:r>
            <a:r>
              <a:rPr lang="en-US" dirty="0" smtClean="0">
                <a:solidFill>
                  <a:srgbClr val="FFFF00"/>
                </a:solidFill>
              </a:rPr>
              <a:t>Psalm 102:25-27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1:13</a:t>
            </a:r>
            <a:r>
              <a:rPr lang="en-US" dirty="0" smtClean="0"/>
              <a:t>	See </a:t>
            </a:r>
            <a:r>
              <a:rPr lang="en-US" dirty="0" smtClean="0">
                <a:solidFill>
                  <a:srgbClr val="FFFF00"/>
                </a:solidFill>
              </a:rPr>
              <a:t>Psalm 110:1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1:14</a:t>
            </a:r>
            <a:r>
              <a:rPr lang="en-US" dirty="0" smtClean="0"/>
              <a:t>	Angels are sent to serve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Christ’s Superiority to the Prophets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Ezekiel witnessed the glory of God and told us what he saw; Christ manifested that glory.  </a:t>
            </a:r>
          </a:p>
          <a:p>
            <a:r>
              <a:rPr lang="en-US" dirty="0" smtClean="0"/>
              <a:t>Isaiah spoke of God being holy, righteous and merciful; Jesus demonstrated those qualities.</a:t>
            </a:r>
          </a:p>
          <a:p>
            <a:r>
              <a:rPr lang="en-US" dirty="0" smtClean="0"/>
              <a:t>Many prophets witnessed and described the power of God; Jesus exercised that power.</a:t>
            </a:r>
          </a:p>
          <a:p>
            <a:r>
              <a:rPr lang="en-US" dirty="0"/>
              <a:t>Moses was transformed by </a:t>
            </a:r>
            <a:r>
              <a:rPr lang="en-US" dirty="0" smtClean="0"/>
              <a:t>an </a:t>
            </a:r>
            <a:r>
              <a:rPr lang="en-US" dirty="0"/>
              <a:t>encounter with God; Jesus </a:t>
            </a:r>
            <a:r>
              <a:rPr lang="en-US" dirty="0" smtClean="0"/>
              <a:t>transformed the lives of his closest followers – and still does today.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787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Consider this earlier question: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would it take to keep you away from Christ or from fellowship with His followers?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Death of someone close to you?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Broken relationships?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Disease?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Social upheaval?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Financial instability?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Old friendships?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Family tradition?</a:t>
            </a:r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marL="285750" indent="-285750"/>
            <a:endParaRPr lang="en-US" dirty="0"/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121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Consider this earlier question: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the Jesus you believe in is as big as the Bible says He is, then He will be bigger to you than all of those other things.</a:t>
            </a:r>
          </a:p>
          <a:p>
            <a:r>
              <a:rPr lang="en-US" dirty="0"/>
              <a:t>New Testament textual scholar Daniel Wallace has said it like this:</a:t>
            </a:r>
          </a:p>
          <a:p>
            <a:r>
              <a:rPr lang="en-US" b="1" i="1" dirty="0">
                <a:solidFill>
                  <a:srgbClr val="00B050"/>
                </a:solidFill>
              </a:rPr>
              <a:t>“We need to quit turning Jesus into our buddy.  He’s sovereign Lord of the universe and we need to understand that and respond accordingly.”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lvl="1">
              <a:buFont typeface="Arial" pitchFamily="34" charset="0"/>
              <a:buChar char="•"/>
            </a:pPr>
            <a:endParaRPr lang="en-US" sz="3200" dirty="0"/>
          </a:p>
          <a:p>
            <a:pPr marL="285750" indent="-285750"/>
            <a:endParaRPr lang="en-US" dirty="0"/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491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1: </a:t>
            </a:r>
            <a:r>
              <a:rPr lang="en-US" b="1" dirty="0" smtClean="0">
                <a:solidFill>
                  <a:srgbClr val="00B0F0"/>
                </a:solidFill>
              </a:rPr>
              <a:t>Conclusions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Almighty has something to say </a:t>
            </a:r>
            <a:r>
              <a:rPr lang="en-US" dirty="0" smtClean="0"/>
              <a:t>to the whole human race.</a:t>
            </a:r>
          </a:p>
          <a:p>
            <a:r>
              <a:rPr lang="en-US" dirty="0" smtClean="0"/>
              <a:t>That </a:t>
            </a:r>
            <a:r>
              <a:rPr lang="en-US" dirty="0"/>
              <a:t>message </a:t>
            </a:r>
            <a:r>
              <a:rPr lang="en-US" dirty="0" smtClean="0"/>
              <a:t>has been communicated from God to us by men inspired by the Holy Spirit – the human authors of the Bible.</a:t>
            </a:r>
          </a:p>
          <a:p>
            <a:r>
              <a:rPr lang="en-US" dirty="0" smtClean="0"/>
              <a:t>It finds </a:t>
            </a:r>
            <a:r>
              <a:rPr lang="en-US" dirty="0"/>
              <a:t>its ultimate expression in the person and work of </a:t>
            </a:r>
            <a:r>
              <a:rPr lang="en-US" dirty="0" smtClean="0"/>
              <a:t>God’s glorious Son: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FF00"/>
                </a:solidFill>
              </a:rPr>
              <a:t>Our Lord Jesus Christ.</a:t>
            </a:r>
            <a:endParaRPr lang="en-US" sz="40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0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1298</Words>
  <Application>Microsoft Office PowerPoint</Application>
  <PresentationFormat>On-screen Show (4:3)</PresentationFormat>
  <Paragraphs>164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 First-Century Sermon</vt:lpstr>
      <vt:lpstr>Hebrews:  Introduction</vt:lpstr>
      <vt:lpstr>Hebrews:  Introduction</vt:lpstr>
      <vt:lpstr>Hebrews:  Introduction</vt:lpstr>
      <vt:lpstr>Hebrews:  Introduction</vt:lpstr>
      <vt:lpstr>Hebrews:  Introduction</vt:lpstr>
      <vt:lpstr>Hebrews:  Style and Language</vt:lpstr>
      <vt:lpstr>Hebrews:  Identity of the Author</vt:lpstr>
      <vt:lpstr>Hebrews:  Identity of the Author</vt:lpstr>
      <vt:lpstr>Hebrews:  Main Message</vt:lpstr>
      <vt:lpstr>Hebrews:  Main Message</vt:lpstr>
      <vt:lpstr>Exactly who is Jesus Christ anyway?</vt:lpstr>
      <vt:lpstr>PowerPoint Presentation</vt:lpstr>
      <vt:lpstr>Prologue Hebrews 1:1-4</vt:lpstr>
      <vt:lpstr>Prologue Hebrews 1:1-4</vt:lpstr>
      <vt:lpstr>Prologue Hebrews 1:1-4</vt:lpstr>
      <vt:lpstr>Prologue Hebrews 1:1-4</vt:lpstr>
      <vt:lpstr>Prologue Hebrews 1:1-4</vt:lpstr>
      <vt:lpstr>Prologue Hebrews 1:1-4</vt:lpstr>
      <vt:lpstr>The Biblical Case Hebrews 1:5-14</vt:lpstr>
      <vt:lpstr>The Biblical Case Hebrews 1:5-14</vt:lpstr>
      <vt:lpstr>Christ’s Superiority to the Prophets</vt:lpstr>
      <vt:lpstr>Consider this earlier question:</vt:lpstr>
      <vt:lpstr>Consider this earlier question:</vt:lpstr>
      <vt:lpstr>Hebrews 1: 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56</cp:revision>
  <dcterms:created xsi:type="dcterms:W3CDTF">2006-08-16T00:00:00Z</dcterms:created>
  <dcterms:modified xsi:type="dcterms:W3CDTF">2012-01-22T21:00:33Z</dcterms:modified>
</cp:coreProperties>
</file>