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59" r:id="rId5"/>
    <p:sldId id="263" r:id="rId6"/>
    <p:sldId id="264" r:id="rId7"/>
    <p:sldId id="265" r:id="rId8"/>
    <p:sldId id="266" r:id="rId9"/>
    <p:sldId id="260" r:id="rId10"/>
    <p:sldId id="267" r:id="rId11"/>
    <p:sldId id="268" r:id="rId12"/>
    <p:sldId id="269" r:id="rId13"/>
    <p:sldId id="270" r:id="rId14"/>
    <p:sldId id="271" r:id="rId15"/>
    <p:sldId id="273" r:id="rId16"/>
    <p:sldId id="274" r:id="rId17"/>
    <p:sldId id="275" r:id="rId18"/>
    <p:sldId id="261" r:id="rId19"/>
    <p:sldId id="276" r:id="rId20"/>
    <p:sldId id="277" r:id="rId21"/>
    <p:sldId id="279" r:id="rId22"/>
    <p:sldId id="278" r:id="rId23"/>
    <p:sldId id="262" r:id="rId24"/>
    <p:sldId id="281" r:id="rId25"/>
    <p:sldId id="282" r:id="rId26"/>
    <p:sldId id="283" r:id="rId27"/>
    <p:sldId id="284" r:id="rId28"/>
    <p:sldId id="285" r:id="rId29"/>
    <p:sldId id="286" r:id="rId30"/>
    <p:sldId id="287" r:id="rId31"/>
    <p:sldId id="288" r:id="rId32"/>
    <p:sldId id="289" r:id="rId33"/>
    <p:sldId id="291" r:id="rId34"/>
    <p:sldId id="293"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6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6509D5-B75D-4649-9BB3-91EEE232E1F2}" type="datetimeFigureOut">
              <a:rPr lang="en-US" smtClean="0"/>
              <a:t>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AA3D0-11EB-4D2A-AED7-A2D6A9D986F6}" type="slidenum">
              <a:rPr lang="en-US" smtClean="0"/>
              <a:t>‹#›</a:t>
            </a:fld>
            <a:endParaRPr lang="en-US"/>
          </a:p>
        </p:txBody>
      </p:sp>
    </p:spTree>
    <p:extLst>
      <p:ext uri="{BB962C8B-B14F-4D97-AF65-F5344CB8AC3E}">
        <p14:creationId xmlns:p14="http://schemas.microsoft.com/office/powerpoint/2010/main" val="134429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a:t>
            </a:fld>
            <a:endParaRPr lang="en-US"/>
          </a:p>
        </p:txBody>
      </p:sp>
    </p:spTree>
    <p:extLst>
      <p:ext uri="{BB962C8B-B14F-4D97-AF65-F5344CB8AC3E}">
        <p14:creationId xmlns:p14="http://schemas.microsoft.com/office/powerpoint/2010/main" val="205484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2</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3</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4</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5</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6</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7</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8</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9</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10</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11</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12</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13</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14</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15</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16</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17</a:t>
            </a:fld>
            <a:endParaRPr lang="en-US"/>
          </a:p>
        </p:txBody>
      </p:sp>
    </p:spTree>
    <p:extLst>
      <p:ext uri="{BB962C8B-B14F-4D97-AF65-F5344CB8AC3E}">
        <p14:creationId xmlns:p14="http://schemas.microsoft.com/office/powerpoint/2010/main" val="1545590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18</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19</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20</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21</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22</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23</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24</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25</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26</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27</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28</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29</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30</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31</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9AA3D0-11EB-4D2A-AED7-A2D6A9D986F6}" type="slidenum">
              <a:rPr lang="en-US" smtClean="0"/>
              <a:t>32</a:t>
            </a:fld>
            <a:endParaRPr lang="en-US"/>
          </a:p>
        </p:txBody>
      </p:sp>
    </p:spTree>
    <p:extLst>
      <p:ext uri="{BB962C8B-B14F-4D97-AF65-F5344CB8AC3E}">
        <p14:creationId xmlns:p14="http://schemas.microsoft.com/office/powerpoint/2010/main" val="2515659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33</a:t>
            </a:fld>
            <a:endParaRPr lang="en-US"/>
          </a:p>
        </p:txBody>
      </p:sp>
    </p:spTree>
    <p:extLst>
      <p:ext uri="{BB962C8B-B14F-4D97-AF65-F5344CB8AC3E}">
        <p14:creationId xmlns:p14="http://schemas.microsoft.com/office/powerpoint/2010/main" val="3086318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34</a:t>
            </a:fld>
            <a:endParaRPr lang="en-US"/>
          </a:p>
        </p:txBody>
      </p:sp>
    </p:spTree>
    <p:extLst>
      <p:ext uri="{BB962C8B-B14F-4D97-AF65-F5344CB8AC3E}">
        <p14:creationId xmlns:p14="http://schemas.microsoft.com/office/powerpoint/2010/main" val="3086318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9AA3D0-11EB-4D2A-AED7-A2D6A9D986F6}" type="slidenum">
              <a:rPr lang="en-US" smtClean="0"/>
              <a:t>35</a:t>
            </a:fld>
            <a:endParaRPr lang="en-US"/>
          </a:p>
        </p:txBody>
      </p:sp>
    </p:spTree>
    <p:extLst>
      <p:ext uri="{BB962C8B-B14F-4D97-AF65-F5344CB8AC3E}">
        <p14:creationId xmlns:p14="http://schemas.microsoft.com/office/powerpoint/2010/main" val="308631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00B0F0"/>
                </a:solidFill>
              </a:rPr>
              <a:t>CCBCi</a:t>
            </a:r>
            <a:r>
              <a:rPr lang="en-US" dirty="0" smtClean="0">
                <a:solidFill>
                  <a:srgbClr val="00B0F0"/>
                </a:solidFill>
              </a:rPr>
              <a:t> Saturday Seminar 2012</a:t>
            </a:r>
            <a:r>
              <a:rPr lang="en-US" dirty="0" smtClean="0"/>
              <a:t/>
            </a:r>
            <a:br>
              <a:rPr lang="en-US" dirty="0" smtClean="0"/>
            </a:br>
            <a:r>
              <a:rPr lang="en-US" dirty="0" smtClean="0"/>
              <a:t>The Unpopular Doctrine of Hell</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Part 4</a:t>
            </a:r>
          </a:p>
          <a:p>
            <a:r>
              <a:rPr lang="en-US" b="1" dirty="0" smtClean="0">
                <a:solidFill>
                  <a:srgbClr val="FFFF00"/>
                </a:solidFill>
              </a:rPr>
              <a:t>The Traditional Doctrine and Why    It Is Reasonable</a:t>
            </a:r>
            <a:endParaRPr lang="en-US" b="1" dirty="0">
              <a:solidFill>
                <a:srgbClr val="FFFF00"/>
              </a:solidFill>
            </a:endParaRPr>
          </a:p>
        </p:txBody>
      </p:sp>
    </p:spTree>
    <p:extLst>
      <p:ext uri="{BB962C8B-B14F-4D97-AF65-F5344CB8AC3E}">
        <p14:creationId xmlns:p14="http://schemas.microsoft.com/office/powerpoint/2010/main" val="4116397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Part 4: The Traditional Doctrine and Why It Is Reasonable</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a:t>Many </a:t>
            </a:r>
            <a:r>
              <a:rPr lang="en-US" dirty="0" smtClean="0"/>
              <a:t>arguments </a:t>
            </a:r>
            <a:r>
              <a:rPr lang="en-US" dirty="0"/>
              <a:t>against an eternal </a:t>
            </a:r>
            <a:r>
              <a:rPr lang="en-US" dirty="0" smtClean="0"/>
              <a:t>conscious hell come from </a:t>
            </a:r>
            <a:r>
              <a:rPr lang="en-US" dirty="0"/>
              <a:t>a rational or emotional appeal.  </a:t>
            </a:r>
            <a:endParaRPr lang="en-US" dirty="0" smtClean="0"/>
          </a:p>
          <a:p>
            <a:r>
              <a:rPr lang="en-US" dirty="0" smtClean="0"/>
              <a:t>Therefore, for the traditional doctrine to be fully acceptable, we </a:t>
            </a:r>
            <a:r>
              <a:rPr lang="en-US" dirty="0"/>
              <a:t>have to get past those </a:t>
            </a:r>
            <a:r>
              <a:rPr lang="en-US" dirty="0" smtClean="0"/>
              <a:t>objections </a:t>
            </a:r>
            <a:r>
              <a:rPr lang="en-US" dirty="0"/>
              <a:t>that seem to </a:t>
            </a:r>
            <a:r>
              <a:rPr lang="en-US" dirty="0" smtClean="0"/>
              <a:t>say, “This can’t possibly be true!”</a:t>
            </a:r>
            <a:endParaRPr lang="en-US" dirty="0"/>
          </a:p>
          <a:p>
            <a:r>
              <a:rPr lang="en-US" dirty="0"/>
              <a:t>I</a:t>
            </a:r>
            <a:r>
              <a:rPr lang="en-US" dirty="0" smtClean="0"/>
              <a:t>t </a:t>
            </a:r>
            <a:r>
              <a:rPr lang="en-US" dirty="0"/>
              <a:t>is necessary to show that </a:t>
            </a:r>
            <a:r>
              <a:rPr lang="en-US" dirty="0" smtClean="0"/>
              <a:t>our understanding of hell </a:t>
            </a:r>
            <a:r>
              <a:rPr lang="en-US" dirty="0"/>
              <a:t>is not simply </a:t>
            </a:r>
            <a:r>
              <a:rPr lang="en-US" dirty="0" smtClean="0"/>
              <a:t>a wacky</a:t>
            </a:r>
            <a:r>
              <a:rPr lang="en-US" dirty="0"/>
              <a:t>, crackpot, cruel or </a:t>
            </a:r>
            <a:r>
              <a:rPr lang="en-US" dirty="0" smtClean="0"/>
              <a:t>evil</a:t>
            </a:r>
            <a:r>
              <a:rPr lang="en-US" dirty="0"/>
              <a:t> </a:t>
            </a:r>
            <a:r>
              <a:rPr lang="en-US" dirty="0" smtClean="0"/>
              <a:t>way to interpret the biblical texts.</a:t>
            </a:r>
          </a:p>
        </p:txBody>
      </p:sp>
    </p:spTree>
    <p:extLst>
      <p:ext uri="{BB962C8B-B14F-4D97-AF65-F5344CB8AC3E}">
        <p14:creationId xmlns:p14="http://schemas.microsoft.com/office/powerpoint/2010/main" val="245230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Part 4: The Traditional Doctrine and Why It Is Reasonable</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t>I</a:t>
            </a:r>
            <a:r>
              <a:rPr lang="en-US" dirty="0" smtClean="0"/>
              <a:t>n </a:t>
            </a:r>
            <a:r>
              <a:rPr lang="en-US" dirty="0"/>
              <a:t>this final section we will discuss the logic of four ideas related to the traditional </a:t>
            </a:r>
            <a:r>
              <a:rPr lang="en-US" dirty="0" smtClean="0"/>
              <a:t>doctrine of hell</a:t>
            </a:r>
            <a:r>
              <a:rPr lang="en-US" dirty="0"/>
              <a:t>:  </a:t>
            </a:r>
            <a:endParaRPr lang="en-US" dirty="0" smtClean="0"/>
          </a:p>
          <a:p>
            <a:pPr marL="514350" indent="-514350">
              <a:buAutoNum type="arabicParenR"/>
            </a:pPr>
            <a:r>
              <a:rPr lang="en-US" dirty="0" smtClean="0">
                <a:solidFill>
                  <a:srgbClr val="FFC000"/>
                </a:solidFill>
              </a:rPr>
              <a:t>Biblical </a:t>
            </a:r>
            <a:r>
              <a:rPr lang="en-US" dirty="0">
                <a:solidFill>
                  <a:srgbClr val="FFC000"/>
                </a:solidFill>
              </a:rPr>
              <a:t>D</a:t>
            </a:r>
            <a:r>
              <a:rPr lang="en-US" dirty="0" smtClean="0">
                <a:solidFill>
                  <a:srgbClr val="FFC000"/>
                </a:solidFill>
              </a:rPr>
              <a:t>escriptions </a:t>
            </a:r>
            <a:r>
              <a:rPr lang="en-US" dirty="0">
                <a:solidFill>
                  <a:srgbClr val="FFC000"/>
                </a:solidFill>
              </a:rPr>
              <a:t>of </a:t>
            </a:r>
            <a:r>
              <a:rPr lang="en-US" dirty="0" smtClean="0">
                <a:solidFill>
                  <a:srgbClr val="FFC000"/>
                </a:solidFill>
              </a:rPr>
              <a:t>Fiery </a:t>
            </a:r>
            <a:r>
              <a:rPr lang="en-US" dirty="0">
                <a:solidFill>
                  <a:srgbClr val="FFC000"/>
                </a:solidFill>
              </a:rPr>
              <a:t>T</a:t>
            </a:r>
            <a:r>
              <a:rPr lang="en-US" dirty="0" smtClean="0">
                <a:solidFill>
                  <a:srgbClr val="FFC000"/>
                </a:solidFill>
              </a:rPr>
              <a:t>orment</a:t>
            </a:r>
          </a:p>
          <a:p>
            <a:pPr marL="514350" indent="-514350">
              <a:buAutoNum type="arabicParenR"/>
            </a:pPr>
            <a:r>
              <a:rPr lang="en-US" dirty="0" smtClean="0">
                <a:solidFill>
                  <a:srgbClr val="FFC000"/>
                </a:solidFill>
              </a:rPr>
              <a:t>Eternal </a:t>
            </a:r>
            <a:r>
              <a:rPr lang="en-US" dirty="0">
                <a:solidFill>
                  <a:srgbClr val="FFC000"/>
                </a:solidFill>
              </a:rPr>
              <a:t>P</a:t>
            </a:r>
            <a:r>
              <a:rPr lang="en-US" dirty="0" smtClean="0">
                <a:solidFill>
                  <a:srgbClr val="FFC000"/>
                </a:solidFill>
              </a:rPr>
              <a:t>unishment </a:t>
            </a:r>
            <a:r>
              <a:rPr lang="en-US" dirty="0">
                <a:solidFill>
                  <a:srgbClr val="FFC000"/>
                </a:solidFill>
              </a:rPr>
              <a:t>for S</a:t>
            </a:r>
            <a:r>
              <a:rPr lang="en-US" dirty="0" smtClean="0">
                <a:solidFill>
                  <a:srgbClr val="FFC000"/>
                </a:solidFill>
              </a:rPr>
              <a:t>in</a:t>
            </a:r>
          </a:p>
          <a:p>
            <a:pPr marL="514350" indent="-514350">
              <a:buAutoNum type="arabicParenR"/>
            </a:pPr>
            <a:r>
              <a:rPr lang="en-US" dirty="0" smtClean="0">
                <a:solidFill>
                  <a:srgbClr val="FFC000"/>
                </a:solidFill>
              </a:rPr>
              <a:t>The </a:t>
            </a:r>
            <a:r>
              <a:rPr lang="en-US" dirty="0">
                <a:solidFill>
                  <a:srgbClr val="FFC000"/>
                </a:solidFill>
              </a:rPr>
              <a:t>D</a:t>
            </a:r>
            <a:r>
              <a:rPr lang="en-US" dirty="0" smtClean="0">
                <a:solidFill>
                  <a:srgbClr val="FFC000"/>
                </a:solidFill>
              </a:rPr>
              <a:t>emand </a:t>
            </a:r>
            <a:r>
              <a:rPr lang="en-US" dirty="0">
                <a:solidFill>
                  <a:srgbClr val="FFC000"/>
                </a:solidFill>
              </a:rPr>
              <a:t>to </a:t>
            </a:r>
            <a:r>
              <a:rPr lang="en-US" dirty="0" smtClean="0">
                <a:solidFill>
                  <a:srgbClr val="FFC000"/>
                </a:solidFill>
              </a:rPr>
              <a:t>Put </a:t>
            </a:r>
            <a:r>
              <a:rPr lang="en-US" dirty="0">
                <a:solidFill>
                  <a:srgbClr val="FFC000"/>
                </a:solidFill>
              </a:rPr>
              <a:t>God F</a:t>
            </a:r>
            <a:r>
              <a:rPr lang="en-US" dirty="0" smtClean="0">
                <a:solidFill>
                  <a:srgbClr val="FFC000"/>
                </a:solidFill>
              </a:rPr>
              <a:t>irst</a:t>
            </a:r>
          </a:p>
          <a:p>
            <a:pPr marL="514350" indent="-514350">
              <a:buAutoNum type="arabicParenR"/>
            </a:pPr>
            <a:r>
              <a:rPr lang="en-US" dirty="0" smtClean="0">
                <a:solidFill>
                  <a:srgbClr val="FFC000"/>
                </a:solidFill>
              </a:rPr>
              <a:t>Emphasizing </a:t>
            </a:r>
            <a:r>
              <a:rPr lang="en-US" dirty="0">
                <a:solidFill>
                  <a:srgbClr val="FFC000"/>
                </a:solidFill>
              </a:rPr>
              <a:t>a </a:t>
            </a:r>
            <a:r>
              <a:rPr lang="en-US" dirty="0" smtClean="0">
                <a:solidFill>
                  <a:srgbClr val="FFC000"/>
                </a:solidFill>
              </a:rPr>
              <a:t>Final </a:t>
            </a:r>
            <a:r>
              <a:rPr lang="en-US" dirty="0">
                <a:solidFill>
                  <a:srgbClr val="FFC000"/>
                </a:solidFill>
              </a:rPr>
              <a:t>C</a:t>
            </a:r>
            <a:r>
              <a:rPr lang="en-US" dirty="0" smtClean="0">
                <a:solidFill>
                  <a:srgbClr val="FFC000"/>
                </a:solidFill>
              </a:rPr>
              <a:t>hoice </a:t>
            </a:r>
            <a:r>
              <a:rPr lang="en-US" dirty="0">
                <a:solidFill>
                  <a:srgbClr val="FFC000"/>
                </a:solidFill>
              </a:rPr>
              <a:t>for Christ in </a:t>
            </a:r>
            <a:r>
              <a:rPr lang="en-US" dirty="0" smtClean="0">
                <a:solidFill>
                  <a:srgbClr val="FFC000"/>
                </a:solidFill>
              </a:rPr>
              <a:t>This </a:t>
            </a:r>
            <a:r>
              <a:rPr lang="en-US" dirty="0">
                <a:solidFill>
                  <a:srgbClr val="FFC000"/>
                </a:solidFill>
              </a:rPr>
              <a:t>L</a:t>
            </a:r>
            <a:r>
              <a:rPr lang="en-US" dirty="0" smtClean="0">
                <a:solidFill>
                  <a:srgbClr val="FFC000"/>
                </a:solidFill>
              </a:rPr>
              <a:t>ife</a:t>
            </a:r>
            <a:endParaRPr lang="en-US" dirty="0">
              <a:solidFill>
                <a:srgbClr val="FFC000"/>
              </a:solidFill>
            </a:endParaRPr>
          </a:p>
        </p:txBody>
      </p:sp>
    </p:spTree>
    <p:extLst>
      <p:ext uri="{BB962C8B-B14F-4D97-AF65-F5344CB8AC3E}">
        <p14:creationId xmlns:p14="http://schemas.microsoft.com/office/powerpoint/2010/main" val="142270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1) Biblical Descriptions </a:t>
            </a:r>
            <a:r>
              <a:rPr lang="en-US" dirty="0">
                <a:solidFill>
                  <a:srgbClr val="FFC000"/>
                </a:solidFill>
              </a:rPr>
              <a:t>of </a:t>
            </a:r>
            <a:r>
              <a:rPr lang="en-US" dirty="0" smtClean="0">
                <a:solidFill>
                  <a:srgbClr val="FFC000"/>
                </a:solidFill>
              </a:rPr>
              <a:t>Fiery Torment</a:t>
            </a:r>
            <a:endParaRPr lang="en-US" dirty="0">
              <a:solidFill>
                <a:srgbClr val="FFC000"/>
              </a:solidFill>
            </a:endParaRPr>
          </a:p>
        </p:txBody>
      </p:sp>
      <p:sp>
        <p:nvSpPr>
          <p:cNvPr id="3" name="Content Placeholder 2"/>
          <p:cNvSpPr>
            <a:spLocks noGrp="1"/>
          </p:cNvSpPr>
          <p:nvPr>
            <p:ph idx="1"/>
          </p:nvPr>
        </p:nvSpPr>
        <p:spPr/>
        <p:txBody>
          <a:bodyPr>
            <a:normAutofit/>
          </a:bodyPr>
          <a:lstStyle/>
          <a:p>
            <a:pPr marL="0" indent="0">
              <a:buNone/>
            </a:pPr>
            <a:r>
              <a:rPr lang="en-US" dirty="0" smtClean="0"/>
              <a:t>The Alleged Problem:  </a:t>
            </a:r>
          </a:p>
          <a:p>
            <a:r>
              <a:rPr lang="en-US" i="1" dirty="0" smtClean="0">
                <a:solidFill>
                  <a:srgbClr val="00B0F0"/>
                </a:solidFill>
              </a:rPr>
              <a:t>Images </a:t>
            </a:r>
            <a:r>
              <a:rPr lang="en-US" i="1" dirty="0">
                <a:solidFill>
                  <a:srgbClr val="00B0F0"/>
                </a:solidFill>
              </a:rPr>
              <a:t>of fire and so on seem so crude or primitive that they cannot be believed by sophisticated </a:t>
            </a:r>
            <a:r>
              <a:rPr lang="en-US" i="1" dirty="0" smtClean="0">
                <a:solidFill>
                  <a:srgbClr val="00B0F0"/>
                </a:solidFill>
              </a:rPr>
              <a:t>people </a:t>
            </a:r>
            <a:r>
              <a:rPr lang="en-US" i="1" dirty="0">
                <a:solidFill>
                  <a:srgbClr val="00B0F0"/>
                </a:solidFill>
              </a:rPr>
              <a:t>such as </a:t>
            </a:r>
            <a:r>
              <a:rPr lang="en-US" i="1" dirty="0" smtClean="0">
                <a:solidFill>
                  <a:srgbClr val="00B0F0"/>
                </a:solidFill>
              </a:rPr>
              <a:t>we </a:t>
            </a:r>
            <a:r>
              <a:rPr lang="en-US" i="1" dirty="0">
                <a:solidFill>
                  <a:srgbClr val="00B0F0"/>
                </a:solidFill>
              </a:rPr>
              <a:t>are today. </a:t>
            </a:r>
            <a:endParaRPr lang="en-US" i="1" dirty="0" smtClean="0">
              <a:solidFill>
                <a:srgbClr val="00B0F0"/>
              </a:solidFill>
            </a:endParaRPr>
          </a:p>
          <a:p>
            <a:pPr marL="0" indent="0">
              <a:buNone/>
            </a:pPr>
            <a:r>
              <a:rPr lang="en-US" dirty="0" smtClean="0"/>
              <a:t>A Better Way to See It:</a:t>
            </a:r>
          </a:p>
          <a:p>
            <a:r>
              <a:rPr lang="en-US" dirty="0">
                <a:solidFill>
                  <a:srgbClr val="FFFF00"/>
                </a:solidFill>
              </a:rPr>
              <a:t>Language is of this world</a:t>
            </a:r>
            <a:r>
              <a:rPr lang="en-US" dirty="0" smtClean="0">
                <a:solidFill>
                  <a:srgbClr val="FFFF00"/>
                </a:solidFill>
              </a:rPr>
              <a:t>.  Language</a:t>
            </a:r>
            <a:r>
              <a:rPr lang="en-US" dirty="0">
                <a:solidFill>
                  <a:srgbClr val="FFFF00"/>
                </a:solidFill>
              </a:rPr>
              <a:t>, in the Bible or out of it, </a:t>
            </a:r>
            <a:r>
              <a:rPr lang="en-US" dirty="0" smtClean="0">
                <a:solidFill>
                  <a:srgbClr val="FFFF00"/>
                </a:solidFill>
              </a:rPr>
              <a:t>is inadequate when </a:t>
            </a:r>
            <a:r>
              <a:rPr lang="en-US" dirty="0">
                <a:solidFill>
                  <a:srgbClr val="FFFF00"/>
                </a:solidFill>
              </a:rPr>
              <a:t>it comes to other-worldly things</a:t>
            </a:r>
            <a:r>
              <a:rPr lang="en-US" dirty="0" smtClean="0">
                <a:solidFill>
                  <a:srgbClr val="FFFF00"/>
                </a:solidFill>
              </a:rPr>
              <a:t>.  </a:t>
            </a:r>
            <a:endParaRPr lang="en-US" dirty="0">
              <a:solidFill>
                <a:srgbClr val="FFFF00"/>
              </a:solidFill>
            </a:endParaRPr>
          </a:p>
        </p:txBody>
      </p:sp>
    </p:spTree>
    <p:extLst>
      <p:ext uri="{BB962C8B-B14F-4D97-AF65-F5344CB8AC3E}">
        <p14:creationId xmlns:p14="http://schemas.microsoft.com/office/powerpoint/2010/main" val="208923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1) Biblical Descriptions </a:t>
            </a:r>
            <a:r>
              <a:rPr lang="en-US" dirty="0">
                <a:solidFill>
                  <a:srgbClr val="FFC000"/>
                </a:solidFill>
              </a:rPr>
              <a:t>of </a:t>
            </a:r>
            <a:r>
              <a:rPr lang="en-US" dirty="0" smtClean="0">
                <a:solidFill>
                  <a:srgbClr val="FFC000"/>
                </a:solidFill>
              </a:rPr>
              <a:t>Fiery Torment</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dirty="0" smtClean="0"/>
              <a:t>When </a:t>
            </a:r>
            <a:r>
              <a:rPr lang="en-US" dirty="0"/>
              <a:t>John describes the one seated on the throne in heaven he says, </a:t>
            </a:r>
            <a:endParaRPr lang="en-US" dirty="0" smtClean="0"/>
          </a:p>
          <a:p>
            <a:r>
              <a:rPr lang="en-US" i="1" dirty="0" smtClean="0">
                <a:solidFill>
                  <a:srgbClr val="00B050"/>
                </a:solidFill>
              </a:rPr>
              <a:t>“</a:t>
            </a:r>
            <a:r>
              <a:rPr lang="en-US" i="1" dirty="0">
                <a:solidFill>
                  <a:srgbClr val="00B050"/>
                </a:solidFill>
              </a:rPr>
              <a:t>And he who sat there had the appearance of jasper and </a:t>
            </a:r>
            <a:r>
              <a:rPr lang="en-US" i="1" dirty="0" smtClean="0">
                <a:solidFill>
                  <a:srgbClr val="00B050"/>
                </a:solidFill>
              </a:rPr>
              <a:t>carnelian (or “</a:t>
            </a:r>
            <a:r>
              <a:rPr lang="en-US" i="1" dirty="0" err="1" smtClean="0">
                <a:solidFill>
                  <a:srgbClr val="00B050"/>
                </a:solidFill>
              </a:rPr>
              <a:t>sardius</a:t>
            </a:r>
            <a:r>
              <a:rPr lang="en-US" i="1" dirty="0" smtClean="0">
                <a:solidFill>
                  <a:srgbClr val="00B050"/>
                </a:solidFill>
              </a:rPr>
              <a:t>”), </a:t>
            </a:r>
            <a:r>
              <a:rPr lang="en-US" i="1" dirty="0">
                <a:solidFill>
                  <a:srgbClr val="00B050"/>
                </a:solidFill>
              </a:rPr>
              <a:t>and around the throne was a rainbow that had the appearance of an emerald</a:t>
            </a:r>
            <a:r>
              <a:rPr lang="en-US" i="1" dirty="0" smtClean="0">
                <a:solidFill>
                  <a:srgbClr val="00B050"/>
                </a:solidFill>
              </a:rPr>
              <a:t>.” (Rev. 4:3)  </a:t>
            </a:r>
          </a:p>
          <a:p>
            <a:r>
              <a:rPr lang="en-US" dirty="0" smtClean="0"/>
              <a:t>Can </a:t>
            </a:r>
            <a:r>
              <a:rPr lang="en-US" dirty="0"/>
              <a:t>we really understand that?  </a:t>
            </a:r>
            <a:endParaRPr lang="en-US" dirty="0" smtClean="0"/>
          </a:p>
          <a:p>
            <a:r>
              <a:rPr lang="en-US" dirty="0" smtClean="0"/>
              <a:t>Perhaps not, but we live with the ambiguity. </a:t>
            </a:r>
          </a:p>
          <a:p>
            <a:endParaRPr lang="en-US" dirty="0"/>
          </a:p>
        </p:txBody>
      </p:sp>
    </p:spTree>
    <p:extLst>
      <p:ext uri="{BB962C8B-B14F-4D97-AF65-F5344CB8AC3E}">
        <p14:creationId xmlns:p14="http://schemas.microsoft.com/office/powerpoint/2010/main" val="176001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1) Biblical Descriptions </a:t>
            </a:r>
            <a:r>
              <a:rPr lang="en-US" dirty="0">
                <a:solidFill>
                  <a:srgbClr val="FFC000"/>
                </a:solidFill>
              </a:rPr>
              <a:t>of </a:t>
            </a:r>
            <a:r>
              <a:rPr lang="en-US" dirty="0" smtClean="0">
                <a:solidFill>
                  <a:srgbClr val="FFC000"/>
                </a:solidFill>
              </a:rPr>
              <a:t>Fiery Torment</a:t>
            </a:r>
            <a:endParaRPr lang="en-US" dirty="0">
              <a:solidFill>
                <a:srgbClr val="FFC000"/>
              </a:solidFill>
            </a:endParaRPr>
          </a:p>
        </p:txBody>
      </p:sp>
      <p:sp>
        <p:nvSpPr>
          <p:cNvPr id="3" name="Content Placeholder 2"/>
          <p:cNvSpPr>
            <a:spLocks noGrp="1"/>
          </p:cNvSpPr>
          <p:nvPr>
            <p:ph idx="1"/>
          </p:nvPr>
        </p:nvSpPr>
        <p:spPr/>
        <p:txBody>
          <a:bodyPr>
            <a:normAutofit lnSpcReduction="10000"/>
          </a:bodyPr>
          <a:lstStyle/>
          <a:p>
            <a:r>
              <a:rPr lang="en-US" i="1" dirty="0">
                <a:solidFill>
                  <a:srgbClr val="FFFF00"/>
                </a:solidFill>
              </a:rPr>
              <a:t>D</a:t>
            </a:r>
            <a:r>
              <a:rPr lang="en-US" i="1" dirty="0" smtClean="0">
                <a:solidFill>
                  <a:srgbClr val="FFFF00"/>
                </a:solidFill>
              </a:rPr>
              <a:t>o Christians think of denying heaven due to the wretched </a:t>
            </a:r>
            <a:r>
              <a:rPr lang="en-US" i="1" dirty="0">
                <a:solidFill>
                  <a:srgbClr val="FFFF00"/>
                </a:solidFill>
              </a:rPr>
              <a:t>inadequacy of the Bible’s descriptions of </a:t>
            </a:r>
            <a:r>
              <a:rPr lang="en-US" i="1" dirty="0" smtClean="0">
                <a:solidFill>
                  <a:srgbClr val="FFFF00"/>
                </a:solidFill>
              </a:rPr>
              <a:t>its glory?</a:t>
            </a:r>
            <a:endParaRPr lang="en-US" i="1" dirty="0">
              <a:solidFill>
                <a:srgbClr val="FFFF00"/>
              </a:solidFill>
            </a:endParaRPr>
          </a:p>
          <a:p>
            <a:r>
              <a:rPr lang="en-US" dirty="0" smtClean="0"/>
              <a:t>We </a:t>
            </a:r>
            <a:r>
              <a:rPr lang="en-US" dirty="0"/>
              <a:t>should apply the same logic to descriptions of </a:t>
            </a:r>
            <a:r>
              <a:rPr lang="en-US" dirty="0" smtClean="0"/>
              <a:t>hell</a:t>
            </a:r>
            <a:r>
              <a:rPr lang="en-US" dirty="0"/>
              <a:t> </a:t>
            </a:r>
            <a:r>
              <a:rPr lang="en-US" dirty="0" smtClean="0"/>
              <a:t>– and live with the ambiguity.</a:t>
            </a:r>
          </a:p>
          <a:p>
            <a:r>
              <a:rPr lang="en-US" dirty="0" smtClean="0"/>
              <a:t>It’s no help to </a:t>
            </a:r>
            <a:r>
              <a:rPr lang="en-US" dirty="0"/>
              <a:t>say the descriptions can’t be true or can’t be literal if we only desire </a:t>
            </a:r>
            <a:r>
              <a:rPr lang="en-US" dirty="0" smtClean="0"/>
              <a:t>in the end to </a:t>
            </a:r>
            <a:r>
              <a:rPr lang="en-US" dirty="0"/>
              <a:t>somehow </a:t>
            </a:r>
            <a:r>
              <a:rPr lang="en-US" dirty="0" smtClean="0"/>
              <a:t>rob </a:t>
            </a:r>
            <a:r>
              <a:rPr lang="en-US" dirty="0"/>
              <a:t>them of their meaning.  </a:t>
            </a:r>
            <a:endParaRPr lang="en-US" dirty="0" smtClean="0"/>
          </a:p>
        </p:txBody>
      </p:sp>
    </p:spTree>
    <p:extLst>
      <p:ext uri="{BB962C8B-B14F-4D97-AF65-F5344CB8AC3E}">
        <p14:creationId xmlns:p14="http://schemas.microsoft.com/office/powerpoint/2010/main" val="316045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1) Biblical Descriptions </a:t>
            </a:r>
            <a:r>
              <a:rPr lang="en-US" dirty="0">
                <a:solidFill>
                  <a:srgbClr val="FFC000"/>
                </a:solidFill>
              </a:rPr>
              <a:t>of </a:t>
            </a:r>
            <a:r>
              <a:rPr lang="en-US" dirty="0" smtClean="0">
                <a:solidFill>
                  <a:srgbClr val="FFC000"/>
                </a:solidFill>
              </a:rPr>
              <a:t>Fiery Torment</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dirty="0"/>
              <a:t>Jesus and the other authors of Scripture had to describe hell somehow if anything even remotely like what we call hell </a:t>
            </a:r>
            <a:r>
              <a:rPr lang="en-US" dirty="0" smtClean="0"/>
              <a:t>exists</a:t>
            </a:r>
            <a:r>
              <a:rPr lang="en-US" dirty="0"/>
              <a:t>.  </a:t>
            </a:r>
          </a:p>
          <a:p>
            <a:r>
              <a:rPr lang="en-US" dirty="0" smtClean="0"/>
              <a:t>Maybe </a:t>
            </a:r>
            <a:r>
              <a:rPr lang="en-US" dirty="0"/>
              <a:t>images of a lake of fire, undying worms, weeping, gnashing of teeth and outer darkness together are the closest they could come to the reality they intended to convey. </a:t>
            </a:r>
          </a:p>
        </p:txBody>
      </p:sp>
    </p:spTree>
    <p:extLst>
      <p:ext uri="{BB962C8B-B14F-4D97-AF65-F5344CB8AC3E}">
        <p14:creationId xmlns:p14="http://schemas.microsoft.com/office/powerpoint/2010/main" val="323764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1) Biblical Descriptions </a:t>
            </a:r>
            <a:r>
              <a:rPr lang="en-US" dirty="0">
                <a:solidFill>
                  <a:srgbClr val="FFC000"/>
                </a:solidFill>
              </a:rPr>
              <a:t>of </a:t>
            </a:r>
            <a:r>
              <a:rPr lang="en-US" dirty="0" smtClean="0">
                <a:solidFill>
                  <a:srgbClr val="FFC000"/>
                </a:solidFill>
              </a:rPr>
              <a:t>Fiery Torment</a:t>
            </a:r>
            <a:endParaRPr lang="en-US" dirty="0">
              <a:solidFill>
                <a:srgbClr val="FFC000"/>
              </a:solidFill>
            </a:endParaRPr>
          </a:p>
        </p:txBody>
      </p:sp>
      <p:sp>
        <p:nvSpPr>
          <p:cNvPr id="3" name="Content Placeholder 2"/>
          <p:cNvSpPr>
            <a:spLocks noGrp="1"/>
          </p:cNvSpPr>
          <p:nvPr>
            <p:ph idx="1"/>
          </p:nvPr>
        </p:nvSpPr>
        <p:spPr>
          <a:xfrm>
            <a:off x="4495800" y="1600200"/>
            <a:ext cx="4191000" cy="4525963"/>
          </a:xfrm>
        </p:spPr>
        <p:txBody>
          <a:bodyPr>
            <a:normAutofit/>
          </a:bodyPr>
          <a:lstStyle/>
          <a:p>
            <a:r>
              <a:rPr lang="en-US" dirty="0" smtClean="0"/>
              <a:t>Again, let’s hear what J.I. Packer had to say.</a:t>
            </a:r>
          </a:p>
          <a:p>
            <a:r>
              <a:rPr lang="en-US" dirty="0" smtClean="0"/>
              <a:t>Look at Letter </a:t>
            </a:r>
            <a:r>
              <a:rPr lang="en-US" b="1" dirty="0" smtClean="0">
                <a:solidFill>
                  <a:srgbClr val="FFFF00"/>
                </a:solidFill>
              </a:rPr>
              <a:t>A</a:t>
            </a:r>
            <a:r>
              <a:rPr lang="en-US" dirty="0" smtClean="0"/>
              <a:t> in your notes.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752599"/>
            <a:ext cx="3048000" cy="4188663"/>
          </a:xfrm>
          <a:prstGeom prst="rect">
            <a:avLst/>
          </a:prstGeom>
        </p:spPr>
      </p:pic>
    </p:spTree>
    <p:extLst>
      <p:ext uri="{BB962C8B-B14F-4D97-AF65-F5344CB8AC3E}">
        <p14:creationId xmlns:p14="http://schemas.microsoft.com/office/powerpoint/2010/main" val="29592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randombar(horizontal)">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2) Eternal </a:t>
            </a:r>
            <a:r>
              <a:rPr lang="en-US" dirty="0">
                <a:solidFill>
                  <a:srgbClr val="FFC000"/>
                </a:solidFill>
              </a:rPr>
              <a:t>Punishment for Sin</a:t>
            </a:r>
          </a:p>
        </p:txBody>
      </p:sp>
      <p:sp>
        <p:nvSpPr>
          <p:cNvPr id="3" name="Content Placeholder 2"/>
          <p:cNvSpPr>
            <a:spLocks noGrp="1"/>
          </p:cNvSpPr>
          <p:nvPr>
            <p:ph idx="1"/>
          </p:nvPr>
        </p:nvSpPr>
        <p:spPr/>
        <p:txBody>
          <a:bodyPr>
            <a:normAutofit lnSpcReduction="10000"/>
          </a:bodyPr>
          <a:lstStyle/>
          <a:p>
            <a:pPr marL="0" indent="0">
              <a:buNone/>
            </a:pPr>
            <a:r>
              <a:rPr lang="en-US" dirty="0"/>
              <a:t>The </a:t>
            </a:r>
            <a:r>
              <a:rPr lang="en-US" dirty="0" smtClean="0"/>
              <a:t>Alleged Problem: </a:t>
            </a:r>
          </a:p>
          <a:p>
            <a:r>
              <a:rPr lang="en-US" i="1" dirty="0" smtClean="0">
                <a:solidFill>
                  <a:srgbClr val="00B0F0"/>
                </a:solidFill>
              </a:rPr>
              <a:t>Eternal </a:t>
            </a:r>
            <a:r>
              <a:rPr lang="en-US" i="1" dirty="0">
                <a:solidFill>
                  <a:srgbClr val="00B0F0"/>
                </a:solidFill>
              </a:rPr>
              <a:t>punishment </a:t>
            </a:r>
            <a:r>
              <a:rPr lang="en-US" i="1" dirty="0" smtClean="0">
                <a:solidFill>
                  <a:srgbClr val="00B0F0"/>
                </a:solidFill>
              </a:rPr>
              <a:t>is unjust for any sin, no matter how heinous, and </a:t>
            </a:r>
            <a:r>
              <a:rPr lang="en-US" i="1" dirty="0">
                <a:solidFill>
                  <a:srgbClr val="00B0F0"/>
                </a:solidFill>
              </a:rPr>
              <a:t>therefore, unbecoming a just God.  </a:t>
            </a:r>
            <a:r>
              <a:rPr lang="en-US" i="1" dirty="0" smtClean="0">
                <a:solidFill>
                  <a:srgbClr val="00B0F0"/>
                </a:solidFill>
              </a:rPr>
              <a:t>Therefore</a:t>
            </a:r>
            <a:r>
              <a:rPr lang="en-US" i="1" dirty="0">
                <a:solidFill>
                  <a:srgbClr val="00B0F0"/>
                </a:solidFill>
              </a:rPr>
              <a:t>, hell cannot be eternal. </a:t>
            </a:r>
            <a:endParaRPr lang="en-US" i="1" dirty="0" smtClean="0">
              <a:solidFill>
                <a:srgbClr val="00B0F0"/>
              </a:solidFill>
            </a:endParaRPr>
          </a:p>
          <a:p>
            <a:pPr marL="0" indent="0">
              <a:buNone/>
            </a:pPr>
            <a:r>
              <a:rPr lang="en-US" dirty="0" smtClean="0"/>
              <a:t>One Possible Response:</a:t>
            </a:r>
          </a:p>
          <a:p>
            <a:r>
              <a:rPr lang="en-US" dirty="0">
                <a:solidFill>
                  <a:srgbClr val="00B050"/>
                </a:solidFill>
              </a:rPr>
              <a:t>It is entirely possible that we do not </a:t>
            </a:r>
            <a:r>
              <a:rPr lang="en-US" dirty="0" smtClean="0">
                <a:solidFill>
                  <a:srgbClr val="00B050"/>
                </a:solidFill>
              </a:rPr>
              <a:t>rightly see </a:t>
            </a:r>
            <a:r>
              <a:rPr lang="en-US" dirty="0">
                <a:solidFill>
                  <a:srgbClr val="00B050"/>
                </a:solidFill>
              </a:rPr>
              <a:t>the wickedness of our sin, which, for all we know, may be an “infinite evil.”  </a:t>
            </a:r>
          </a:p>
          <a:p>
            <a:pPr marL="0" indent="0">
              <a:buNone/>
            </a:pPr>
            <a:endParaRPr lang="en-US" dirty="0">
              <a:solidFill>
                <a:srgbClr val="00B050"/>
              </a:solidFill>
            </a:endParaRPr>
          </a:p>
        </p:txBody>
      </p:sp>
    </p:spTree>
    <p:extLst>
      <p:ext uri="{BB962C8B-B14F-4D97-AF65-F5344CB8AC3E}">
        <p14:creationId xmlns:p14="http://schemas.microsoft.com/office/powerpoint/2010/main" val="216161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2) Eternal </a:t>
            </a:r>
            <a:r>
              <a:rPr lang="en-US" dirty="0">
                <a:solidFill>
                  <a:srgbClr val="FFC000"/>
                </a:solidFill>
              </a:rPr>
              <a:t>Punishment for Sin</a:t>
            </a:r>
          </a:p>
        </p:txBody>
      </p:sp>
      <p:sp>
        <p:nvSpPr>
          <p:cNvPr id="3" name="Content Placeholder 2"/>
          <p:cNvSpPr>
            <a:spLocks noGrp="1"/>
          </p:cNvSpPr>
          <p:nvPr>
            <p:ph idx="1"/>
          </p:nvPr>
        </p:nvSpPr>
        <p:spPr>
          <a:xfrm>
            <a:off x="4572000" y="1600200"/>
            <a:ext cx="4114800" cy="4525963"/>
          </a:xfrm>
        </p:spPr>
        <p:txBody>
          <a:bodyPr>
            <a:normAutofit/>
          </a:bodyPr>
          <a:lstStyle/>
          <a:p>
            <a:r>
              <a:rPr lang="en-US" dirty="0" smtClean="0"/>
              <a:t>See the remarks of Jonathan Edwards at </a:t>
            </a:r>
            <a:r>
              <a:rPr lang="en-US" b="1" dirty="0" smtClean="0">
                <a:solidFill>
                  <a:srgbClr val="FFFF00"/>
                </a:solidFill>
              </a:rPr>
              <a:t>B</a:t>
            </a:r>
            <a:r>
              <a:rPr lang="en-US" dirty="0" smtClean="0"/>
              <a:t> in the notes.</a:t>
            </a:r>
          </a:p>
          <a:p>
            <a:r>
              <a:rPr lang="en-US" i="1" dirty="0" smtClean="0"/>
              <a:t>(According to </a:t>
            </a:r>
            <a:r>
              <a:rPr lang="en-US" i="1" dirty="0" err="1" smtClean="0"/>
              <a:t>Pinnock</a:t>
            </a:r>
            <a:r>
              <a:rPr lang="en-US" i="1" dirty="0" smtClean="0"/>
              <a:t> Edwards had cauterized his conscience to be able to say such things.)</a:t>
            </a:r>
            <a:endParaRPr lang="en-US"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447800"/>
            <a:ext cx="3657600" cy="4763386"/>
          </a:xfrm>
          <a:prstGeom prst="rect">
            <a:avLst/>
          </a:prstGeom>
        </p:spPr>
      </p:pic>
    </p:spTree>
    <p:extLst>
      <p:ext uri="{BB962C8B-B14F-4D97-AF65-F5344CB8AC3E}">
        <p14:creationId xmlns:p14="http://schemas.microsoft.com/office/powerpoint/2010/main" val="216051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4"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lstStyle/>
          <a:p>
            <a:r>
              <a:rPr lang="en-US" dirty="0" smtClean="0"/>
              <a:t>Maybe </a:t>
            </a:r>
            <a:r>
              <a:rPr lang="en-US" dirty="0"/>
              <a:t>sin is an </a:t>
            </a:r>
            <a:r>
              <a:rPr lang="en-US" b="1" i="1" dirty="0">
                <a:solidFill>
                  <a:srgbClr val="FFFF00"/>
                </a:solidFill>
              </a:rPr>
              <a:t>infinite</a:t>
            </a:r>
            <a:r>
              <a:rPr lang="en-US" dirty="0"/>
              <a:t> evil, odiousness, and provocation </a:t>
            </a:r>
            <a:r>
              <a:rPr lang="en-US" dirty="0" smtClean="0"/>
              <a:t>in the eyes of </a:t>
            </a:r>
            <a:r>
              <a:rPr lang="en-US" dirty="0"/>
              <a:t>God.</a:t>
            </a:r>
          </a:p>
          <a:p>
            <a:r>
              <a:rPr lang="en-US" dirty="0"/>
              <a:t>M</a:t>
            </a:r>
            <a:r>
              <a:rPr lang="en-US" dirty="0" smtClean="0"/>
              <a:t>aybe </a:t>
            </a:r>
            <a:r>
              <a:rPr lang="en-US" dirty="0"/>
              <a:t>we have “cauterized our consciences” to the point that we no longer feel </a:t>
            </a:r>
            <a:r>
              <a:rPr lang="en-US" dirty="0" smtClean="0"/>
              <a:t>this </a:t>
            </a:r>
            <a:r>
              <a:rPr lang="en-US" dirty="0"/>
              <a:t>– and instead deem God unjust for his </a:t>
            </a:r>
            <a:r>
              <a:rPr lang="en-US" dirty="0" smtClean="0"/>
              <a:t>entirely justified assessment of sin.</a:t>
            </a:r>
            <a:endParaRPr lang="en-US" dirty="0"/>
          </a:p>
          <a:p>
            <a:r>
              <a:rPr lang="en-US" dirty="0"/>
              <a:t>We have to at least admit the possibility that Edwards is right.</a:t>
            </a:r>
          </a:p>
          <a:p>
            <a:endParaRPr lang="en-US" dirty="0"/>
          </a:p>
        </p:txBody>
      </p:sp>
    </p:spTree>
    <p:extLst>
      <p:ext uri="{BB962C8B-B14F-4D97-AF65-F5344CB8AC3E}">
        <p14:creationId xmlns:p14="http://schemas.microsoft.com/office/powerpoint/2010/main" val="29119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lstStyle/>
          <a:p>
            <a:r>
              <a:rPr lang="en-US" dirty="0" smtClean="0">
                <a:solidFill>
                  <a:srgbClr val="00B0F0"/>
                </a:solidFill>
              </a:rPr>
              <a:t>A comparison may help:</a:t>
            </a:r>
          </a:p>
          <a:p>
            <a:r>
              <a:rPr lang="en-US" dirty="0" smtClean="0"/>
              <a:t>In my pastoral ministry I have had the opportunity to counsel several sex offenders.</a:t>
            </a:r>
          </a:p>
          <a:p>
            <a:r>
              <a:rPr lang="en-US" dirty="0"/>
              <a:t>If I wanted to accurately gauge the “evil, odiousness, and provocation” involved in their crimes I would not begin by asking </a:t>
            </a:r>
            <a:r>
              <a:rPr lang="en-US" dirty="0" smtClean="0"/>
              <a:t>a random sample of sex offenders what </a:t>
            </a:r>
            <a:r>
              <a:rPr lang="en-US" i="1" dirty="0"/>
              <a:t>they</a:t>
            </a:r>
            <a:r>
              <a:rPr lang="en-US" dirty="0"/>
              <a:t> thought. </a:t>
            </a:r>
            <a:endParaRPr lang="en-US" dirty="0" smtClean="0"/>
          </a:p>
          <a:p>
            <a:endParaRPr lang="en-US" dirty="0"/>
          </a:p>
        </p:txBody>
      </p:sp>
    </p:spTree>
    <p:extLst>
      <p:ext uri="{BB962C8B-B14F-4D97-AF65-F5344CB8AC3E}">
        <p14:creationId xmlns:p14="http://schemas.microsoft.com/office/powerpoint/2010/main" val="35559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lstStyle/>
          <a:p>
            <a:r>
              <a:rPr lang="en-US" dirty="0" smtClean="0"/>
              <a:t>The </a:t>
            </a:r>
            <a:r>
              <a:rPr lang="en-US" dirty="0"/>
              <a:t>most honest and genuinely remorseful of them would have to admit they probably don’t know the full extent of the damage they’ve caused, and certainly can’t compensate for it, but it </a:t>
            </a:r>
            <a:r>
              <a:rPr lang="en-US" dirty="0" smtClean="0"/>
              <a:t>must </a:t>
            </a:r>
            <a:r>
              <a:rPr lang="en-US" dirty="0"/>
              <a:t>be </a:t>
            </a:r>
            <a:r>
              <a:rPr lang="en-US" dirty="0" smtClean="0"/>
              <a:t>truly awful.</a:t>
            </a:r>
          </a:p>
          <a:p>
            <a:pPr marL="0" indent="0">
              <a:buNone/>
            </a:pPr>
            <a:r>
              <a:rPr lang="en-US" dirty="0" smtClean="0"/>
              <a:t>	(</a:t>
            </a:r>
            <a:r>
              <a:rPr lang="en-US" dirty="0"/>
              <a:t>I’ve </a:t>
            </a:r>
            <a:r>
              <a:rPr lang="en-US" dirty="0" smtClean="0"/>
              <a:t>heard such attitudes expressed.)</a:t>
            </a:r>
            <a:endParaRPr lang="en-US" dirty="0"/>
          </a:p>
        </p:txBody>
      </p:sp>
    </p:spTree>
    <p:extLst>
      <p:ext uri="{BB962C8B-B14F-4D97-AF65-F5344CB8AC3E}">
        <p14:creationId xmlns:p14="http://schemas.microsoft.com/office/powerpoint/2010/main" val="2927430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normAutofit/>
          </a:bodyPr>
          <a:lstStyle/>
          <a:p>
            <a:r>
              <a:rPr lang="en-US" dirty="0"/>
              <a:t>The </a:t>
            </a:r>
            <a:r>
              <a:rPr lang="en-US" dirty="0" smtClean="0"/>
              <a:t>least honest, </a:t>
            </a:r>
            <a:r>
              <a:rPr lang="en-US" dirty="0"/>
              <a:t>or </a:t>
            </a:r>
            <a:r>
              <a:rPr lang="en-US" dirty="0" smtClean="0"/>
              <a:t>most </a:t>
            </a:r>
            <a:r>
              <a:rPr lang="en-US" dirty="0"/>
              <a:t>deluded, </a:t>
            </a:r>
            <a:r>
              <a:rPr lang="en-US" dirty="0" smtClean="0"/>
              <a:t>might try to </a:t>
            </a:r>
            <a:r>
              <a:rPr lang="en-US" dirty="0"/>
              <a:t>defend themselves and/or their actions, </a:t>
            </a:r>
            <a:r>
              <a:rPr lang="en-US" dirty="0" smtClean="0"/>
              <a:t>and criticize </a:t>
            </a:r>
            <a:r>
              <a:rPr lang="en-US" dirty="0"/>
              <a:t>the </a:t>
            </a:r>
            <a:r>
              <a:rPr lang="en-US" dirty="0" smtClean="0"/>
              <a:t>prosecutor, judge or jury.</a:t>
            </a:r>
          </a:p>
          <a:p>
            <a:r>
              <a:rPr lang="en-US" dirty="0"/>
              <a:t>Their victims, however, might have the most accurate sense of all.  </a:t>
            </a:r>
            <a:endParaRPr lang="en-US" dirty="0" smtClean="0"/>
          </a:p>
          <a:p>
            <a:r>
              <a:rPr lang="en-US" dirty="0" smtClean="0"/>
              <a:t>A </a:t>
            </a:r>
            <a:r>
              <a:rPr lang="en-US" dirty="0"/>
              <a:t>survey or series of interviews with </a:t>
            </a:r>
            <a:r>
              <a:rPr lang="en-US" dirty="0" smtClean="0"/>
              <a:t>their victims might </a:t>
            </a:r>
            <a:r>
              <a:rPr lang="en-US" dirty="0"/>
              <a:t>give us a good overall picture of the damage </a:t>
            </a:r>
            <a:r>
              <a:rPr lang="en-US" dirty="0" smtClean="0"/>
              <a:t>that sex offenders </a:t>
            </a:r>
            <a:r>
              <a:rPr lang="en-US" dirty="0"/>
              <a:t>cause. </a:t>
            </a:r>
          </a:p>
        </p:txBody>
      </p:sp>
    </p:spTree>
    <p:extLst>
      <p:ext uri="{BB962C8B-B14F-4D97-AF65-F5344CB8AC3E}">
        <p14:creationId xmlns:p14="http://schemas.microsoft.com/office/powerpoint/2010/main" val="305820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normAutofit lnSpcReduction="10000"/>
          </a:bodyPr>
          <a:lstStyle/>
          <a:p>
            <a:r>
              <a:rPr lang="en-US" dirty="0" smtClean="0"/>
              <a:t>All </a:t>
            </a:r>
            <a:r>
              <a:rPr lang="en-US" dirty="0"/>
              <a:t>of us </a:t>
            </a:r>
            <a:r>
              <a:rPr lang="en-US" dirty="0" smtClean="0"/>
              <a:t>have </a:t>
            </a:r>
            <a:r>
              <a:rPr lang="en-US" dirty="0"/>
              <a:t>sinned against pure, majestic, infinite holiness Himself.  </a:t>
            </a:r>
            <a:endParaRPr lang="en-US" dirty="0" smtClean="0"/>
          </a:p>
          <a:p>
            <a:r>
              <a:rPr lang="en-US" dirty="0" smtClean="0"/>
              <a:t>Do </a:t>
            </a:r>
            <a:r>
              <a:rPr lang="en-US" dirty="0"/>
              <a:t>we really claim to trust our own judgment as to the evil or effect of our sin?  </a:t>
            </a:r>
            <a:endParaRPr lang="en-US" dirty="0" smtClean="0"/>
          </a:p>
          <a:p>
            <a:r>
              <a:rPr lang="en-US" dirty="0" smtClean="0"/>
              <a:t>Would it be wise</a:t>
            </a:r>
            <a:r>
              <a:rPr lang="en-US" dirty="0"/>
              <a:t> </a:t>
            </a:r>
            <a:r>
              <a:rPr lang="en-US" dirty="0" smtClean="0"/>
              <a:t>to trust the criminal’s own judgment regarding his crime?</a:t>
            </a:r>
          </a:p>
          <a:p>
            <a:r>
              <a:rPr lang="en-US" dirty="0" smtClean="0"/>
              <a:t>Would </a:t>
            </a:r>
            <a:r>
              <a:rPr lang="en-US" dirty="0"/>
              <a:t>it not be more sensible to ask God, </a:t>
            </a:r>
            <a:r>
              <a:rPr lang="en-US" dirty="0" smtClean="0"/>
              <a:t>the one pure and most impartial </a:t>
            </a:r>
            <a:r>
              <a:rPr lang="en-US" dirty="0"/>
              <a:t>victim, against whom we have all sinned?  </a:t>
            </a:r>
          </a:p>
        </p:txBody>
      </p:sp>
    </p:spTree>
    <p:extLst>
      <p:ext uri="{BB962C8B-B14F-4D97-AF65-F5344CB8AC3E}">
        <p14:creationId xmlns:p14="http://schemas.microsoft.com/office/powerpoint/2010/main" val="144137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normAutofit lnSpcReduction="10000"/>
          </a:bodyPr>
          <a:lstStyle/>
          <a:p>
            <a:r>
              <a:rPr lang="en-US" dirty="0"/>
              <a:t>And if the verdict were, as it seems to be biblically, that we </a:t>
            </a:r>
            <a:r>
              <a:rPr lang="en-US" dirty="0" smtClean="0"/>
              <a:t>are guilty and deserving of eternal </a:t>
            </a:r>
            <a:r>
              <a:rPr lang="en-US" dirty="0"/>
              <a:t>or infinite retributive punishment, then it must be so and we should accept it</a:t>
            </a:r>
            <a:r>
              <a:rPr lang="en-US" dirty="0" smtClean="0"/>
              <a:t>.</a:t>
            </a:r>
          </a:p>
          <a:p>
            <a:r>
              <a:rPr lang="en-US" dirty="0" smtClean="0"/>
              <a:t>Further, if our obligation toward God is actually infinite, then the punishment cannot end – unless and until an infinite price is paid.  </a:t>
            </a:r>
          </a:p>
          <a:p>
            <a:r>
              <a:rPr lang="en-US" dirty="0"/>
              <a:t>This infinite price has been paid by the </a:t>
            </a:r>
            <a:r>
              <a:rPr lang="en-US" dirty="0" smtClean="0"/>
              <a:t>infinitely holy Christ at Calvary upon the cross.</a:t>
            </a:r>
          </a:p>
          <a:p>
            <a:endParaRPr lang="en-US" dirty="0" smtClean="0"/>
          </a:p>
        </p:txBody>
      </p:sp>
    </p:spTree>
    <p:extLst>
      <p:ext uri="{BB962C8B-B14F-4D97-AF65-F5344CB8AC3E}">
        <p14:creationId xmlns:p14="http://schemas.microsoft.com/office/powerpoint/2010/main" val="17062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2) Eternal Punishment for Sin</a:t>
            </a:r>
            <a:endParaRPr lang="en-US" dirty="0"/>
          </a:p>
        </p:txBody>
      </p:sp>
      <p:sp>
        <p:nvSpPr>
          <p:cNvPr id="3" name="Content Placeholder 2"/>
          <p:cNvSpPr>
            <a:spLocks noGrp="1"/>
          </p:cNvSpPr>
          <p:nvPr>
            <p:ph idx="1"/>
          </p:nvPr>
        </p:nvSpPr>
        <p:spPr/>
        <p:txBody>
          <a:bodyPr>
            <a:normAutofit lnSpcReduction="10000"/>
          </a:bodyPr>
          <a:lstStyle/>
          <a:p>
            <a:r>
              <a:rPr lang="en-US" dirty="0" smtClean="0"/>
              <a:t>If </a:t>
            </a:r>
            <a:r>
              <a:rPr lang="en-US" dirty="0"/>
              <a:t>it is refused, an unending sentence is the only option left.  </a:t>
            </a:r>
            <a:endParaRPr lang="en-US" dirty="0" smtClean="0"/>
          </a:p>
          <a:p>
            <a:r>
              <a:rPr lang="en-US" dirty="0" smtClean="0"/>
              <a:t>The </a:t>
            </a:r>
            <a:r>
              <a:rPr lang="en-US" dirty="0"/>
              <a:t>amount paid by suffering for any measurable amount of time, </a:t>
            </a:r>
            <a:r>
              <a:rPr lang="en-US" dirty="0" smtClean="0"/>
              <a:t>however long, will </a:t>
            </a:r>
            <a:r>
              <a:rPr lang="en-US" dirty="0"/>
              <a:t>still be </a:t>
            </a:r>
            <a:r>
              <a:rPr lang="en-US" dirty="0" smtClean="0"/>
              <a:t>finite.</a:t>
            </a:r>
          </a:p>
          <a:p>
            <a:r>
              <a:rPr lang="en-US" dirty="0" smtClean="0"/>
              <a:t>So the </a:t>
            </a:r>
            <a:r>
              <a:rPr lang="en-US" dirty="0"/>
              <a:t>price will never be fully </a:t>
            </a:r>
            <a:r>
              <a:rPr lang="en-US" dirty="0" smtClean="0"/>
              <a:t>paid.</a:t>
            </a:r>
          </a:p>
          <a:p>
            <a:r>
              <a:rPr lang="en-US" dirty="0" smtClean="0"/>
              <a:t>Not </a:t>
            </a:r>
            <a:r>
              <a:rPr lang="en-US" dirty="0"/>
              <a:t>after a bazillion ages.  </a:t>
            </a:r>
          </a:p>
          <a:p>
            <a:r>
              <a:rPr lang="en-US" i="1" dirty="0" smtClean="0">
                <a:solidFill>
                  <a:srgbClr val="00B0F0"/>
                </a:solidFill>
              </a:rPr>
              <a:t>“How </a:t>
            </a:r>
            <a:r>
              <a:rPr lang="en-US" i="1" dirty="0">
                <a:solidFill>
                  <a:srgbClr val="00B0F0"/>
                </a:solidFill>
              </a:rPr>
              <a:t>shall we escape if we neglect </a:t>
            </a:r>
            <a:r>
              <a:rPr lang="en-US" i="1" dirty="0" smtClean="0">
                <a:solidFill>
                  <a:srgbClr val="00B0F0"/>
                </a:solidFill>
              </a:rPr>
              <a:t>so great a salvation</a:t>
            </a:r>
            <a:r>
              <a:rPr lang="en-US" i="1" dirty="0">
                <a:solidFill>
                  <a:srgbClr val="00B0F0"/>
                </a:solidFill>
              </a:rPr>
              <a:t>?” (Hebrews 2:3</a:t>
            </a:r>
            <a:r>
              <a:rPr lang="en-US" i="1" dirty="0" smtClean="0">
                <a:solidFill>
                  <a:srgbClr val="00B0F0"/>
                </a:solidFill>
              </a:rPr>
              <a:t>)</a:t>
            </a:r>
            <a:endParaRPr lang="en-US" i="1" dirty="0">
              <a:solidFill>
                <a:srgbClr val="00B0F0"/>
              </a:solidFill>
            </a:endParaRPr>
          </a:p>
        </p:txBody>
      </p:sp>
    </p:spTree>
    <p:extLst>
      <p:ext uri="{BB962C8B-B14F-4D97-AF65-F5344CB8AC3E}">
        <p14:creationId xmlns:p14="http://schemas.microsoft.com/office/powerpoint/2010/main" val="368620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3) The </a:t>
            </a:r>
            <a:r>
              <a:rPr lang="en-US" dirty="0">
                <a:solidFill>
                  <a:srgbClr val="FFC000"/>
                </a:solidFill>
              </a:rPr>
              <a:t>Demand to Put God First</a:t>
            </a:r>
          </a:p>
        </p:txBody>
      </p:sp>
      <p:sp>
        <p:nvSpPr>
          <p:cNvPr id="3" name="Content Placeholder 2"/>
          <p:cNvSpPr>
            <a:spLocks noGrp="1"/>
          </p:cNvSpPr>
          <p:nvPr>
            <p:ph idx="1"/>
          </p:nvPr>
        </p:nvSpPr>
        <p:spPr/>
        <p:txBody>
          <a:bodyPr>
            <a:normAutofit/>
          </a:bodyPr>
          <a:lstStyle/>
          <a:p>
            <a:r>
              <a:rPr lang="en-US" dirty="0" smtClean="0"/>
              <a:t>Consider again Rob </a:t>
            </a:r>
            <a:r>
              <a:rPr lang="en-US" dirty="0"/>
              <a:t>Bell’s story about the two weeping </a:t>
            </a:r>
            <a:r>
              <a:rPr lang="en-US" dirty="0" smtClean="0"/>
              <a:t>women.</a:t>
            </a:r>
          </a:p>
          <a:p>
            <a:r>
              <a:rPr lang="en-US" dirty="0" smtClean="0"/>
              <a:t>One </a:t>
            </a:r>
            <a:r>
              <a:rPr lang="en-US" dirty="0"/>
              <a:t>of them can expect to see her loved ones again; the other cannot, even – or better, </a:t>
            </a:r>
            <a:r>
              <a:rPr lang="en-US" i="1" dirty="0"/>
              <a:t>especially </a:t>
            </a:r>
            <a:r>
              <a:rPr lang="en-US" dirty="0"/>
              <a:t>– if she trusts Jesus.  </a:t>
            </a:r>
            <a:endParaRPr lang="en-US" dirty="0" smtClean="0"/>
          </a:p>
          <a:p>
            <a:r>
              <a:rPr lang="en-US" dirty="0" smtClean="0"/>
              <a:t>Her </a:t>
            </a:r>
            <a:r>
              <a:rPr lang="en-US" dirty="0"/>
              <a:t>loved ones are all non-Christians and some may be in hell even as we speak</a:t>
            </a:r>
            <a:r>
              <a:rPr lang="en-US" dirty="0" smtClean="0"/>
              <a:t>.</a:t>
            </a:r>
          </a:p>
          <a:p>
            <a:r>
              <a:rPr lang="en-US" dirty="0"/>
              <a:t>This is dreadful news!</a:t>
            </a:r>
          </a:p>
        </p:txBody>
      </p:sp>
    </p:spTree>
    <p:extLst>
      <p:ext uri="{BB962C8B-B14F-4D97-AF65-F5344CB8AC3E}">
        <p14:creationId xmlns:p14="http://schemas.microsoft.com/office/powerpoint/2010/main" val="14246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3) The </a:t>
            </a:r>
            <a:r>
              <a:rPr lang="en-US" dirty="0">
                <a:solidFill>
                  <a:srgbClr val="FFC000"/>
                </a:solidFill>
              </a:rPr>
              <a:t>Demand to Put God First</a:t>
            </a:r>
          </a:p>
        </p:txBody>
      </p:sp>
      <p:sp>
        <p:nvSpPr>
          <p:cNvPr id="3" name="Content Placeholder 2"/>
          <p:cNvSpPr>
            <a:spLocks noGrp="1"/>
          </p:cNvSpPr>
          <p:nvPr>
            <p:ph idx="1"/>
          </p:nvPr>
        </p:nvSpPr>
        <p:spPr/>
        <p:txBody>
          <a:bodyPr>
            <a:normAutofit/>
          </a:bodyPr>
          <a:lstStyle/>
          <a:p>
            <a:r>
              <a:rPr lang="en-US" dirty="0" smtClean="0"/>
              <a:t>But also consider Christ’s response when </a:t>
            </a:r>
            <a:r>
              <a:rPr lang="en-US" dirty="0"/>
              <a:t>asked by a lawyer what the greatest commandment was.  </a:t>
            </a:r>
            <a:endParaRPr lang="en-US" dirty="0" smtClean="0"/>
          </a:p>
          <a:p>
            <a:r>
              <a:rPr lang="en-US" i="1" dirty="0" smtClean="0">
                <a:solidFill>
                  <a:srgbClr val="FFC000"/>
                </a:solidFill>
              </a:rPr>
              <a:t>“</a:t>
            </a:r>
            <a:r>
              <a:rPr lang="en-US" i="1" dirty="0">
                <a:solidFill>
                  <a:srgbClr val="FFC000"/>
                </a:solidFill>
              </a:rPr>
              <a:t>And he said to him, ‘You shall love the Lord your God with all your heart and with all your soul and with all your mind.  This is the great and first commandment</a:t>
            </a:r>
            <a:r>
              <a:rPr lang="en-US" i="1" dirty="0" smtClean="0">
                <a:solidFill>
                  <a:srgbClr val="FFC000"/>
                </a:solidFill>
              </a:rPr>
              <a:t>.’”</a:t>
            </a:r>
            <a:endParaRPr lang="en-US" dirty="0" smtClean="0">
              <a:solidFill>
                <a:srgbClr val="FFC000"/>
              </a:solidFill>
            </a:endParaRPr>
          </a:p>
          <a:p>
            <a:pPr lvl="1" algn="r"/>
            <a:r>
              <a:rPr lang="en-US" i="1" dirty="0" smtClean="0">
                <a:solidFill>
                  <a:srgbClr val="FFC000"/>
                </a:solidFill>
              </a:rPr>
              <a:t>Matthew 22:37-38 (ESV)</a:t>
            </a:r>
            <a:endParaRPr lang="en-US" i="1" dirty="0">
              <a:solidFill>
                <a:srgbClr val="FFC000"/>
              </a:solidFill>
            </a:endParaRPr>
          </a:p>
        </p:txBody>
      </p:sp>
    </p:spTree>
    <p:extLst>
      <p:ext uri="{BB962C8B-B14F-4D97-AF65-F5344CB8AC3E}">
        <p14:creationId xmlns:p14="http://schemas.microsoft.com/office/powerpoint/2010/main" val="254025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3) The </a:t>
            </a:r>
            <a:r>
              <a:rPr lang="en-US" dirty="0">
                <a:solidFill>
                  <a:srgbClr val="FFC000"/>
                </a:solidFill>
              </a:rPr>
              <a:t>Demand to Put God First</a:t>
            </a:r>
          </a:p>
        </p:txBody>
      </p:sp>
      <p:sp>
        <p:nvSpPr>
          <p:cNvPr id="3" name="Content Placeholder 2"/>
          <p:cNvSpPr>
            <a:spLocks noGrp="1"/>
          </p:cNvSpPr>
          <p:nvPr>
            <p:ph idx="1"/>
          </p:nvPr>
        </p:nvSpPr>
        <p:spPr/>
        <p:txBody>
          <a:bodyPr>
            <a:normAutofit/>
          </a:bodyPr>
          <a:lstStyle/>
          <a:p>
            <a:r>
              <a:rPr lang="en-US" dirty="0"/>
              <a:t>The conflict that </a:t>
            </a:r>
            <a:r>
              <a:rPr lang="en-US" dirty="0" smtClean="0"/>
              <a:t>Woman </a:t>
            </a:r>
            <a:r>
              <a:rPr lang="en-US" dirty="0"/>
              <a:t>#2 was feeling has keenly been felt by all </a:t>
            </a:r>
            <a:r>
              <a:rPr lang="en-US" dirty="0" smtClean="0"/>
              <a:t>who </a:t>
            </a:r>
            <a:r>
              <a:rPr lang="en-US" dirty="0"/>
              <a:t>have put </a:t>
            </a:r>
            <a:r>
              <a:rPr lang="en-US" dirty="0" smtClean="0"/>
              <a:t>their faith </a:t>
            </a:r>
            <a:r>
              <a:rPr lang="en-US" dirty="0"/>
              <a:t>in Christ though </a:t>
            </a:r>
            <a:r>
              <a:rPr lang="en-US" dirty="0" smtClean="0"/>
              <a:t>not </a:t>
            </a:r>
            <a:r>
              <a:rPr lang="en-US" dirty="0"/>
              <a:t>raised in Christian homes.  </a:t>
            </a:r>
            <a:endParaRPr lang="en-US" dirty="0" smtClean="0"/>
          </a:p>
          <a:p>
            <a:r>
              <a:rPr lang="en-US" dirty="0" smtClean="0"/>
              <a:t>Ruth left her </a:t>
            </a:r>
            <a:r>
              <a:rPr lang="en-US" dirty="0"/>
              <a:t>people and her gods to go with Naomi and serve the God of Israel.  </a:t>
            </a:r>
            <a:endParaRPr lang="en-US" dirty="0" smtClean="0"/>
          </a:p>
          <a:p>
            <a:endParaRPr lang="en-US" dirty="0"/>
          </a:p>
        </p:txBody>
      </p:sp>
    </p:spTree>
    <p:extLst>
      <p:ext uri="{BB962C8B-B14F-4D97-AF65-F5344CB8AC3E}">
        <p14:creationId xmlns:p14="http://schemas.microsoft.com/office/powerpoint/2010/main" val="394356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3) The </a:t>
            </a:r>
            <a:r>
              <a:rPr lang="en-US" dirty="0">
                <a:solidFill>
                  <a:srgbClr val="FFC000"/>
                </a:solidFill>
              </a:rPr>
              <a:t>Demand to Put God First</a:t>
            </a:r>
          </a:p>
        </p:txBody>
      </p:sp>
      <p:sp>
        <p:nvSpPr>
          <p:cNvPr id="3" name="Content Placeholder 2"/>
          <p:cNvSpPr>
            <a:spLocks noGrp="1"/>
          </p:cNvSpPr>
          <p:nvPr>
            <p:ph idx="1"/>
          </p:nvPr>
        </p:nvSpPr>
        <p:spPr/>
        <p:txBody>
          <a:bodyPr>
            <a:normAutofit/>
          </a:bodyPr>
          <a:lstStyle/>
          <a:p>
            <a:r>
              <a:rPr lang="en-US" dirty="0"/>
              <a:t>Paul applauds the Thessalonians saying, </a:t>
            </a:r>
            <a:r>
              <a:rPr lang="en-US" i="1" dirty="0">
                <a:solidFill>
                  <a:srgbClr val="00B0F0"/>
                </a:solidFill>
              </a:rPr>
              <a:t>“…you turned to God from idols to serve the living and true God, and to wait for his Son from heaven, whom he raised from the dead, Jesus who delivers us from the wrath to come.” </a:t>
            </a:r>
            <a:r>
              <a:rPr lang="en-US" i="1" dirty="0" smtClean="0">
                <a:solidFill>
                  <a:srgbClr val="00B0F0"/>
                </a:solidFill>
              </a:rPr>
              <a:t>(1 </a:t>
            </a:r>
            <a:r>
              <a:rPr lang="en-US" i="1" dirty="0">
                <a:solidFill>
                  <a:srgbClr val="00B0F0"/>
                </a:solidFill>
              </a:rPr>
              <a:t>Thessalonians </a:t>
            </a:r>
            <a:r>
              <a:rPr lang="en-US" i="1" dirty="0" smtClean="0">
                <a:solidFill>
                  <a:srgbClr val="00B0F0"/>
                </a:solidFill>
              </a:rPr>
              <a:t>1:9-10)</a:t>
            </a:r>
          </a:p>
          <a:p>
            <a:r>
              <a:rPr lang="en-US" dirty="0"/>
              <a:t>Ponder the reality that God deserves nothing less than this kind of commitment from us</a:t>
            </a:r>
            <a:r>
              <a:rPr lang="en-US" dirty="0" smtClean="0"/>
              <a:t>.</a:t>
            </a:r>
            <a:endParaRPr lang="en-US" dirty="0"/>
          </a:p>
        </p:txBody>
      </p:sp>
    </p:spTree>
    <p:extLst>
      <p:ext uri="{BB962C8B-B14F-4D97-AF65-F5344CB8AC3E}">
        <p14:creationId xmlns:p14="http://schemas.microsoft.com/office/powerpoint/2010/main" val="183924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r>
              <a:rPr lang="en-US" dirty="0" smtClean="0">
                <a:solidFill>
                  <a:srgbClr val="FFC000"/>
                </a:solidFill>
              </a:rPr>
              <a:t>3) The </a:t>
            </a:r>
            <a:r>
              <a:rPr lang="en-US" dirty="0">
                <a:solidFill>
                  <a:srgbClr val="FFC000"/>
                </a:solidFill>
              </a:rPr>
              <a:t>Demand to Put God First</a:t>
            </a:r>
          </a:p>
        </p:txBody>
      </p:sp>
      <p:sp>
        <p:nvSpPr>
          <p:cNvPr id="3" name="Content Placeholder 2"/>
          <p:cNvSpPr>
            <a:spLocks noGrp="1"/>
          </p:cNvSpPr>
          <p:nvPr>
            <p:ph idx="1"/>
          </p:nvPr>
        </p:nvSpPr>
        <p:spPr/>
        <p:txBody>
          <a:bodyPr>
            <a:normAutofit/>
          </a:bodyPr>
          <a:lstStyle/>
          <a:p>
            <a:r>
              <a:rPr lang="en-US" dirty="0" smtClean="0"/>
              <a:t>Do we dare claim </a:t>
            </a:r>
            <a:r>
              <a:rPr lang="en-US" dirty="0"/>
              <a:t>the right, let alone the need, to love anything or anyone more than </a:t>
            </a:r>
            <a:r>
              <a:rPr lang="en-US" dirty="0" smtClean="0"/>
              <a:t>him</a:t>
            </a:r>
            <a:r>
              <a:rPr lang="en-US" dirty="0"/>
              <a:t>?</a:t>
            </a:r>
            <a:endParaRPr lang="en-US" dirty="0" smtClean="0"/>
          </a:p>
          <a:p>
            <a:r>
              <a:rPr lang="en-US" dirty="0" smtClean="0"/>
              <a:t>The </a:t>
            </a:r>
            <a:r>
              <a:rPr lang="en-US" dirty="0"/>
              <a:t>internal conflict we feel when facing such a dilemma is very real and so ought never to be </a:t>
            </a:r>
            <a:r>
              <a:rPr lang="en-US" dirty="0" smtClean="0"/>
              <a:t>minimized.</a:t>
            </a:r>
          </a:p>
          <a:p>
            <a:r>
              <a:rPr lang="en-US" dirty="0" smtClean="0"/>
              <a:t>It is </a:t>
            </a:r>
            <a:r>
              <a:rPr lang="en-US" dirty="0"/>
              <a:t>the earthly expression of the relentless spiritual struggle that is raging over our souls.  </a:t>
            </a:r>
          </a:p>
        </p:txBody>
      </p:sp>
    </p:spTree>
    <p:extLst>
      <p:ext uri="{BB962C8B-B14F-4D97-AF65-F5344CB8AC3E}">
        <p14:creationId xmlns:p14="http://schemas.microsoft.com/office/powerpoint/2010/main" val="179250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r>
              <a:rPr lang="en-US" dirty="0"/>
              <a:t>A common theme in </a:t>
            </a:r>
            <a:r>
              <a:rPr lang="en-US" dirty="0" smtClean="0"/>
              <a:t>authors </a:t>
            </a:r>
            <a:r>
              <a:rPr lang="en-US" dirty="0"/>
              <a:t>like Rob Bell (Brian McLaren is another) is their dissatisfaction with the distinction Christians </a:t>
            </a:r>
            <a:r>
              <a:rPr lang="en-US" dirty="0" smtClean="0"/>
              <a:t>make </a:t>
            </a:r>
            <a:r>
              <a:rPr lang="en-US" dirty="0"/>
              <a:t>between believers and </a:t>
            </a:r>
            <a:r>
              <a:rPr lang="en-US" dirty="0" smtClean="0"/>
              <a:t>unbelievers</a:t>
            </a:r>
          </a:p>
          <a:p>
            <a:r>
              <a:rPr lang="en-US" dirty="0" smtClean="0"/>
              <a:t>They often word it as those </a:t>
            </a:r>
            <a:r>
              <a:rPr lang="en-US" dirty="0"/>
              <a:t>who are “in” and those who are “out</a:t>
            </a:r>
            <a:r>
              <a:rPr lang="en-US" dirty="0" smtClean="0"/>
              <a:t>”.  </a:t>
            </a:r>
          </a:p>
          <a:p>
            <a:r>
              <a:rPr lang="en-US" dirty="0" smtClean="0"/>
              <a:t>To Bell and Co. this must be judgmental, so they play down the distinction altogether.</a:t>
            </a:r>
            <a:endParaRPr lang="en-US" dirty="0"/>
          </a:p>
        </p:txBody>
      </p:sp>
    </p:spTree>
    <p:extLst>
      <p:ext uri="{BB962C8B-B14F-4D97-AF65-F5344CB8AC3E}">
        <p14:creationId xmlns:p14="http://schemas.microsoft.com/office/powerpoint/2010/main" val="167511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a:xfrm>
            <a:off x="3733800" y="2133600"/>
            <a:ext cx="3962400" cy="3992563"/>
          </a:xfrm>
        </p:spPr>
        <p:txBody>
          <a:bodyPr>
            <a:normAutofit/>
          </a:bodyPr>
          <a:lstStyle/>
          <a:p>
            <a:r>
              <a:rPr lang="en-US" dirty="0" smtClean="0"/>
              <a:t>The </a:t>
            </a:r>
            <a:r>
              <a:rPr lang="en-US" dirty="0"/>
              <a:t>almost poetic flourish </a:t>
            </a:r>
            <a:r>
              <a:rPr lang="en-US" dirty="0" smtClean="0"/>
              <a:t>by Bell at </a:t>
            </a:r>
            <a:r>
              <a:rPr lang="en-US" b="1" dirty="0" smtClean="0">
                <a:solidFill>
                  <a:srgbClr val="FFFF00"/>
                </a:solidFill>
              </a:rPr>
              <a:t>C</a:t>
            </a:r>
            <a:r>
              <a:rPr lang="en-US" dirty="0" smtClean="0"/>
              <a:t> in your notes is </a:t>
            </a:r>
            <a:r>
              <a:rPr lang="en-US" dirty="0"/>
              <a:t>typical.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133600"/>
            <a:ext cx="2333333" cy="23809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276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lnSpcReduction="10000"/>
          </a:bodyPr>
          <a:lstStyle/>
          <a:p>
            <a:r>
              <a:rPr lang="en-US" dirty="0"/>
              <a:t>Speaking of the </a:t>
            </a:r>
            <a:r>
              <a:rPr lang="en-US" i="1" dirty="0"/>
              <a:t>universe</a:t>
            </a:r>
            <a:r>
              <a:rPr lang="en-US" dirty="0"/>
              <a:t>, if </a:t>
            </a:r>
            <a:r>
              <a:rPr lang="en-US" dirty="0" smtClean="0"/>
              <a:t>we all become </a:t>
            </a:r>
            <a:r>
              <a:rPr lang="en-US" b="1" i="1" dirty="0" smtClean="0">
                <a:solidFill>
                  <a:srgbClr val="00B050"/>
                </a:solidFill>
              </a:rPr>
              <a:t>universalists</a:t>
            </a:r>
            <a:r>
              <a:rPr lang="en-US" dirty="0" smtClean="0"/>
              <a:t>, then who needs </a:t>
            </a:r>
            <a:r>
              <a:rPr lang="en-US" dirty="0"/>
              <a:t>religious distinctions?  </a:t>
            </a:r>
            <a:endParaRPr lang="en-US" dirty="0" smtClean="0"/>
          </a:p>
          <a:p>
            <a:r>
              <a:rPr lang="en-US" dirty="0" smtClean="0"/>
              <a:t>It </a:t>
            </a:r>
            <a:r>
              <a:rPr lang="en-US" dirty="0"/>
              <a:t>doesn’t matter if you are “in” or “out” because nobody ends up condemned for eternity anyway.  </a:t>
            </a:r>
            <a:endParaRPr lang="en-US" dirty="0" smtClean="0"/>
          </a:p>
          <a:p>
            <a:r>
              <a:rPr lang="en-US" dirty="0" smtClean="0"/>
              <a:t>Everyone comes into God’s fold no </a:t>
            </a:r>
            <a:r>
              <a:rPr lang="en-US" dirty="0"/>
              <a:t>matter what they have believed or what they have done.  </a:t>
            </a:r>
            <a:r>
              <a:rPr lang="en-US" dirty="0" smtClean="0"/>
              <a:t>It’s </a:t>
            </a:r>
            <a:r>
              <a:rPr lang="en-US" dirty="0"/>
              <a:t>all just a matter of time.  </a:t>
            </a:r>
            <a:endParaRPr lang="en-US" dirty="0" smtClean="0"/>
          </a:p>
        </p:txBody>
      </p:sp>
    </p:spTree>
    <p:extLst>
      <p:ext uri="{BB962C8B-B14F-4D97-AF65-F5344CB8AC3E}">
        <p14:creationId xmlns:p14="http://schemas.microsoft.com/office/powerpoint/2010/main" val="239037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fontScale="92500" lnSpcReduction="10000"/>
          </a:bodyPr>
          <a:lstStyle/>
          <a:p>
            <a:r>
              <a:rPr lang="en-US" dirty="0" smtClean="0"/>
              <a:t>But is this exactly like the message of Jesus?</a:t>
            </a:r>
          </a:p>
          <a:p>
            <a:r>
              <a:rPr lang="en-US" dirty="0" smtClean="0"/>
              <a:t>He made </a:t>
            </a:r>
            <a:r>
              <a:rPr lang="en-US" dirty="0"/>
              <a:t>some </a:t>
            </a:r>
            <a:r>
              <a:rPr lang="en-US" dirty="0" smtClean="0"/>
              <a:t>extremely sharp distinctions, which we ought to seriously consider.</a:t>
            </a:r>
            <a:endParaRPr lang="en-US" dirty="0"/>
          </a:p>
          <a:p>
            <a:r>
              <a:rPr lang="en-US" dirty="0" smtClean="0"/>
              <a:t>For example, see </a:t>
            </a:r>
            <a:r>
              <a:rPr lang="en-US" b="1" dirty="0">
                <a:solidFill>
                  <a:srgbClr val="FFFF00"/>
                </a:solidFill>
              </a:rPr>
              <a:t>John 8:23-24</a:t>
            </a:r>
            <a:r>
              <a:rPr lang="en-US" b="1" dirty="0" smtClean="0">
                <a:solidFill>
                  <a:srgbClr val="FFFF00"/>
                </a:solidFill>
              </a:rPr>
              <a:t>.</a:t>
            </a:r>
          </a:p>
          <a:p>
            <a:r>
              <a:rPr lang="en-US" dirty="0" smtClean="0"/>
              <a:t>Whatever it means to </a:t>
            </a:r>
            <a:r>
              <a:rPr lang="en-US" b="1" i="1" dirty="0" smtClean="0">
                <a:solidFill>
                  <a:srgbClr val="FF0000"/>
                </a:solidFill>
              </a:rPr>
              <a:t>“die in your sins,” </a:t>
            </a:r>
            <a:r>
              <a:rPr lang="en-US" dirty="0" smtClean="0"/>
              <a:t>Christ is clearly saying that the Pharisees ought to avoid it.</a:t>
            </a:r>
          </a:p>
          <a:p>
            <a:r>
              <a:rPr lang="en-US" dirty="0" smtClean="0"/>
              <a:t>But this is also clearly dependent upon their beliefs about Him.  </a:t>
            </a:r>
          </a:p>
          <a:p>
            <a:r>
              <a:rPr lang="en-US" dirty="0" smtClean="0"/>
              <a:t>They must literally </a:t>
            </a:r>
            <a:r>
              <a:rPr lang="en-US" b="1" i="1" dirty="0" smtClean="0">
                <a:solidFill>
                  <a:srgbClr val="FF0000"/>
                </a:solidFill>
              </a:rPr>
              <a:t>“believe that I am.”</a:t>
            </a:r>
            <a:endParaRPr lang="en-US" b="1" i="1" dirty="0">
              <a:solidFill>
                <a:srgbClr val="FF0000"/>
              </a:solidFill>
            </a:endParaRPr>
          </a:p>
        </p:txBody>
      </p:sp>
    </p:spTree>
    <p:extLst>
      <p:ext uri="{BB962C8B-B14F-4D97-AF65-F5344CB8AC3E}">
        <p14:creationId xmlns:p14="http://schemas.microsoft.com/office/powerpoint/2010/main" val="49616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r>
              <a:rPr lang="en-US" dirty="0" smtClean="0"/>
              <a:t>So where does this bring us as preachers or teachers, Bible believers, big-time or small-time evangelists?</a:t>
            </a:r>
          </a:p>
          <a:p>
            <a:r>
              <a:rPr lang="en-US" dirty="0" smtClean="0"/>
              <a:t>It comes down to three choices:</a:t>
            </a:r>
          </a:p>
          <a:p>
            <a:pPr lvl="1"/>
            <a:r>
              <a:rPr lang="en-US" b="1" dirty="0" smtClean="0">
                <a:solidFill>
                  <a:srgbClr val="00B0F0"/>
                </a:solidFill>
              </a:rPr>
              <a:t>The traditional view of an eternal, conscious hell</a:t>
            </a:r>
          </a:p>
          <a:p>
            <a:pPr lvl="1"/>
            <a:r>
              <a:rPr lang="en-US" b="1" dirty="0" smtClean="0">
                <a:solidFill>
                  <a:srgbClr val="00B0F0"/>
                </a:solidFill>
              </a:rPr>
              <a:t>Annihilation, but perhaps after a finite time of punishment</a:t>
            </a:r>
          </a:p>
          <a:p>
            <a:pPr lvl="1"/>
            <a:r>
              <a:rPr lang="en-US" b="1" dirty="0" smtClean="0">
                <a:solidFill>
                  <a:srgbClr val="00B0F0"/>
                </a:solidFill>
              </a:rPr>
              <a:t>Universalism – all are ultimately saved</a:t>
            </a:r>
          </a:p>
          <a:p>
            <a:pPr lvl="1"/>
            <a:endParaRPr lang="en-US" dirty="0" smtClean="0"/>
          </a:p>
          <a:p>
            <a:endParaRPr lang="en-US" dirty="0" smtClean="0"/>
          </a:p>
        </p:txBody>
      </p:sp>
    </p:spTree>
    <p:extLst>
      <p:ext uri="{BB962C8B-B14F-4D97-AF65-F5344CB8AC3E}">
        <p14:creationId xmlns:p14="http://schemas.microsoft.com/office/powerpoint/2010/main" val="249212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pPr marL="0" indent="0">
              <a:buNone/>
            </a:pPr>
            <a:r>
              <a:rPr lang="en-US" b="1" dirty="0" smtClean="0"/>
              <a:t>Key Question:  </a:t>
            </a:r>
            <a:r>
              <a:rPr lang="en-US" b="1" dirty="0" smtClean="0">
                <a:solidFill>
                  <a:srgbClr val="00B050"/>
                </a:solidFill>
              </a:rPr>
              <a:t>What if we are wrong?</a:t>
            </a:r>
          </a:p>
          <a:p>
            <a:r>
              <a:rPr lang="en-US" dirty="0"/>
              <a:t>If the traditionalist is wrong, </a:t>
            </a:r>
            <a:r>
              <a:rPr lang="en-US" dirty="0" smtClean="0"/>
              <a:t>he or she can only be pleasantly </a:t>
            </a:r>
            <a:r>
              <a:rPr lang="en-US" dirty="0"/>
              <a:t>surprised at the mildness of hell </a:t>
            </a:r>
            <a:r>
              <a:rPr lang="en-US" dirty="0" smtClean="0"/>
              <a:t>after all.</a:t>
            </a:r>
          </a:p>
          <a:p>
            <a:r>
              <a:rPr lang="en-US" dirty="0" smtClean="0"/>
              <a:t>Unless, of course, someone out there is actually </a:t>
            </a:r>
            <a:r>
              <a:rPr lang="en-US" i="1" dirty="0" smtClean="0"/>
              <a:t>eagerly looking forward </a:t>
            </a:r>
            <a:r>
              <a:rPr lang="en-US" dirty="0" smtClean="0"/>
              <a:t>to people suffering </a:t>
            </a:r>
            <a:r>
              <a:rPr lang="en-US" dirty="0"/>
              <a:t>infinite retribution. </a:t>
            </a:r>
            <a:endParaRPr lang="en-US" dirty="0" smtClean="0"/>
          </a:p>
        </p:txBody>
      </p:sp>
    </p:spTree>
    <p:extLst>
      <p:ext uri="{BB962C8B-B14F-4D97-AF65-F5344CB8AC3E}">
        <p14:creationId xmlns:p14="http://schemas.microsoft.com/office/powerpoint/2010/main" val="181752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pPr marL="0" indent="0">
              <a:buNone/>
            </a:pPr>
            <a:r>
              <a:rPr lang="en-US" b="1" dirty="0"/>
              <a:t>Key Question:  </a:t>
            </a:r>
            <a:r>
              <a:rPr lang="en-US" b="1" dirty="0">
                <a:solidFill>
                  <a:srgbClr val="00B050"/>
                </a:solidFill>
              </a:rPr>
              <a:t>What if we are wrong?</a:t>
            </a:r>
          </a:p>
          <a:p>
            <a:r>
              <a:rPr lang="en-US" dirty="0" smtClean="0"/>
              <a:t>If </a:t>
            </a:r>
            <a:r>
              <a:rPr lang="en-US" dirty="0"/>
              <a:t>either the annihilationist or the universalist are </a:t>
            </a:r>
            <a:r>
              <a:rPr lang="en-US" dirty="0" smtClean="0"/>
              <a:t>wrong, then the </a:t>
            </a:r>
            <a:r>
              <a:rPr lang="en-US" dirty="0"/>
              <a:t>consequences are dire.  </a:t>
            </a:r>
            <a:endParaRPr lang="en-US" dirty="0" smtClean="0"/>
          </a:p>
          <a:p>
            <a:r>
              <a:rPr lang="en-US" dirty="0" smtClean="0"/>
              <a:t>It </a:t>
            </a:r>
            <a:r>
              <a:rPr lang="en-US" dirty="0"/>
              <a:t>would be a tragic realization to discover that hell was unending with no possibility for repentance after believing and telling people on earth that it could not be that bad.  </a:t>
            </a:r>
          </a:p>
        </p:txBody>
      </p:sp>
    </p:spTree>
    <p:extLst>
      <p:ext uri="{BB962C8B-B14F-4D97-AF65-F5344CB8AC3E}">
        <p14:creationId xmlns:p14="http://schemas.microsoft.com/office/powerpoint/2010/main" val="171355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pPr marL="0" indent="0">
              <a:buNone/>
            </a:pPr>
            <a:r>
              <a:rPr lang="en-US" b="1" dirty="0"/>
              <a:t>Key Question:  </a:t>
            </a:r>
            <a:r>
              <a:rPr lang="en-US" b="1" dirty="0">
                <a:solidFill>
                  <a:srgbClr val="00B050"/>
                </a:solidFill>
              </a:rPr>
              <a:t>What if we are wrong?</a:t>
            </a:r>
          </a:p>
          <a:p>
            <a:r>
              <a:rPr lang="en-US" dirty="0" smtClean="0"/>
              <a:t>“</a:t>
            </a:r>
            <a:r>
              <a:rPr lang="en-US" dirty="0"/>
              <a:t>Horrors!  The lost are not snuffed out; they are knowingly suffering!  And there is no second chance!”  </a:t>
            </a:r>
            <a:endParaRPr lang="en-US" dirty="0" smtClean="0"/>
          </a:p>
          <a:p>
            <a:r>
              <a:rPr lang="en-US" dirty="0" smtClean="0"/>
              <a:t>Making </a:t>
            </a:r>
            <a:r>
              <a:rPr lang="en-US" dirty="0"/>
              <a:t>a final decision for Christ </a:t>
            </a:r>
            <a:r>
              <a:rPr lang="en-US" dirty="0" smtClean="0"/>
              <a:t>here and now was downplayed </a:t>
            </a:r>
            <a:r>
              <a:rPr lang="en-US" dirty="0"/>
              <a:t>and, alas, it was </a:t>
            </a:r>
            <a:r>
              <a:rPr lang="en-US" dirty="0" smtClean="0"/>
              <a:t>the </a:t>
            </a:r>
            <a:r>
              <a:rPr lang="en-US" dirty="0"/>
              <a:t>most important decision </a:t>
            </a:r>
            <a:r>
              <a:rPr lang="en-US" dirty="0" smtClean="0"/>
              <a:t>that </a:t>
            </a:r>
            <a:r>
              <a:rPr lang="en-US" dirty="0"/>
              <a:t>each and every person needed to make.</a:t>
            </a:r>
          </a:p>
        </p:txBody>
      </p:sp>
    </p:spTree>
    <p:extLst>
      <p:ext uri="{BB962C8B-B14F-4D97-AF65-F5344CB8AC3E}">
        <p14:creationId xmlns:p14="http://schemas.microsoft.com/office/powerpoint/2010/main" val="16282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r>
              <a:rPr lang="en-US" dirty="0" smtClean="0"/>
              <a:t>Thus, without </a:t>
            </a:r>
            <a:r>
              <a:rPr lang="en-US" dirty="0"/>
              <a:t>a traditional hell, there is something to lose for </a:t>
            </a:r>
            <a:r>
              <a:rPr lang="en-US" dirty="0" smtClean="0"/>
              <a:t>evangelism.</a:t>
            </a:r>
          </a:p>
          <a:p>
            <a:r>
              <a:rPr lang="en-US" dirty="0" smtClean="0"/>
              <a:t>The </a:t>
            </a:r>
            <a:r>
              <a:rPr lang="en-US" dirty="0"/>
              <a:t>traditionalist ought to feel more urgency regarding the catastrophic fate of the </a:t>
            </a:r>
            <a:r>
              <a:rPr lang="en-US" dirty="0" smtClean="0"/>
              <a:t>lost.</a:t>
            </a:r>
          </a:p>
          <a:p>
            <a:r>
              <a:rPr lang="en-US" dirty="0" smtClean="0"/>
              <a:t>The traditionalist possesses</a:t>
            </a:r>
            <a:r>
              <a:rPr lang="en-US" dirty="0"/>
              <a:t>, hands down, the most urgent message. </a:t>
            </a:r>
            <a:endParaRPr lang="en-US" dirty="0" smtClean="0"/>
          </a:p>
        </p:txBody>
      </p:sp>
    </p:spTree>
    <p:extLst>
      <p:ext uri="{BB962C8B-B14F-4D97-AF65-F5344CB8AC3E}">
        <p14:creationId xmlns:p14="http://schemas.microsoft.com/office/powerpoint/2010/main" val="120125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14350" indent="-514350"/>
            <a:r>
              <a:rPr lang="en-US" dirty="0" smtClean="0">
                <a:solidFill>
                  <a:srgbClr val="FFC000"/>
                </a:solidFill>
              </a:rPr>
              <a:t>4) Emphasizing </a:t>
            </a:r>
            <a:r>
              <a:rPr lang="en-US" dirty="0">
                <a:solidFill>
                  <a:srgbClr val="FFC000"/>
                </a:solidFill>
              </a:rPr>
              <a:t>a Final Choice for Christ in This Life</a:t>
            </a:r>
          </a:p>
        </p:txBody>
      </p:sp>
      <p:sp>
        <p:nvSpPr>
          <p:cNvPr id="3" name="Content Placeholder 2"/>
          <p:cNvSpPr>
            <a:spLocks noGrp="1"/>
          </p:cNvSpPr>
          <p:nvPr>
            <p:ph idx="1"/>
          </p:nvPr>
        </p:nvSpPr>
        <p:spPr/>
        <p:txBody>
          <a:bodyPr>
            <a:normAutofit/>
          </a:bodyPr>
          <a:lstStyle/>
          <a:p>
            <a:r>
              <a:rPr lang="en-US" dirty="0"/>
              <a:t>The </a:t>
            </a:r>
            <a:r>
              <a:rPr lang="en-US" dirty="0" smtClean="0"/>
              <a:t>traditionalist can have a </a:t>
            </a:r>
            <a:r>
              <a:rPr lang="en-US" dirty="0"/>
              <a:t>deeper sense of the heinousness of </a:t>
            </a:r>
            <a:r>
              <a:rPr lang="en-US" dirty="0" smtClean="0"/>
              <a:t>sin and, therefore, place a </a:t>
            </a:r>
            <a:r>
              <a:rPr lang="en-US" dirty="0"/>
              <a:t>greater value on Christ’s atoning sacrifice.   </a:t>
            </a:r>
            <a:endParaRPr lang="en-US" dirty="0" smtClean="0"/>
          </a:p>
          <a:p>
            <a:r>
              <a:rPr lang="en-US" dirty="0" smtClean="0"/>
              <a:t>The </a:t>
            </a:r>
            <a:r>
              <a:rPr lang="en-US" dirty="0"/>
              <a:t>traditionalist </a:t>
            </a:r>
            <a:r>
              <a:rPr lang="en-US" dirty="0" smtClean="0"/>
              <a:t>should now be motivated to love </a:t>
            </a:r>
            <a:r>
              <a:rPr lang="en-US" dirty="0"/>
              <a:t>God </a:t>
            </a:r>
            <a:r>
              <a:rPr lang="en-US" dirty="0" smtClean="0"/>
              <a:t>more.</a:t>
            </a:r>
          </a:p>
          <a:p>
            <a:r>
              <a:rPr lang="en-US" dirty="0" smtClean="0"/>
              <a:t>He or she, </a:t>
            </a:r>
            <a:r>
              <a:rPr lang="en-US" dirty="0"/>
              <a:t>like the forgiven debtor in </a:t>
            </a:r>
            <a:r>
              <a:rPr lang="en-US" b="1" dirty="0">
                <a:solidFill>
                  <a:srgbClr val="FFFF00"/>
                </a:solidFill>
              </a:rPr>
              <a:t>Luke 7</a:t>
            </a:r>
            <a:r>
              <a:rPr lang="en-US" dirty="0"/>
              <a:t>, has been forgiven the greatest theological debt.  </a:t>
            </a:r>
          </a:p>
        </p:txBody>
      </p:sp>
    </p:spTree>
    <p:extLst>
      <p:ext uri="{BB962C8B-B14F-4D97-AF65-F5344CB8AC3E}">
        <p14:creationId xmlns:p14="http://schemas.microsoft.com/office/powerpoint/2010/main" val="157666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4: The Traditional Doctrine and Why It Is Reasonable</a:t>
            </a:r>
            <a:endParaRPr lang="en-US" dirty="0"/>
          </a:p>
        </p:txBody>
      </p:sp>
      <p:sp>
        <p:nvSpPr>
          <p:cNvPr id="3" name="Content Placeholder 2"/>
          <p:cNvSpPr>
            <a:spLocks noGrp="1"/>
          </p:cNvSpPr>
          <p:nvPr>
            <p:ph idx="1"/>
          </p:nvPr>
        </p:nvSpPr>
        <p:spPr/>
        <p:txBody>
          <a:bodyPr/>
          <a:lstStyle/>
          <a:p>
            <a:r>
              <a:rPr lang="en-US" dirty="0"/>
              <a:t>If all three standpoints enjoyed equal biblical support (which they don’t), it would still make sense to stick to the traditional approach to hell for practical considerations alone. </a:t>
            </a:r>
            <a:endParaRPr lang="en-US" dirty="0" smtClean="0"/>
          </a:p>
          <a:p>
            <a:r>
              <a:rPr lang="en-US" dirty="0"/>
              <a:t>If </a:t>
            </a:r>
            <a:r>
              <a:rPr lang="en-US" dirty="0" smtClean="0"/>
              <a:t>it’s true that many </a:t>
            </a:r>
            <a:r>
              <a:rPr lang="en-US" dirty="0"/>
              <a:t>reject Christ because of the biblical doctrine of Hell, </a:t>
            </a:r>
            <a:r>
              <a:rPr lang="en-US" dirty="0" smtClean="0"/>
              <a:t>certainly many </a:t>
            </a:r>
            <a:r>
              <a:rPr lang="en-US" dirty="0"/>
              <a:t>have also been motivated to accept Him </a:t>
            </a:r>
            <a:r>
              <a:rPr lang="en-US" dirty="0" smtClean="0"/>
              <a:t>precisely because </a:t>
            </a:r>
            <a:r>
              <a:rPr lang="en-US" dirty="0"/>
              <a:t>of it.</a:t>
            </a:r>
          </a:p>
          <a:p>
            <a:endParaRPr lang="en-US" dirty="0"/>
          </a:p>
        </p:txBody>
      </p:sp>
    </p:spTree>
    <p:extLst>
      <p:ext uri="{BB962C8B-B14F-4D97-AF65-F5344CB8AC3E}">
        <p14:creationId xmlns:p14="http://schemas.microsoft.com/office/powerpoint/2010/main" val="122908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Part 4: The Traditional Doctrine and Why It Is Reasonable</a:t>
            </a:r>
            <a:endParaRPr lang="en-US" dirty="0"/>
          </a:p>
        </p:txBody>
      </p:sp>
      <p:sp>
        <p:nvSpPr>
          <p:cNvPr id="3" name="Content Placeholder 2"/>
          <p:cNvSpPr>
            <a:spLocks noGrp="1"/>
          </p:cNvSpPr>
          <p:nvPr>
            <p:ph idx="1"/>
          </p:nvPr>
        </p:nvSpPr>
        <p:spPr/>
        <p:txBody>
          <a:bodyPr/>
          <a:lstStyle/>
          <a:p>
            <a:pPr marL="0" indent="0">
              <a:buNone/>
            </a:pPr>
            <a:r>
              <a:rPr lang="en-US" b="1" dirty="0">
                <a:solidFill>
                  <a:srgbClr val="FFFF00"/>
                </a:solidFill>
              </a:rPr>
              <a:t>It is </a:t>
            </a:r>
            <a:r>
              <a:rPr lang="en-US" b="1" dirty="0" smtClean="0">
                <a:solidFill>
                  <a:srgbClr val="FFFF00"/>
                </a:solidFill>
              </a:rPr>
              <a:t>reasonable:</a:t>
            </a:r>
          </a:p>
          <a:p>
            <a:r>
              <a:rPr lang="en-US" dirty="0" smtClean="0"/>
              <a:t>To </a:t>
            </a:r>
            <a:r>
              <a:rPr lang="en-US" dirty="0"/>
              <a:t>believe that a hell of never-ending, conscious suffering </a:t>
            </a:r>
            <a:r>
              <a:rPr lang="en-US" dirty="0" smtClean="0"/>
              <a:t>exists.</a:t>
            </a:r>
          </a:p>
          <a:p>
            <a:r>
              <a:rPr lang="en-US" dirty="0" smtClean="0"/>
              <a:t>To </a:t>
            </a:r>
            <a:r>
              <a:rPr lang="en-US" dirty="0"/>
              <a:t>trust in Christ in this life in order to avoid </a:t>
            </a:r>
            <a:r>
              <a:rPr lang="en-US" dirty="0" smtClean="0"/>
              <a:t>it.</a:t>
            </a:r>
          </a:p>
          <a:p>
            <a:r>
              <a:rPr lang="en-US" dirty="0" smtClean="0"/>
              <a:t>To </a:t>
            </a:r>
            <a:r>
              <a:rPr lang="en-US" dirty="0"/>
              <a:t>communicate this message faithfully as part of a complete package of Christian doctrine </a:t>
            </a:r>
            <a:r>
              <a:rPr lang="en-US" dirty="0" smtClean="0"/>
              <a:t>– all of which </a:t>
            </a:r>
            <a:r>
              <a:rPr lang="en-US" dirty="0"/>
              <a:t>has very down-to-earth results.</a:t>
            </a:r>
          </a:p>
          <a:p>
            <a:endParaRPr lang="en-US" dirty="0"/>
          </a:p>
        </p:txBody>
      </p:sp>
    </p:spTree>
    <p:extLst>
      <p:ext uri="{BB962C8B-B14F-4D97-AF65-F5344CB8AC3E}">
        <p14:creationId xmlns:p14="http://schemas.microsoft.com/office/powerpoint/2010/main" val="229169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Part </a:t>
            </a:r>
            <a:r>
              <a:rPr lang="en-US" dirty="0">
                <a:solidFill>
                  <a:srgbClr val="FF0000"/>
                </a:solidFill>
              </a:rPr>
              <a:t>4: The Traditional Doctrine </a:t>
            </a:r>
            <a:r>
              <a:rPr lang="en-US" dirty="0" smtClean="0">
                <a:solidFill>
                  <a:srgbClr val="FF0000"/>
                </a:solidFill>
              </a:rPr>
              <a:t>and Why </a:t>
            </a:r>
            <a:r>
              <a:rPr lang="en-US" dirty="0">
                <a:solidFill>
                  <a:srgbClr val="FF0000"/>
                </a:solidFill>
              </a:rPr>
              <a:t>It Is Reasonable</a:t>
            </a:r>
            <a:endParaRPr lang="en-US" dirty="0"/>
          </a:p>
        </p:txBody>
      </p:sp>
      <p:sp>
        <p:nvSpPr>
          <p:cNvPr id="3" name="Content Placeholder 2"/>
          <p:cNvSpPr>
            <a:spLocks noGrp="1"/>
          </p:cNvSpPr>
          <p:nvPr>
            <p:ph idx="1"/>
          </p:nvPr>
        </p:nvSpPr>
        <p:spPr>
          <a:xfrm>
            <a:off x="457200" y="1600200"/>
            <a:ext cx="3962400" cy="4525963"/>
          </a:xfrm>
        </p:spPr>
        <p:txBody>
          <a:bodyPr/>
          <a:lstStyle/>
          <a:p>
            <a:r>
              <a:rPr lang="en-US" dirty="0"/>
              <a:t>We close with the words of C.S. </a:t>
            </a:r>
            <a:r>
              <a:rPr lang="en-US" dirty="0" smtClean="0"/>
              <a:t>Lewis.</a:t>
            </a:r>
          </a:p>
          <a:p>
            <a:r>
              <a:rPr lang="en-US" dirty="0" smtClean="0"/>
              <a:t>You will find them at </a:t>
            </a:r>
            <a:r>
              <a:rPr lang="en-US" b="1" dirty="0" smtClean="0">
                <a:solidFill>
                  <a:srgbClr val="FFFF00"/>
                </a:solidFill>
              </a:rPr>
              <a:t>D</a:t>
            </a:r>
            <a:r>
              <a:rPr lang="en-US" dirty="0" smtClean="0"/>
              <a:t>, the final item in the notes.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752600"/>
            <a:ext cx="3609084" cy="4343400"/>
          </a:xfrm>
          <a:prstGeom prst="rect">
            <a:avLst/>
          </a:prstGeom>
        </p:spPr>
      </p:pic>
    </p:spTree>
    <p:extLst>
      <p:ext uri="{BB962C8B-B14F-4D97-AF65-F5344CB8AC3E}">
        <p14:creationId xmlns:p14="http://schemas.microsoft.com/office/powerpoint/2010/main" val="61012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4"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802</TotalTime>
  <Words>2223</Words>
  <Application>Microsoft Office PowerPoint</Application>
  <PresentationFormat>On-screen Show (4:3)</PresentationFormat>
  <Paragraphs>179</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CCBCi Saturday Seminar 2012 The Unpopular Doctrine of Hell</vt:lpstr>
      <vt:lpstr>Part 4: The Traditional Doctrine and Why It Is Reasonable</vt:lpstr>
      <vt:lpstr>Part 4: The Traditional Doctrine and Why It Is Reasonable</vt:lpstr>
      <vt:lpstr>1) Biblical Descriptions of Fiery Torment</vt:lpstr>
      <vt:lpstr>1) Biblical Descriptions of Fiery Torment</vt:lpstr>
      <vt:lpstr>1) Biblical Descriptions of Fiery Torment</vt:lpstr>
      <vt:lpstr>1) Biblical Descriptions of Fiery Torment</vt:lpstr>
      <vt:lpstr>1) Biblical Descriptions of Fiery Torment</vt:lpstr>
      <vt:lpstr>2) Eternal Punishment for Sin</vt:lpstr>
      <vt:lpstr>2) Eternal Punishment for Sin</vt:lpstr>
      <vt:lpstr>2) Eternal Punishment for Sin</vt:lpstr>
      <vt:lpstr>2) Eternal Punishment for Sin</vt:lpstr>
      <vt:lpstr>2) Eternal Punishment for Sin</vt:lpstr>
      <vt:lpstr>2) Eternal Punishment for Sin</vt:lpstr>
      <vt:lpstr>2) Eternal Punishment for Sin</vt:lpstr>
      <vt:lpstr>2) Eternal Punishment for Sin</vt:lpstr>
      <vt:lpstr>2) Eternal Punishment for Sin</vt:lpstr>
      <vt:lpstr>3) The Demand to Put God First</vt:lpstr>
      <vt:lpstr>3) The Demand to Put God First</vt:lpstr>
      <vt:lpstr>3) The Demand to Put God First</vt:lpstr>
      <vt:lpstr>3) The Demand to Put God First</vt:lpstr>
      <vt:lpstr>3) The Demand to Put God First</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4) Emphasizing a Final Choice for Christ in This Life</vt:lpstr>
      <vt:lpstr>Part 4: The Traditional Doctrine and Why It Is Reasonable</vt:lpstr>
      <vt:lpstr>Part 4: The Traditional Doctrine and Why It Is Reasonable</vt:lpstr>
      <vt:lpstr>Part 4: The Traditional Doctrine and Why It Is Reasonable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CCBCi Saturday Seminar The Unpopular Doctrine of Hell</dc:title>
  <dc:creator>Dave</dc:creator>
  <cp:lastModifiedBy>David Kosobucki</cp:lastModifiedBy>
  <cp:revision>29</cp:revision>
  <dcterms:created xsi:type="dcterms:W3CDTF">2006-08-16T00:00:00Z</dcterms:created>
  <dcterms:modified xsi:type="dcterms:W3CDTF">2012-01-07T17:02:02Z</dcterms:modified>
</cp:coreProperties>
</file>