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65" r:id="rId5"/>
    <p:sldId id="267" r:id="rId6"/>
    <p:sldId id="259" r:id="rId7"/>
    <p:sldId id="262" r:id="rId8"/>
    <p:sldId id="263" r:id="rId9"/>
    <p:sldId id="268" r:id="rId10"/>
    <p:sldId id="269" r:id="rId11"/>
    <p:sldId id="270" r:id="rId12"/>
    <p:sldId id="271" r:id="rId13"/>
    <p:sldId id="272" r:id="rId14"/>
    <p:sldId id="260" r:id="rId15"/>
    <p:sldId id="274" r:id="rId16"/>
    <p:sldId id="275" r:id="rId17"/>
    <p:sldId id="264" r:id="rId18"/>
    <p:sldId id="276" r:id="rId19"/>
    <p:sldId id="277" r:id="rId20"/>
    <p:sldId id="278" r:id="rId21"/>
    <p:sldId id="280" r:id="rId22"/>
    <p:sldId id="279" r:id="rId23"/>
    <p:sldId id="281" r:id="rId24"/>
    <p:sldId id="282" r:id="rId25"/>
    <p:sldId id="283" r:id="rId26"/>
    <p:sldId id="284" r:id="rId27"/>
    <p:sldId id="285" r:id="rId28"/>
    <p:sldId id="28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355" autoAdjust="0"/>
  </p:normalViewPr>
  <p:slideViewPr>
    <p:cSldViewPr>
      <p:cViewPr varScale="1">
        <p:scale>
          <a:sx n="80" d="100"/>
          <a:sy n="80" d="100"/>
        </p:scale>
        <p:origin x="-63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6509D5-B75D-4649-9BB3-91EEE232E1F2}" type="datetimeFigureOut">
              <a:rPr lang="en-US" smtClean="0"/>
              <a:t>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AA3D0-11EB-4D2A-AED7-A2D6A9D986F6}" type="slidenum">
              <a:rPr lang="en-US" smtClean="0"/>
              <a:t>‹#›</a:t>
            </a:fld>
            <a:endParaRPr lang="en-US"/>
          </a:p>
        </p:txBody>
      </p:sp>
    </p:spTree>
    <p:extLst>
      <p:ext uri="{BB962C8B-B14F-4D97-AF65-F5344CB8AC3E}">
        <p14:creationId xmlns:p14="http://schemas.microsoft.com/office/powerpoint/2010/main" val="1344299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a:t>
            </a:fld>
            <a:endParaRPr lang="en-US"/>
          </a:p>
        </p:txBody>
      </p:sp>
    </p:spTree>
    <p:extLst>
      <p:ext uri="{BB962C8B-B14F-4D97-AF65-F5344CB8AC3E}">
        <p14:creationId xmlns:p14="http://schemas.microsoft.com/office/powerpoint/2010/main" val="2054842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3</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4</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5</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6</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7</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8</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9</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10</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11</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12</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13</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14</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15</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16</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17</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18</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19</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20</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21</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22</a:t>
            </a:fld>
            <a:endParaRPr lang="en-US"/>
          </a:p>
        </p:txBody>
      </p:sp>
    </p:spTree>
    <p:extLst>
      <p:ext uri="{BB962C8B-B14F-4D97-AF65-F5344CB8AC3E}">
        <p14:creationId xmlns:p14="http://schemas.microsoft.com/office/powerpoint/2010/main" val="3735735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23</a:t>
            </a:fld>
            <a:endParaRPr lang="en-US"/>
          </a:p>
        </p:txBody>
      </p:sp>
    </p:spTree>
    <p:extLst>
      <p:ext uri="{BB962C8B-B14F-4D97-AF65-F5344CB8AC3E}">
        <p14:creationId xmlns:p14="http://schemas.microsoft.com/office/powerpoint/2010/main" val="4234590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24</a:t>
            </a:fld>
            <a:endParaRPr lang="en-US"/>
          </a:p>
        </p:txBody>
      </p:sp>
    </p:spTree>
    <p:extLst>
      <p:ext uri="{BB962C8B-B14F-4D97-AF65-F5344CB8AC3E}">
        <p14:creationId xmlns:p14="http://schemas.microsoft.com/office/powerpoint/2010/main" val="4234590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25</a:t>
            </a:fld>
            <a:endParaRPr lang="en-US"/>
          </a:p>
        </p:txBody>
      </p:sp>
    </p:spTree>
    <p:extLst>
      <p:ext uri="{BB962C8B-B14F-4D97-AF65-F5344CB8AC3E}">
        <p14:creationId xmlns:p14="http://schemas.microsoft.com/office/powerpoint/2010/main" val="4234590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26</a:t>
            </a:fld>
            <a:endParaRPr lang="en-US"/>
          </a:p>
        </p:txBody>
      </p:sp>
    </p:spTree>
    <p:extLst>
      <p:ext uri="{BB962C8B-B14F-4D97-AF65-F5344CB8AC3E}">
        <p14:creationId xmlns:p14="http://schemas.microsoft.com/office/powerpoint/2010/main" val="4234590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27</a:t>
            </a:fld>
            <a:endParaRPr lang="en-US"/>
          </a:p>
        </p:txBody>
      </p:sp>
    </p:spTree>
    <p:extLst>
      <p:ext uri="{BB962C8B-B14F-4D97-AF65-F5344CB8AC3E}">
        <p14:creationId xmlns:p14="http://schemas.microsoft.com/office/powerpoint/2010/main" val="4234590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28</a:t>
            </a:fld>
            <a:endParaRPr lang="en-US"/>
          </a:p>
        </p:txBody>
      </p:sp>
    </p:spTree>
    <p:extLst>
      <p:ext uri="{BB962C8B-B14F-4D97-AF65-F5344CB8AC3E}">
        <p14:creationId xmlns:p14="http://schemas.microsoft.com/office/powerpoint/2010/main" val="4234590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solidFill>
                  <a:srgbClr val="00B0F0"/>
                </a:solidFill>
              </a:rPr>
              <a:t>CCBCi</a:t>
            </a:r>
            <a:r>
              <a:rPr lang="en-US" dirty="0" smtClean="0">
                <a:solidFill>
                  <a:srgbClr val="00B0F0"/>
                </a:solidFill>
              </a:rPr>
              <a:t> Saturday Seminar 2012</a:t>
            </a:r>
            <a:r>
              <a:rPr lang="en-US" dirty="0" smtClean="0"/>
              <a:t/>
            </a:r>
            <a:br>
              <a:rPr lang="en-US" dirty="0" smtClean="0"/>
            </a:br>
            <a:r>
              <a:rPr lang="en-US" dirty="0" smtClean="0"/>
              <a:t>The Unpopular Doctrine of Hell</a:t>
            </a:r>
            <a:endParaRPr lang="en-US" dirty="0"/>
          </a:p>
        </p:txBody>
      </p:sp>
      <p:sp>
        <p:nvSpPr>
          <p:cNvPr id="3" name="Subtitle 2"/>
          <p:cNvSpPr>
            <a:spLocks noGrp="1"/>
          </p:cNvSpPr>
          <p:nvPr>
            <p:ph type="subTitle" idx="1"/>
          </p:nvPr>
        </p:nvSpPr>
        <p:spPr/>
        <p:txBody>
          <a:bodyPr/>
          <a:lstStyle/>
          <a:p>
            <a:r>
              <a:rPr lang="en-US" b="1" dirty="0" smtClean="0">
                <a:solidFill>
                  <a:schemeClr val="tx1"/>
                </a:solidFill>
              </a:rPr>
              <a:t>Part 2</a:t>
            </a:r>
          </a:p>
          <a:p>
            <a:r>
              <a:rPr lang="en-US" b="1" dirty="0" smtClean="0">
                <a:solidFill>
                  <a:srgbClr val="FFFF00"/>
                </a:solidFill>
              </a:rPr>
              <a:t>Alternative Points of View</a:t>
            </a:r>
            <a:endParaRPr lang="en-US" b="1" dirty="0">
              <a:solidFill>
                <a:srgbClr val="FFFF00"/>
              </a:solidFill>
            </a:endParaRPr>
          </a:p>
        </p:txBody>
      </p:sp>
    </p:spTree>
    <p:extLst>
      <p:ext uri="{BB962C8B-B14F-4D97-AF65-F5344CB8AC3E}">
        <p14:creationId xmlns:p14="http://schemas.microsoft.com/office/powerpoint/2010/main" val="41163974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Part </a:t>
            </a:r>
            <a:r>
              <a:rPr lang="en-US" dirty="0" smtClean="0">
                <a:solidFill>
                  <a:srgbClr val="FF0000"/>
                </a:solidFill>
              </a:rPr>
              <a:t>2:</a:t>
            </a:r>
            <a:r>
              <a:rPr lang="en-US" dirty="0">
                <a:solidFill>
                  <a:srgbClr val="FF0000"/>
                </a:solidFill>
              </a:rPr>
              <a:t>	</a:t>
            </a:r>
            <a:r>
              <a:rPr lang="en-US" dirty="0" smtClean="0">
                <a:solidFill>
                  <a:srgbClr val="FF0000"/>
                </a:solidFill>
              </a:rPr>
              <a:t>Alternative Points of View</a:t>
            </a:r>
            <a:endParaRPr lang="en-US" dirty="0"/>
          </a:p>
        </p:txBody>
      </p:sp>
      <p:sp>
        <p:nvSpPr>
          <p:cNvPr id="3" name="Content Placeholder 2"/>
          <p:cNvSpPr>
            <a:spLocks noGrp="1"/>
          </p:cNvSpPr>
          <p:nvPr>
            <p:ph idx="1"/>
          </p:nvPr>
        </p:nvSpPr>
        <p:spPr/>
        <p:txBody>
          <a:bodyPr/>
          <a:lstStyle/>
          <a:p>
            <a:r>
              <a:rPr lang="en-US" dirty="0"/>
              <a:t>In this section we will briefly consider some of the possible alternatives to the traditional doctrine.  </a:t>
            </a:r>
            <a:endParaRPr lang="en-US" dirty="0" smtClean="0"/>
          </a:p>
          <a:p>
            <a:r>
              <a:rPr lang="en-US" dirty="0" smtClean="0"/>
              <a:t>The </a:t>
            </a:r>
            <a:r>
              <a:rPr lang="en-US" dirty="0"/>
              <a:t>options we will discuss will </a:t>
            </a:r>
            <a:r>
              <a:rPr lang="en-US" dirty="0" smtClean="0"/>
              <a:t>be:</a:t>
            </a:r>
            <a:endParaRPr lang="en-US" dirty="0" smtClean="0"/>
          </a:p>
          <a:p>
            <a:pPr marL="914400" lvl="1" indent="-514350">
              <a:buFont typeface="+mj-lt"/>
              <a:buAutoNum type="arabicPeriod"/>
            </a:pPr>
            <a:r>
              <a:rPr lang="en-US" dirty="0" smtClean="0">
                <a:solidFill>
                  <a:srgbClr val="FFC000"/>
                </a:solidFill>
              </a:rPr>
              <a:t>Purgatory</a:t>
            </a:r>
          </a:p>
          <a:p>
            <a:pPr marL="914400" lvl="1" indent="-514350">
              <a:buFont typeface="+mj-lt"/>
              <a:buAutoNum type="arabicPeriod"/>
            </a:pPr>
            <a:r>
              <a:rPr lang="en-US" dirty="0" smtClean="0">
                <a:solidFill>
                  <a:srgbClr val="FFC000"/>
                </a:solidFill>
              </a:rPr>
              <a:t>Annihilationism</a:t>
            </a:r>
          </a:p>
          <a:p>
            <a:pPr marL="914400" lvl="1" indent="-514350">
              <a:buFont typeface="+mj-lt"/>
              <a:buAutoNum type="arabicPeriod"/>
            </a:pPr>
            <a:r>
              <a:rPr lang="en-US" dirty="0" smtClean="0">
                <a:solidFill>
                  <a:srgbClr val="FFC000"/>
                </a:solidFill>
              </a:rPr>
              <a:t>Universalism</a:t>
            </a:r>
            <a:r>
              <a:rPr lang="en-US" dirty="0">
                <a:solidFill>
                  <a:srgbClr val="FFC000"/>
                </a:solidFill>
              </a:rPr>
              <a:t>.</a:t>
            </a:r>
          </a:p>
          <a:p>
            <a:endParaRPr lang="en-US" dirty="0"/>
          </a:p>
        </p:txBody>
      </p:sp>
    </p:spTree>
    <p:extLst>
      <p:ext uri="{BB962C8B-B14F-4D97-AF65-F5344CB8AC3E}">
        <p14:creationId xmlns:p14="http://schemas.microsoft.com/office/powerpoint/2010/main" val="88204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1.	Purgatory</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t>This section is needed mainly to clarify a possible confusion.  </a:t>
            </a:r>
            <a:endParaRPr lang="en-US" dirty="0" smtClean="0"/>
          </a:p>
          <a:p>
            <a:r>
              <a:rPr lang="en-US" dirty="0" smtClean="0"/>
              <a:t>Rightly </a:t>
            </a:r>
            <a:r>
              <a:rPr lang="en-US" dirty="0"/>
              <a:t>understood, the concept of Purgatory is not really an alternative view of hell.  </a:t>
            </a:r>
            <a:endParaRPr lang="en-US" dirty="0" smtClean="0"/>
          </a:p>
          <a:p>
            <a:r>
              <a:rPr lang="en-US" dirty="0" smtClean="0"/>
              <a:t>It </a:t>
            </a:r>
            <a:r>
              <a:rPr lang="en-US" dirty="0"/>
              <a:t>is rather a “purging” or cleansing of the saved to completely prepare them for heaven.  </a:t>
            </a:r>
            <a:endParaRPr lang="en-US" dirty="0" smtClean="0"/>
          </a:p>
          <a:p>
            <a:r>
              <a:rPr lang="en-US" dirty="0" smtClean="0"/>
              <a:t>This is often misunderstood by Protestants, or even Catholics themselves.</a:t>
            </a:r>
          </a:p>
        </p:txBody>
      </p:sp>
    </p:spTree>
    <p:extLst>
      <p:ext uri="{BB962C8B-B14F-4D97-AF65-F5344CB8AC3E}">
        <p14:creationId xmlns:p14="http://schemas.microsoft.com/office/powerpoint/2010/main" val="339456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1.	Purgatory</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The </a:t>
            </a:r>
            <a:r>
              <a:rPr lang="en-US" dirty="0"/>
              <a:t>genuine Catholic belief </a:t>
            </a:r>
            <a:r>
              <a:rPr lang="en-US" dirty="0" smtClean="0"/>
              <a:t>can be found </a:t>
            </a:r>
            <a:r>
              <a:rPr lang="en-US" dirty="0" smtClean="0"/>
              <a:t>at </a:t>
            </a:r>
            <a:r>
              <a:rPr lang="en-US" dirty="0" smtClean="0"/>
              <a:t>point </a:t>
            </a:r>
            <a:r>
              <a:rPr lang="en-US" b="1" dirty="0" smtClean="0">
                <a:solidFill>
                  <a:srgbClr val="FFFF00"/>
                </a:solidFill>
              </a:rPr>
              <a:t>A </a:t>
            </a:r>
            <a:r>
              <a:rPr lang="en-US" dirty="0" smtClean="0"/>
              <a:t>in your </a:t>
            </a:r>
            <a:r>
              <a:rPr lang="en-US" dirty="0" smtClean="0"/>
              <a:t>notes.</a:t>
            </a:r>
            <a:endParaRPr lang="en-US" dirty="0" smtClean="0"/>
          </a:p>
          <a:p>
            <a:r>
              <a:rPr lang="en-US" dirty="0"/>
              <a:t>Purgatory is also deeply tied to the Catholic notion of the continuing relationship of the living with those who have died, who are in this case assumed to be </a:t>
            </a:r>
            <a:r>
              <a:rPr lang="en-US" dirty="0" smtClean="0"/>
              <a:t>those finally </a:t>
            </a:r>
            <a:r>
              <a:rPr lang="en-US" dirty="0" smtClean="0"/>
              <a:t>saved.</a:t>
            </a:r>
          </a:p>
          <a:p>
            <a:r>
              <a:rPr lang="en-US" dirty="0" smtClean="0"/>
              <a:t>See from </a:t>
            </a:r>
            <a:r>
              <a:rPr lang="en-US" dirty="0"/>
              <a:t>Zachary J. Hayes, </a:t>
            </a:r>
            <a:r>
              <a:rPr lang="en-US" dirty="0" smtClean="0"/>
              <a:t>Franciscan friar and retired </a:t>
            </a:r>
            <a:r>
              <a:rPr lang="en-US" dirty="0"/>
              <a:t>teacher of theology at the Catholic Theological </a:t>
            </a:r>
            <a:r>
              <a:rPr lang="en-US" dirty="0" smtClean="0"/>
              <a:t>Union in Chicago at </a:t>
            </a:r>
            <a:r>
              <a:rPr lang="en-US" b="1" dirty="0" smtClean="0">
                <a:solidFill>
                  <a:srgbClr val="FFFF00"/>
                </a:solidFill>
              </a:rPr>
              <a:t>B</a:t>
            </a:r>
            <a:r>
              <a:rPr lang="en-US" dirty="0" smtClean="0"/>
              <a:t>:</a:t>
            </a:r>
            <a:endParaRPr lang="en-US" dirty="0"/>
          </a:p>
          <a:p>
            <a:endParaRPr lang="en-US" dirty="0"/>
          </a:p>
        </p:txBody>
      </p:sp>
    </p:spTree>
    <p:extLst>
      <p:ext uri="{BB962C8B-B14F-4D97-AF65-F5344CB8AC3E}">
        <p14:creationId xmlns:p14="http://schemas.microsoft.com/office/powerpoint/2010/main" val="356090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1.	Purgatory</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Purgatory, at the very least, seems to lessen the value of Christ’s atonement.</a:t>
            </a:r>
          </a:p>
          <a:p>
            <a:r>
              <a:rPr lang="en-US" dirty="0" smtClean="0"/>
              <a:t>Can someone </a:t>
            </a:r>
            <a:r>
              <a:rPr lang="en-US" dirty="0"/>
              <a:t>who dies “in God’s grace and friendship” </a:t>
            </a:r>
            <a:r>
              <a:rPr lang="en-US" dirty="0" smtClean="0"/>
              <a:t>still </a:t>
            </a:r>
            <a:r>
              <a:rPr lang="en-US" dirty="0"/>
              <a:t>be “imperfectly purified” and somehow benefit from the help of earthly friends to achieve </a:t>
            </a:r>
            <a:r>
              <a:rPr lang="en-US" dirty="0" smtClean="0"/>
              <a:t>perfection</a:t>
            </a:r>
            <a:r>
              <a:rPr lang="en-US" dirty="0"/>
              <a:t>?</a:t>
            </a:r>
            <a:endParaRPr lang="en-US" dirty="0" smtClean="0"/>
          </a:p>
          <a:p>
            <a:r>
              <a:rPr lang="en-US" dirty="0" smtClean="0"/>
              <a:t>Is Christ’s work deemed insufficient?</a:t>
            </a:r>
          </a:p>
          <a:p>
            <a:r>
              <a:rPr lang="en-US" dirty="0" smtClean="0"/>
              <a:t>Still, Purgatory </a:t>
            </a:r>
            <a:r>
              <a:rPr lang="en-US" dirty="0"/>
              <a:t>does not conflict with the biblical understanding of Hell</a:t>
            </a:r>
            <a:r>
              <a:rPr lang="en-US" dirty="0" smtClean="0"/>
              <a:t>.</a:t>
            </a:r>
          </a:p>
          <a:p>
            <a:pPr marL="0" indent="0">
              <a:buNone/>
            </a:pPr>
            <a:endParaRPr lang="en-US" dirty="0"/>
          </a:p>
        </p:txBody>
      </p:sp>
    </p:spTree>
    <p:extLst>
      <p:ext uri="{BB962C8B-B14F-4D97-AF65-F5344CB8AC3E}">
        <p14:creationId xmlns:p14="http://schemas.microsoft.com/office/powerpoint/2010/main" val="354623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solidFill>
                  <a:srgbClr val="FFFF00"/>
                </a:solidFill>
              </a:rPr>
              <a:t>2.	Annihilationism</a:t>
            </a:r>
          </a:p>
        </p:txBody>
      </p:sp>
      <p:sp>
        <p:nvSpPr>
          <p:cNvPr id="3" name="Content Placeholder 2"/>
          <p:cNvSpPr>
            <a:spLocks noGrp="1"/>
          </p:cNvSpPr>
          <p:nvPr>
            <p:ph idx="1"/>
          </p:nvPr>
        </p:nvSpPr>
        <p:spPr>
          <a:xfrm>
            <a:off x="457200" y="1600201"/>
            <a:ext cx="8229600" cy="1066799"/>
          </a:xfrm>
        </p:spPr>
        <p:txBody>
          <a:bodyPr>
            <a:normAutofit lnSpcReduction="10000"/>
          </a:bodyPr>
          <a:lstStyle/>
          <a:p>
            <a:r>
              <a:rPr lang="en-US" dirty="0" smtClean="0"/>
              <a:t>This is a genuine departure from the traditional understanding of Hell.</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743200"/>
            <a:ext cx="2190750" cy="3048000"/>
          </a:xfrm>
          <a:prstGeom prst="ellipse">
            <a:avLst/>
          </a:prstGeom>
          <a:ln w="63500" cap="rnd">
            <a:solidFill>
              <a:schemeClr val="accent2">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3276600" y="2590800"/>
            <a:ext cx="5105400" cy="3539430"/>
          </a:xfrm>
          <a:prstGeom prst="rect">
            <a:avLst/>
          </a:prstGeom>
          <a:noFill/>
        </p:spPr>
        <p:txBody>
          <a:bodyPr wrap="square" rtlCol="0">
            <a:spAutoFit/>
          </a:bodyPr>
          <a:lstStyle/>
          <a:p>
            <a:r>
              <a:rPr lang="en-US" sz="2800" b="1" i="1" dirty="0">
                <a:solidFill>
                  <a:srgbClr val="00B0F0"/>
                </a:solidFill>
              </a:rPr>
              <a:t>Annihilationism</a:t>
            </a:r>
            <a:r>
              <a:rPr lang="en-US" sz="2800" dirty="0">
                <a:solidFill>
                  <a:srgbClr val="00B0F0"/>
                </a:solidFill>
              </a:rPr>
              <a:t> is the doctrine that the souls of the wicked will be snuffed out of existence rather than be sent to an everlasting, conscious hell. The existence of the unrepentant will be extinguished, while the righteous will enter into everlasting </a:t>
            </a:r>
            <a:r>
              <a:rPr lang="en-US" sz="2800" dirty="0" smtClean="0">
                <a:solidFill>
                  <a:srgbClr val="00B0F0"/>
                </a:solidFill>
              </a:rPr>
              <a:t>bliss.</a:t>
            </a:r>
            <a:endParaRPr lang="en-US" sz="2800" dirty="0">
              <a:solidFill>
                <a:srgbClr val="00B0F0"/>
              </a:solidFill>
            </a:endParaRPr>
          </a:p>
        </p:txBody>
      </p:sp>
      <p:sp>
        <p:nvSpPr>
          <p:cNvPr id="6" name="TextBox 5"/>
          <p:cNvSpPr txBox="1"/>
          <p:nvPr/>
        </p:nvSpPr>
        <p:spPr>
          <a:xfrm>
            <a:off x="609600" y="6149970"/>
            <a:ext cx="7315200" cy="369332"/>
          </a:xfrm>
          <a:prstGeom prst="rect">
            <a:avLst/>
          </a:prstGeom>
          <a:noFill/>
        </p:spPr>
        <p:txBody>
          <a:bodyPr wrap="square" rtlCol="0">
            <a:spAutoFit/>
          </a:bodyPr>
          <a:lstStyle/>
          <a:p>
            <a:pPr algn="ctr"/>
            <a:r>
              <a:rPr lang="en-US" dirty="0" smtClean="0">
                <a:solidFill>
                  <a:srgbClr val="FFFF00"/>
                </a:solidFill>
              </a:rPr>
              <a:t>Norman </a:t>
            </a:r>
            <a:r>
              <a:rPr lang="en-US" dirty="0" err="1" smtClean="0">
                <a:solidFill>
                  <a:srgbClr val="FFFF00"/>
                </a:solidFill>
              </a:rPr>
              <a:t>Geisler</a:t>
            </a:r>
            <a:r>
              <a:rPr lang="en-US" dirty="0" smtClean="0">
                <a:solidFill>
                  <a:srgbClr val="FFFF00"/>
                </a:solidFill>
              </a:rPr>
              <a:t>: from the </a:t>
            </a:r>
            <a:r>
              <a:rPr lang="en-US" i="1" dirty="0" smtClean="0">
                <a:solidFill>
                  <a:srgbClr val="FFFF00"/>
                </a:solidFill>
              </a:rPr>
              <a:t>Baker Encyclopedia of Christian Apologetics </a:t>
            </a:r>
            <a:endParaRPr lang="en-US" i="1" dirty="0">
              <a:solidFill>
                <a:srgbClr val="FFFF00"/>
              </a:solidFill>
            </a:endParaRPr>
          </a:p>
        </p:txBody>
      </p:sp>
    </p:spTree>
    <p:extLst>
      <p:ext uri="{BB962C8B-B14F-4D97-AF65-F5344CB8AC3E}">
        <p14:creationId xmlns:p14="http://schemas.microsoft.com/office/powerpoint/2010/main" val="348002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left)">
                                      <p:cBhvr>
                                        <p:cTn id="15" dur="500"/>
                                        <p:tgtEl>
                                          <p:spTgt spid="6">
                                            <p:txEl>
                                              <p:pRg st="0" end="0"/>
                                            </p:txEl>
                                          </p:spTgt>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2.	Annihilationism</a:t>
            </a:r>
            <a:endParaRPr lang="en-US" dirty="0">
              <a:solidFill>
                <a:srgbClr val="FFFF00"/>
              </a:solidFill>
            </a:endParaRPr>
          </a:p>
        </p:txBody>
      </p:sp>
      <p:sp>
        <p:nvSpPr>
          <p:cNvPr id="3" name="Content Placeholder 2"/>
          <p:cNvSpPr>
            <a:spLocks noGrp="1"/>
          </p:cNvSpPr>
          <p:nvPr>
            <p:ph idx="1"/>
          </p:nvPr>
        </p:nvSpPr>
        <p:spPr/>
        <p:txBody>
          <a:bodyPr/>
          <a:lstStyle/>
          <a:p>
            <a:r>
              <a:rPr lang="en-US" b="1" i="1" dirty="0" smtClean="0">
                <a:solidFill>
                  <a:srgbClr val="00B0F0"/>
                </a:solidFill>
              </a:rPr>
              <a:t>Annihilationists</a:t>
            </a:r>
            <a:r>
              <a:rPr lang="en-US" b="1" i="1" dirty="0" smtClean="0"/>
              <a:t> </a:t>
            </a:r>
            <a:r>
              <a:rPr lang="en-US" dirty="0" smtClean="0"/>
              <a:t>believe </a:t>
            </a:r>
            <a:r>
              <a:rPr lang="en-US" dirty="0"/>
              <a:t>that hell will be eternal in its effect, </a:t>
            </a:r>
            <a:r>
              <a:rPr lang="en-US" dirty="0" smtClean="0"/>
              <a:t>but not </a:t>
            </a:r>
            <a:r>
              <a:rPr lang="en-US" dirty="0"/>
              <a:t>in its duration. </a:t>
            </a:r>
            <a:endParaRPr lang="en-US" dirty="0" smtClean="0"/>
          </a:p>
          <a:p>
            <a:r>
              <a:rPr lang="en-US" dirty="0"/>
              <a:t>Biblically, this view is arrived at through passages such as Psalm 37, which contains numerous expressions that can be easily read to obtain an annihilationist stance. </a:t>
            </a:r>
            <a:r>
              <a:rPr lang="en-US" dirty="0" smtClean="0"/>
              <a:t>  </a:t>
            </a:r>
          </a:p>
          <a:p>
            <a:r>
              <a:rPr lang="en-US" dirty="0" smtClean="0"/>
              <a:t>Look at </a:t>
            </a:r>
            <a:r>
              <a:rPr lang="en-US" b="1" dirty="0" smtClean="0">
                <a:solidFill>
                  <a:srgbClr val="FFFF00"/>
                </a:solidFill>
              </a:rPr>
              <a:t>C</a:t>
            </a:r>
            <a:r>
              <a:rPr lang="en-US" dirty="0" smtClean="0"/>
              <a:t> in your notes.</a:t>
            </a:r>
            <a:endParaRPr lang="en-US" dirty="0"/>
          </a:p>
        </p:txBody>
      </p:sp>
    </p:spTree>
    <p:extLst>
      <p:ext uri="{BB962C8B-B14F-4D97-AF65-F5344CB8AC3E}">
        <p14:creationId xmlns:p14="http://schemas.microsoft.com/office/powerpoint/2010/main" val="31352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2.	Annihilationism</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t>Other passages </a:t>
            </a:r>
            <a:r>
              <a:rPr lang="en-US" dirty="0" smtClean="0"/>
              <a:t>used </a:t>
            </a:r>
            <a:r>
              <a:rPr lang="en-US" dirty="0"/>
              <a:t>to defend </a:t>
            </a:r>
            <a:r>
              <a:rPr lang="en-US" dirty="0" smtClean="0"/>
              <a:t>annihilationism:</a:t>
            </a:r>
          </a:p>
          <a:p>
            <a:pPr lvl="1"/>
            <a:r>
              <a:rPr lang="en-US" b="1" dirty="0" smtClean="0">
                <a:solidFill>
                  <a:srgbClr val="FFFF00"/>
                </a:solidFill>
              </a:rPr>
              <a:t>Malachi 4:1-5</a:t>
            </a:r>
          </a:p>
          <a:p>
            <a:pPr lvl="1"/>
            <a:r>
              <a:rPr lang="en-US" b="1" dirty="0" smtClean="0">
                <a:solidFill>
                  <a:srgbClr val="FFFF00"/>
                </a:solidFill>
              </a:rPr>
              <a:t>Matthew 3:10-12</a:t>
            </a:r>
          </a:p>
          <a:p>
            <a:pPr lvl="1"/>
            <a:r>
              <a:rPr lang="en-US" b="1" dirty="0" smtClean="0">
                <a:solidFill>
                  <a:srgbClr val="FFFF00"/>
                </a:solidFill>
              </a:rPr>
              <a:t>Matthew 10:28</a:t>
            </a:r>
          </a:p>
          <a:p>
            <a:pPr lvl="1"/>
            <a:r>
              <a:rPr lang="en-US" b="1" dirty="0" smtClean="0">
                <a:solidFill>
                  <a:srgbClr val="FFFF00"/>
                </a:solidFill>
              </a:rPr>
              <a:t>Romans 6:23</a:t>
            </a:r>
          </a:p>
          <a:p>
            <a:pPr lvl="1"/>
            <a:r>
              <a:rPr lang="en-US" b="1" dirty="0" smtClean="0">
                <a:solidFill>
                  <a:srgbClr val="FFFF00"/>
                </a:solidFill>
              </a:rPr>
              <a:t>1 </a:t>
            </a:r>
            <a:r>
              <a:rPr lang="en-US" b="1" dirty="0" err="1">
                <a:solidFill>
                  <a:srgbClr val="FFFF00"/>
                </a:solidFill>
              </a:rPr>
              <a:t>Cor</a:t>
            </a:r>
            <a:r>
              <a:rPr lang="en-US" b="1" dirty="0">
                <a:solidFill>
                  <a:srgbClr val="FFFF00"/>
                </a:solidFill>
              </a:rPr>
              <a:t> </a:t>
            </a:r>
            <a:r>
              <a:rPr lang="en-US" b="1" dirty="0" smtClean="0">
                <a:solidFill>
                  <a:srgbClr val="FFFF00"/>
                </a:solidFill>
              </a:rPr>
              <a:t>3:17</a:t>
            </a:r>
          </a:p>
        </p:txBody>
      </p:sp>
    </p:spTree>
    <p:extLst>
      <p:ext uri="{BB962C8B-B14F-4D97-AF65-F5344CB8AC3E}">
        <p14:creationId xmlns:p14="http://schemas.microsoft.com/office/powerpoint/2010/main" val="16088412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2.	Annihilationism</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a:t>In each case, the wicked “die”, are “destroyed” or somehow “burnt up.”</a:t>
            </a:r>
          </a:p>
          <a:p>
            <a:r>
              <a:rPr lang="en-US" dirty="0" smtClean="0"/>
              <a:t>It’s </a:t>
            </a:r>
            <a:r>
              <a:rPr lang="en-US" dirty="0"/>
              <a:t>not </a:t>
            </a:r>
            <a:r>
              <a:rPr lang="en-US" dirty="0" smtClean="0"/>
              <a:t>difficult </a:t>
            </a:r>
            <a:r>
              <a:rPr lang="en-US" dirty="0"/>
              <a:t>to interpret these passages so that the lost, once judged, will no longer exist, rather than having them suffer the continuous torment of eternal fire. </a:t>
            </a:r>
            <a:endParaRPr lang="en-US" dirty="0" smtClean="0"/>
          </a:p>
          <a:p>
            <a:r>
              <a:rPr lang="en-US" dirty="0"/>
              <a:t>Once the mental move has been made, it’s simply a matter of rethinking other passages in the same light.  </a:t>
            </a:r>
          </a:p>
        </p:txBody>
      </p:sp>
    </p:spTree>
    <p:extLst>
      <p:ext uri="{BB962C8B-B14F-4D97-AF65-F5344CB8AC3E}">
        <p14:creationId xmlns:p14="http://schemas.microsoft.com/office/powerpoint/2010/main" val="153962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2.	Annihilationism</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t>Even </a:t>
            </a:r>
            <a:r>
              <a:rPr lang="en-US" dirty="0" smtClean="0"/>
              <a:t>the term “eternal </a:t>
            </a:r>
            <a:r>
              <a:rPr lang="en-US" dirty="0"/>
              <a:t>fire” doesn’t </a:t>
            </a:r>
            <a:r>
              <a:rPr lang="en-US" dirty="0" smtClean="0"/>
              <a:t>mandate that </a:t>
            </a:r>
            <a:r>
              <a:rPr lang="en-US" dirty="0"/>
              <a:t>people continue to live and experience the pain of eternal </a:t>
            </a:r>
            <a:r>
              <a:rPr lang="en-US" dirty="0" smtClean="0"/>
              <a:t>burning.</a:t>
            </a:r>
          </a:p>
          <a:p>
            <a:r>
              <a:rPr lang="en-US" dirty="0" smtClean="0"/>
              <a:t>The </a:t>
            </a:r>
            <a:r>
              <a:rPr lang="en-US" dirty="0"/>
              <a:t>fire </a:t>
            </a:r>
            <a:r>
              <a:rPr lang="en-US" dirty="0" smtClean="0"/>
              <a:t>can continue </a:t>
            </a:r>
            <a:r>
              <a:rPr lang="en-US" dirty="0"/>
              <a:t>to burn eternally once the damned are entirely burnt up.  </a:t>
            </a:r>
            <a:endParaRPr lang="en-US" dirty="0" smtClean="0"/>
          </a:p>
          <a:p>
            <a:r>
              <a:rPr lang="en-US" dirty="0" smtClean="0"/>
              <a:t>This is also called Conditional Immortality.</a:t>
            </a:r>
          </a:p>
          <a:p>
            <a:r>
              <a:rPr lang="en-US" dirty="0" smtClean="0"/>
              <a:t>The belief is that immortality is conditional and </a:t>
            </a:r>
            <a:r>
              <a:rPr lang="en-US" dirty="0"/>
              <a:t>only bestowed upon the saved.</a:t>
            </a:r>
          </a:p>
          <a:p>
            <a:endParaRPr lang="en-US" dirty="0"/>
          </a:p>
        </p:txBody>
      </p:sp>
    </p:spTree>
    <p:extLst>
      <p:ext uri="{BB962C8B-B14F-4D97-AF65-F5344CB8AC3E}">
        <p14:creationId xmlns:p14="http://schemas.microsoft.com/office/powerpoint/2010/main" val="279178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2.	Annihilationism</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In ancient Judaism</a:t>
            </a:r>
            <a:r>
              <a:rPr lang="en-US" dirty="0"/>
              <a:t>, the beliefs here were mixed.  Some texts give the traditional view, while others seem to support annihilationism.  </a:t>
            </a:r>
            <a:endParaRPr lang="en-US" dirty="0" smtClean="0"/>
          </a:p>
          <a:p>
            <a:r>
              <a:rPr lang="en-US" dirty="0" smtClean="0"/>
              <a:t>See the passage from </a:t>
            </a:r>
            <a:r>
              <a:rPr lang="en-US" i="1" dirty="0" smtClean="0"/>
              <a:t>Biblical </a:t>
            </a:r>
            <a:r>
              <a:rPr lang="en-US" i="1" dirty="0"/>
              <a:t>Antiquities </a:t>
            </a:r>
            <a:r>
              <a:rPr lang="en-US" dirty="0"/>
              <a:t>(First Century AD</a:t>
            </a:r>
            <a:r>
              <a:rPr lang="en-US" dirty="0" smtClean="0"/>
              <a:t>) in your notes at </a:t>
            </a:r>
            <a:r>
              <a:rPr lang="en-US" b="1" dirty="0" smtClean="0">
                <a:solidFill>
                  <a:srgbClr val="FFFF00"/>
                </a:solidFill>
              </a:rPr>
              <a:t>D</a:t>
            </a:r>
            <a:r>
              <a:rPr lang="en-US" dirty="0"/>
              <a:t>.</a:t>
            </a:r>
          </a:p>
          <a:p>
            <a:r>
              <a:rPr lang="en-US" dirty="0" smtClean="0"/>
              <a:t>While </a:t>
            </a:r>
            <a:r>
              <a:rPr lang="en-US" dirty="0"/>
              <a:t>expressing a temporary form of suffering, for some early Jewish authors, </a:t>
            </a:r>
            <a:r>
              <a:rPr lang="en-US" dirty="0" smtClean="0"/>
              <a:t>annihilation of the lost </a:t>
            </a:r>
            <a:r>
              <a:rPr lang="en-US" dirty="0"/>
              <a:t>is the end result.  </a:t>
            </a:r>
          </a:p>
          <a:p>
            <a:endParaRPr lang="en-US" dirty="0"/>
          </a:p>
        </p:txBody>
      </p:sp>
    </p:spTree>
    <p:extLst>
      <p:ext uri="{BB962C8B-B14F-4D97-AF65-F5344CB8AC3E}">
        <p14:creationId xmlns:p14="http://schemas.microsoft.com/office/powerpoint/2010/main" val="172036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2.	Annihilationism</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Some contemporary conservative </a:t>
            </a:r>
            <a:r>
              <a:rPr lang="en-US" dirty="0"/>
              <a:t>scholars have defended annihilationist views. </a:t>
            </a:r>
            <a:endParaRPr lang="en-US" dirty="0" smtClean="0"/>
          </a:p>
          <a:p>
            <a:r>
              <a:rPr lang="en-US" dirty="0" smtClean="0"/>
              <a:t>The </a:t>
            </a:r>
            <a:r>
              <a:rPr lang="en-US" dirty="0"/>
              <a:t>Anglican John Wenham wrote </a:t>
            </a:r>
            <a:r>
              <a:rPr lang="en-US" i="1" dirty="0"/>
              <a:t>The Case for Conditional Immortality </a:t>
            </a:r>
            <a:r>
              <a:rPr lang="en-US" dirty="0"/>
              <a:t>published by Baker.  </a:t>
            </a:r>
            <a:endParaRPr lang="en-US" dirty="0" smtClean="0"/>
          </a:p>
          <a:p>
            <a:r>
              <a:rPr lang="en-US" dirty="0" smtClean="0"/>
              <a:t>Clark </a:t>
            </a:r>
            <a:r>
              <a:rPr lang="en-US" dirty="0" err="1"/>
              <a:t>Pinnock</a:t>
            </a:r>
            <a:r>
              <a:rPr lang="en-US" dirty="0"/>
              <a:t>, cited earlier, upheld the conditional view in </a:t>
            </a:r>
            <a:r>
              <a:rPr lang="en-US" i="1" dirty="0"/>
              <a:t>Four Views on Hell </a:t>
            </a:r>
            <a:r>
              <a:rPr lang="en-US" dirty="0"/>
              <a:t>in Zondervan’s Counterpoints series.  </a:t>
            </a:r>
          </a:p>
        </p:txBody>
      </p:sp>
    </p:spTree>
    <p:extLst>
      <p:ext uri="{BB962C8B-B14F-4D97-AF65-F5344CB8AC3E}">
        <p14:creationId xmlns:p14="http://schemas.microsoft.com/office/powerpoint/2010/main" val="7394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2.	Annihilationism</a:t>
            </a:r>
            <a:endParaRPr lang="en-US" dirty="0">
              <a:solidFill>
                <a:srgbClr val="FFFF00"/>
              </a:solidFill>
            </a:endParaRPr>
          </a:p>
        </p:txBody>
      </p:sp>
      <p:sp>
        <p:nvSpPr>
          <p:cNvPr id="3" name="Content Placeholder 2"/>
          <p:cNvSpPr>
            <a:spLocks noGrp="1"/>
          </p:cNvSpPr>
          <p:nvPr>
            <p:ph idx="1"/>
          </p:nvPr>
        </p:nvSpPr>
        <p:spPr/>
        <p:txBody>
          <a:bodyPr>
            <a:normAutofit fontScale="92500"/>
          </a:bodyPr>
          <a:lstStyle/>
          <a:p>
            <a:r>
              <a:rPr lang="en-US" dirty="0"/>
              <a:t>For many, however, the beloved </a:t>
            </a:r>
            <a:r>
              <a:rPr lang="en-US" dirty="0" smtClean="0"/>
              <a:t>and recently </a:t>
            </a:r>
            <a:r>
              <a:rPr lang="en-US" dirty="0" smtClean="0"/>
              <a:t>departed </a:t>
            </a:r>
            <a:r>
              <a:rPr lang="en-US" dirty="0" smtClean="0"/>
              <a:t>John </a:t>
            </a:r>
            <a:r>
              <a:rPr lang="en-US" dirty="0"/>
              <a:t>Stott’s endorsement has been the most noteworthy, even if he remained cautious in his expression </a:t>
            </a:r>
            <a:r>
              <a:rPr lang="en-US" dirty="0" smtClean="0"/>
              <a:t>of it.  See </a:t>
            </a:r>
            <a:r>
              <a:rPr lang="en-US" b="1" dirty="0" smtClean="0">
                <a:solidFill>
                  <a:srgbClr val="FFFF00"/>
                </a:solidFill>
              </a:rPr>
              <a:t>E</a:t>
            </a:r>
            <a:r>
              <a:rPr lang="en-US" dirty="0" smtClean="0"/>
              <a:t> in your notes.</a:t>
            </a:r>
          </a:p>
          <a:p>
            <a:r>
              <a:rPr lang="en-US" dirty="0" smtClean="0"/>
              <a:t>Annihilationism has some genuine strengths.</a:t>
            </a:r>
          </a:p>
          <a:p>
            <a:r>
              <a:rPr lang="en-US" dirty="0" smtClean="0"/>
              <a:t>It also has weaknesses </a:t>
            </a:r>
            <a:r>
              <a:rPr lang="en-US" dirty="0"/>
              <a:t>which we will </a:t>
            </a:r>
            <a:r>
              <a:rPr lang="en-US" dirty="0" smtClean="0"/>
              <a:t>highlight.  </a:t>
            </a:r>
          </a:p>
          <a:p>
            <a:r>
              <a:rPr lang="en-US" dirty="0" smtClean="0"/>
              <a:t>A more radical </a:t>
            </a:r>
            <a:r>
              <a:rPr lang="en-US" dirty="0"/>
              <a:t>departure from the historic doctrine </a:t>
            </a:r>
            <a:r>
              <a:rPr lang="en-US" dirty="0" smtClean="0"/>
              <a:t>is found in Universalism</a:t>
            </a:r>
            <a:r>
              <a:rPr lang="en-US" dirty="0"/>
              <a:t>, to which we turn at present</a:t>
            </a:r>
            <a:r>
              <a:rPr lang="en-US" dirty="0" smtClean="0"/>
              <a:t>.</a:t>
            </a:r>
            <a:endParaRPr lang="en-US" dirty="0"/>
          </a:p>
        </p:txBody>
      </p:sp>
    </p:spTree>
    <p:extLst>
      <p:ext uri="{BB962C8B-B14F-4D97-AF65-F5344CB8AC3E}">
        <p14:creationId xmlns:p14="http://schemas.microsoft.com/office/powerpoint/2010/main" val="123831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3.	Universalism</a:t>
            </a:r>
            <a:endParaRPr lang="en-US" dirty="0">
              <a:solidFill>
                <a:srgbClr val="FFFF00"/>
              </a:solidFill>
            </a:endParaRPr>
          </a:p>
        </p:txBody>
      </p:sp>
      <p:sp>
        <p:nvSpPr>
          <p:cNvPr id="3" name="Content Placeholder 2"/>
          <p:cNvSpPr>
            <a:spLocks noGrp="1"/>
          </p:cNvSpPr>
          <p:nvPr>
            <p:ph idx="1"/>
          </p:nvPr>
        </p:nvSpPr>
        <p:spPr>
          <a:xfrm>
            <a:off x="3810000" y="2057400"/>
            <a:ext cx="4876800" cy="3048000"/>
          </a:xfrm>
        </p:spPr>
        <p:txBody>
          <a:bodyPr>
            <a:noAutofit/>
          </a:bodyPr>
          <a:lstStyle/>
          <a:p>
            <a:pPr marL="0" indent="0">
              <a:buNone/>
            </a:pPr>
            <a:r>
              <a:rPr lang="en-US" dirty="0" smtClean="0"/>
              <a:t>Rob Bell never exactly claims to be a universalist, but he does a pretty good job of explaining and defending universalism.</a:t>
            </a:r>
          </a:p>
          <a:p>
            <a:pPr marL="0" indent="0">
              <a:buNone/>
            </a:pPr>
            <a:r>
              <a:rPr lang="en-US" dirty="0" smtClean="0"/>
              <a:t>See </a:t>
            </a:r>
            <a:r>
              <a:rPr lang="en-US" b="1" dirty="0" smtClean="0">
                <a:solidFill>
                  <a:srgbClr val="FFFF00"/>
                </a:solidFill>
              </a:rPr>
              <a:t>F</a:t>
            </a:r>
            <a:r>
              <a:rPr lang="en-US" dirty="0" smtClean="0"/>
              <a:t> in your notes.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635" y="2057400"/>
            <a:ext cx="2574966" cy="26275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6783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solidFill>
                  <a:srgbClr val="FFFF00"/>
                </a:solidFill>
              </a:rPr>
              <a:t>3.	Universalism</a:t>
            </a:r>
          </a:p>
        </p:txBody>
      </p:sp>
      <p:sp>
        <p:nvSpPr>
          <p:cNvPr id="3" name="Content Placeholder 2"/>
          <p:cNvSpPr>
            <a:spLocks noGrp="1"/>
          </p:cNvSpPr>
          <p:nvPr>
            <p:ph idx="1"/>
          </p:nvPr>
        </p:nvSpPr>
        <p:spPr>
          <a:xfrm>
            <a:off x="457200" y="1600201"/>
            <a:ext cx="8229600" cy="685799"/>
          </a:xfrm>
        </p:spPr>
        <p:txBody>
          <a:bodyPr>
            <a:normAutofit/>
          </a:bodyPr>
          <a:lstStyle/>
          <a:p>
            <a:r>
              <a:rPr lang="en-US" dirty="0" err="1" smtClean="0"/>
              <a:t>Geisler</a:t>
            </a:r>
            <a:r>
              <a:rPr lang="en-US" dirty="0" smtClean="0"/>
              <a:t> defines it much more plainly:</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590800"/>
            <a:ext cx="2190750" cy="3048000"/>
          </a:xfrm>
          <a:prstGeom prst="ellipse">
            <a:avLst/>
          </a:prstGeom>
          <a:ln w="63500" cap="rnd">
            <a:solidFill>
              <a:schemeClr val="accent2">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3276600" y="2590800"/>
            <a:ext cx="5105400" cy="1569660"/>
          </a:xfrm>
          <a:prstGeom prst="rect">
            <a:avLst/>
          </a:prstGeom>
          <a:noFill/>
        </p:spPr>
        <p:txBody>
          <a:bodyPr wrap="square" rtlCol="0">
            <a:spAutoFit/>
          </a:bodyPr>
          <a:lstStyle/>
          <a:p>
            <a:r>
              <a:rPr lang="en-US" sz="3200" b="1" i="1" dirty="0" smtClean="0">
                <a:solidFill>
                  <a:srgbClr val="00B0F0"/>
                </a:solidFill>
              </a:rPr>
              <a:t>Universalism</a:t>
            </a:r>
            <a:r>
              <a:rPr lang="en-US" sz="3200" dirty="0" smtClean="0">
                <a:solidFill>
                  <a:srgbClr val="00B0F0"/>
                </a:solidFill>
              </a:rPr>
              <a:t> </a:t>
            </a:r>
            <a:r>
              <a:rPr lang="en-US" sz="3200" dirty="0">
                <a:solidFill>
                  <a:srgbClr val="00B0F0"/>
                </a:solidFill>
              </a:rPr>
              <a:t>is the belief that everyone eventually will be saved.</a:t>
            </a:r>
          </a:p>
        </p:txBody>
      </p:sp>
      <p:sp>
        <p:nvSpPr>
          <p:cNvPr id="6" name="TextBox 5"/>
          <p:cNvSpPr txBox="1"/>
          <p:nvPr/>
        </p:nvSpPr>
        <p:spPr>
          <a:xfrm>
            <a:off x="609600" y="6149970"/>
            <a:ext cx="7315200" cy="369332"/>
          </a:xfrm>
          <a:prstGeom prst="rect">
            <a:avLst/>
          </a:prstGeom>
          <a:noFill/>
        </p:spPr>
        <p:txBody>
          <a:bodyPr wrap="square" rtlCol="0">
            <a:spAutoFit/>
          </a:bodyPr>
          <a:lstStyle/>
          <a:p>
            <a:pPr algn="ctr"/>
            <a:r>
              <a:rPr lang="en-US" dirty="0" smtClean="0">
                <a:solidFill>
                  <a:srgbClr val="FFFF00"/>
                </a:solidFill>
              </a:rPr>
              <a:t>Norman </a:t>
            </a:r>
            <a:r>
              <a:rPr lang="en-US" dirty="0" err="1" smtClean="0">
                <a:solidFill>
                  <a:srgbClr val="FFFF00"/>
                </a:solidFill>
              </a:rPr>
              <a:t>Geisler</a:t>
            </a:r>
            <a:r>
              <a:rPr lang="en-US" dirty="0" smtClean="0">
                <a:solidFill>
                  <a:srgbClr val="FFFF00"/>
                </a:solidFill>
              </a:rPr>
              <a:t>: from the </a:t>
            </a:r>
            <a:r>
              <a:rPr lang="en-US" i="1" dirty="0" smtClean="0">
                <a:solidFill>
                  <a:srgbClr val="FFFF00"/>
                </a:solidFill>
              </a:rPr>
              <a:t>Baker Encyclopedia of Christian Apologetics </a:t>
            </a:r>
            <a:endParaRPr lang="en-US" i="1" dirty="0">
              <a:solidFill>
                <a:srgbClr val="FFFF00"/>
              </a:solidFill>
            </a:endParaRPr>
          </a:p>
        </p:txBody>
      </p:sp>
    </p:spTree>
    <p:extLst>
      <p:ext uri="{BB962C8B-B14F-4D97-AF65-F5344CB8AC3E}">
        <p14:creationId xmlns:p14="http://schemas.microsoft.com/office/powerpoint/2010/main" val="64388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3.	Universalism</a:t>
            </a:r>
            <a:endParaRPr lang="en-US" dirty="0">
              <a:solidFill>
                <a:srgbClr val="FFFF00"/>
              </a:solidFill>
            </a:endParaRPr>
          </a:p>
        </p:txBody>
      </p:sp>
      <p:sp>
        <p:nvSpPr>
          <p:cNvPr id="3" name="Content Placeholder 2"/>
          <p:cNvSpPr>
            <a:spLocks noGrp="1"/>
          </p:cNvSpPr>
          <p:nvPr>
            <p:ph idx="1"/>
          </p:nvPr>
        </p:nvSpPr>
        <p:spPr>
          <a:xfrm>
            <a:off x="3810000" y="2057400"/>
            <a:ext cx="4876800" cy="3048000"/>
          </a:xfrm>
        </p:spPr>
        <p:txBody>
          <a:bodyPr>
            <a:noAutofit/>
          </a:bodyPr>
          <a:lstStyle/>
          <a:p>
            <a:pPr marL="0" indent="0">
              <a:buNone/>
            </a:pPr>
            <a:r>
              <a:rPr lang="en-US" dirty="0"/>
              <a:t>Much of what Bell says throughout his book is directed at our feelings – and it is a potent message. </a:t>
            </a:r>
            <a:endParaRPr lang="en-US" dirty="0" smtClean="0"/>
          </a:p>
          <a:p>
            <a:pPr marL="0" indent="0">
              <a:buNone/>
            </a:pPr>
            <a:r>
              <a:rPr lang="en-US" dirty="0" smtClean="0"/>
              <a:t>See </a:t>
            </a:r>
            <a:r>
              <a:rPr lang="en-US" b="1" dirty="0" smtClean="0">
                <a:solidFill>
                  <a:srgbClr val="FFFF00"/>
                </a:solidFill>
              </a:rPr>
              <a:t>G </a:t>
            </a:r>
            <a:r>
              <a:rPr lang="en-US" dirty="0" smtClean="0"/>
              <a:t>in your notes.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635" y="2057400"/>
            <a:ext cx="2574966" cy="26275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8758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3.	Universalism</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t>Bell finds support for “God’s reconciliation with all people” in church history </a:t>
            </a:r>
            <a:r>
              <a:rPr lang="en-US" dirty="0" smtClean="0"/>
              <a:t>from:</a:t>
            </a:r>
          </a:p>
          <a:p>
            <a:pPr lvl="1"/>
            <a:r>
              <a:rPr lang="en-US" dirty="0" smtClean="0"/>
              <a:t>Clement </a:t>
            </a:r>
            <a:r>
              <a:rPr lang="en-US" dirty="0"/>
              <a:t>of </a:t>
            </a:r>
            <a:r>
              <a:rPr lang="en-US" dirty="0" smtClean="0"/>
              <a:t>Alexandria</a:t>
            </a:r>
          </a:p>
          <a:p>
            <a:pPr lvl="1"/>
            <a:r>
              <a:rPr lang="en-US" dirty="0" smtClean="0"/>
              <a:t>Origen</a:t>
            </a:r>
          </a:p>
          <a:p>
            <a:pPr lvl="1"/>
            <a:r>
              <a:rPr lang="en-US" dirty="0" smtClean="0"/>
              <a:t>Gregory </a:t>
            </a:r>
            <a:r>
              <a:rPr lang="en-US" dirty="0"/>
              <a:t>of </a:t>
            </a:r>
            <a:r>
              <a:rPr lang="en-US" dirty="0" smtClean="0"/>
              <a:t>Nyssa</a:t>
            </a:r>
          </a:p>
          <a:p>
            <a:pPr lvl="1"/>
            <a:r>
              <a:rPr lang="en-US" dirty="0" smtClean="0"/>
              <a:t>Eusebius</a:t>
            </a:r>
          </a:p>
          <a:p>
            <a:r>
              <a:rPr lang="en-US" dirty="0" smtClean="0"/>
              <a:t>He </a:t>
            </a:r>
            <a:r>
              <a:rPr lang="en-US" dirty="0"/>
              <a:t>never quotes any of </a:t>
            </a:r>
            <a:r>
              <a:rPr lang="en-US" dirty="0" smtClean="0"/>
              <a:t>them, but these are accurate sources for his views.  </a:t>
            </a:r>
          </a:p>
        </p:txBody>
      </p:sp>
    </p:spTree>
    <p:extLst>
      <p:ext uri="{BB962C8B-B14F-4D97-AF65-F5344CB8AC3E}">
        <p14:creationId xmlns:p14="http://schemas.microsoft.com/office/powerpoint/2010/main" val="106990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3.	Universalism</a:t>
            </a:r>
            <a:endParaRPr lang="en-US" dirty="0">
              <a:solidFill>
                <a:srgbClr val="FFFF00"/>
              </a:solidFill>
            </a:endParaRPr>
          </a:p>
        </p:txBody>
      </p:sp>
      <p:sp>
        <p:nvSpPr>
          <p:cNvPr id="3" name="Content Placeholder 2"/>
          <p:cNvSpPr>
            <a:spLocks noGrp="1"/>
          </p:cNvSpPr>
          <p:nvPr>
            <p:ph idx="1"/>
          </p:nvPr>
        </p:nvSpPr>
        <p:spPr/>
        <p:txBody>
          <a:bodyPr>
            <a:normAutofit fontScale="92500"/>
          </a:bodyPr>
          <a:lstStyle/>
          <a:p>
            <a:r>
              <a:rPr lang="en-US" dirty="0"/>
              <a:t>He mentions that Jerome, Basil and Augustine, while not defending universal salvation themselves, stated that “most people”, the “mass of men”, and “very many” shared this perspective.  </a:t>
            </a:r>
            <a:endParaRPr lang="en-US" dirty="0" smtClean="0"/>
          </a:p>
          <a:p>
            <a:r>
              <a:rPr lang="en-US" dirty="0" smtClean="0"/>
              <a:t>No </a:t>
            </a:r>
            <a:r>
              <a:rPr lang="en-US" dirty="0"/>
              <a:t>sources are given for these statements, though there is little reason to doubt their truth.  </a:t>
            </a:r>
            <a:endParaRPr lang="en-US" dirty="0" smtClean="0"/>
          </a:p>
          <a:p>
            <a:r>
              <a:rPr lang="en-US" dirty="0" smtClean="0"/>
              <a:t>Most still do believe that people “go to heaven” when they die.</a:t>
            </a:r>
            <a:endParaRPr lang="en-US" dirty="0"/>
          </a:p>
        </p:txBody>
      </p:sp>
    </p:spTree>
    <p:extLst>
      <p:ext uri="{BB962C8B-B14F-4D97-AF65-F5344CB8AC3E}">
        <p14:creationId xmlns:p14="http://schemas.microsoft.com/office/powerpoint/2010/main" val="134047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3.	Universalism</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Origen is actually a key source for Bell’s perspective.  </a:t>
            </a:r>
          </a:p>
          <a:p>
            <a:r>
              <a:rPr lang="en-US" dirty="0" smtClean="0"/>
              <a:t>This is from a present day Origen scholar:</a:t>
            </a:r>
          </a:p>
          <a:p>
            <a:pPr marL="0" indent="0">
              <a:buNone/>
            </a:pPr>
            <a:r>
              <a:rPr lang="en-US" i="1" dirty="0" smtClean="0">
                <a:solidFill>
                  <a:srgbClr val="FFC000"/>
                </a:solidFill>
              </a:rPr>
              <a:t>“For </a:t>
            </a:r>
            <a:r>
              <a:rPr lang="en-US" i="1" dirty="0">
                <a:solidFill>
                  <a:srgbClr val="FFC000"/>
                </a:solidFill>
              </a:rPr>
              <a:t>Origen, the soul is subjected to torture for purification rather than unto death: the individual continues to be purged from sin in a punishment which does not appease the wrath of God, but helps to restore the human being to the perfect creation made by God</a:t>
            </a:r>
            <a:r>
              <a:rPr lang="en-US" i="1" dirty="0" smtClean="0">
                <a:solidFill>
                  <a:srgbClr val="FFC000"/>
                </a:solidFill>
              </a:rPr>
              <a:t>.”</a:t>
            </a:r>
            <a:endParaRPr lang="en-US" i="1" dirty="0">
              <a:solidFill>
                <a:srgbClr val="FFC000"/>
              </a:solidFill>
            </a:endParaRPr>
          </a:p>
        </p:txBody>
      </p:sp>
    </p:spTree>
    <p:extLst>
      <p:ext uri="{BB962C8B-B14F-4D97-AF65-F5344CB8AC3E}">
        <p14:creationId xmlns:p14="http://schemas.microsoft.com/office/powerpoint/2010/main" val="13002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3.	Universalism</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The Bible, in contrast, emphasizes </a:t>
            </a:r>
            <a:r>
              <a:rPr lang="en-US" dirty="0"/>
              <a:t>the finality of death and, therefore, places a tremendous value on the decisions made before it. </a:t>
            </a:r>
            <a:endParaRPr lang="en-US" dirty="0" smtClean="0"/>
          </a:p>
          <a:p>
            <a:r>
              <a:rPr lang="en-US" dirty="0"/>
              <a:t>J.I. Packer </a:t>
            </a:r>
            <a:r>
              <a:rPr lang="en-US" dirty="0" smtClean="0"/>
              <a:t>highlighted this </a:t>
            </a:r>
            <a:r>
              <a:rPr lang="en-US" dirty="0"/>
              <a:t>in answer to a question from a </a:t>
            </a:r>
            <a:r>
              <a:rPr lang="en-US" i="1" dirty="0"/>
              <a:t>Christianity Today </a:t>
            </a:r>
            <a:r>
              <a:rPr lang="en-US" dirty="0"/>
              <a:t>reader about Hebrews 9:27, which says, “… it is appointed for man to die once, and after that comes judgment.”  </a:t>
            </a:r>
            <a:endParaRPr lang="en-US" dirty="0" smtClean="0"/>
          </a:p>
          <a:p>
            <a:r>
              <a:rPr lang="en-US" dirty="0" smtClean="0"/>
              <a:t>See Packer’s comments at </a:t>
            </a:r>
            <a:r>
              <a:rPr lang="en-US" b="1" dirty="0" smtClean="0">
                <a:solidFill>
                  <a:srgbClr val="FFFF00"/>
                </a:solidFill>
              </a:rPr>
              <a:t>H</a:t>
            </a:r>
            <a:r>
              <a:rPr lang="en-US" dirty="0" smtClean="0"/>
              <a:t> in your notes.</a:t>
            </a:r>
            <a:endParaRPr lang="en-US" dirty="0"/>
          </a:p>
          <a:p>
            <a:pPr marL="0" indent="0">
              <a:buNone/>
            </a:pPr>
            <a:endParaRPr lang="en-US" i="1" dirty="0">
              <a:solidFill>
                <a:srgbClr val="FFC000"/>
              </a:solidFill>
            </a:endParaRPr>
          </a:p>
        </p:txBody>
      </p:sp>
    </p:spTree>
    <p:extLst>
      <p:ext uri="{BB962C8B-B14F-4D97-AF65-F5344CB8AC3E}">
        <p14:creationId xmlns:p14="http://schemas.microsoft.com/office/powerpoint/2010/main" val="4906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3.	Universalism</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t>Packer concludes that postmortem conversion is impossible because the </a:t>
            </a:r>
            <a:r>
              <a:rPr lang="en-US" dirty="0" smtClean="0"/>
              <a:t>type of grace that </a:t>
            </a:r>
            <a:r>
              <a:rPr lang="en-US" dirty="0"/>
              <a:t>God gives to people presently and is needed to draw us to Christ is absent after death.  </a:t>
            </a:r>
            <a:endParaRPr lang="en-US" dirty="0" smtClean="0"/>
          </a:p>
          <a:p>
            <a:r>
              <a:rPr lang="en-US" dirty="0" smtClean="0"/>
              <a:t>The </a:t>
            </a:r>
            <a:r>
              <a:rPr lang="en-US" dirty="0"/>
              <a:t>Bible, at least, says nothing of the possibility and to speculate about postmortem conversion “reflects an inadequate grasp of what turning to Christ involves.”</a:t>
            </a:r>
          </a:p>
        </p:txBody>
      </p:sp>
    </p:spTree>
    <p:extLst>
      <p:ext uri="{BB962C8B-B14F-4D97-AF65-F5344CB8AC3E}">
        <p14:creationId xmlns:p14="http://schemas.microsoft.com/office/powerpoint/2010/main" val="3454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3.	Universalism</a:t>
            </a:r>
            <a:endParaRPr lang="en-US" dirty="0">
              <a:solidFill>
                <a:srgbClr val="FFFF00"/>
              </a:solidFill>
            </a:endParaRPr>
          </a:p>
        </p:txBody>
      </p:sp>
      <p:sp>
        <p:nvSpPr>
          <p:cNvPr id="3" name="Content Placeholder 2"/>
          <p:cNvSpPr>
            <a:spLocks noGrp="1"/>
          </p:cNvSpPr>
          <p:nvPr>
            <p:ph idx="1"/>
          </p:nvPr>
        </p:nvSpPr>
        <p:spPr>
          <a:xfrm>
            <a:off x="457200" y="1600201"/>
            <a:ext cx="4648200" cy="3810000"/>
          </a:xfrm>
        </p:spPr>
        <p:txBody>
          <a:bodyPr>
            <a:normAutofit/>
          </a:bodyPr>
          <a:lstStyle/>
          <a:p>
            <a:endParaRPr lang="en-US" dirty="0" smtClean="0"/>
          </a:p>
          <a:p>
            <a:r>
              <a:rPr lang="en-US" dirty="0" smtClean="0"/>
              <a:t>Francis </a:t>
            </a:r>
            <a:r>
              <a:rPr lang="en-US" dirty="0"/>
              <a:t>Chan says </a:t>
            </a:r>
            <a:r>
              <a:rPr lang="en-US" dirty="0" smtClean="0"/>
              <a:t>the same </a:t>
            </a:r>
            <a:r>
              <a:rPr lang="en-US" dirty="0"/>
              <a:t>thing with a </a:t>
            </a:r>
            <a:r>
              <a:rPr lang="en-US" dirty="0" smtClean="0"/>
              <a:t>touch </a:t>
            </a:r>
            <a:r>
              <a:rPr lang="en-US" dirty="0"/>
              <a:t>of </a:t>
            </a:r>
            <a:r>
              <a:rPr lang="en-US" dirty="0" smtClean="0"/>
              <a:t>irony.</a:t>
            </a:r>
          </a:p>
          <a:p>
            <a:r>
              <a:rPr lang="en-US" dirty="0" smtClean="0"/>
              <a:t>See his comments at </a:t>
            </a:r>
            <a:r>
              <a:rPr lang="en-US" b="1" dirty="0" smtClean="0">
                <a:solidFill>
                  <a:srgbClr val="FFFF00"/>
                </a:solidFill>
              </a:rPr>
              <a:t>Letter I</a:t>
            </a:r>
            <a:r>
              <a:rPr lang="en-US" dirty="0" smtClean="0"/>
              <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6340" y="1828800"/>
            <a:ext cx="3175000" cy="2540000"/>
          </a:xfrm>
          <a:prstGeom prst="rect">
            <a:avLst/>
          </a:prstGeom>
        </p:spPr>
      </p:pic>
    </p:spTree>
    <p:extLst>
      <p:ext uri="{BB962C8B-B14F-4D97-AF65-F5344CB8AC3E}">
        <p14:creationId xmlns:p14="http://schemas.microsoft.com/office/powerpoint/2010/main" val="383203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3.	Universalism</a:t>
            </a:r>
            <a:endParaRPr lang="en-US" dirty="0"/>
          </a:p>
        </p:txBody>
      </p:sp>
      <p:sp>
        <p:nvSpPr>
          <p:cNvPr id="3" name="Content Placeholder 2"/>
          <p:cNvSpPr>
            <a:spLocks noGrp="1"/>
          </p:cNvSpPr>
          <p:nvPr>
            <p:ph idx="1"/>
          </p:nvPr>
        </p:nvSpPr>
        <p:spPr/>
        <p:txBody>
          <a:bodyPr>
            <a:normAutofit fontScale="92500" lnSpcReduction="10000"/>
          </a:bodyPr>
          <a:lstStyle/>
          <a:p>
            <a:r>
              <a:rPr lang="en-US" dirty="0"/>
              <a:t>Bell makes his scriptural case </a:t>
            </a:r>
            <a:r>
              <a:rPr lang="en-US" dirty="0" smtClean="0"/>
              <a:t>in </a:t>
            </a:r>
            <a:r>
              <a:rPr lang="en-US" i="1" dirty="0" smtClean="0"/>
              <a:t>Love Wins </a:t>
            </a:r>
            <a:r>
              <a:rPr lang="en-US" dirty="0" smtClean="0"/>
              <a:t>asking </a:t>
            </a:r>
            <a:r>
              <a:rPr lang="en-US" dirty="0"/>
              <a:t>the question, “Does God Get What God Wants?” </a:t>
            </a:r>
            <a:endParaRPr lang="en-US" dirty="0" smtClean="0"/>
          </a:p>
          <a:p>
            <a:r>
              <a:rPr lang="en-US" dirty="0" smtClean="0"/>
              <a:t>He reminds us that </a:t>
            </a:r>
            <a:r>
              <a:rPr lang="en-US" dirty="0"/>
              <a:t>“God wants all people to be saved and to come to a knowledge of the truth,” (1 Tim 2). </a:t>
            </a:r>
            <a:endParaRPr lang="en-US" dirty="0" smtClean="0"/>
          </a:p>
          <a:p>
            <a:r>
              <a:rPr lang="en-US" dirty="0" smtClean="0"/>
              <a:t>If </a:t>
            </a:r>
            <a:r>
              <a:rPr lang="en-US" dirty="0"/>
              <a:t>this is the God for whom “all things are possible,” then it stands to reason that all people will be </a:t>
            </a:r>
            <a:r>
              <a:rPr lang="en-US" dirty="0" smtClean="0"/>
              <a:t>saved.</a:t>
            </a:r>
          </a:p>
          <a:p>
            <a:r>
              <a:rPr lang="en-US" dirty="0" smtClean="0"/>
              <a:t>“</a:t>
            </a:r>
            <a:r>
              <a:rPr lang="en-US" dirty="0"/>
              <a:t>Does this magnificent, mighty, marvelous God </a:t>
            </a:r>
            <a:r>
              <a:rPr lang="en-US" i="1" dirty="0"/>
              <a:t>fail </a:t>
            </a:r>
            <a:r>
              <a:rPr lang="en-US" dirty="0"/>
              <a:t>in the end</a:t>
            </a:r>
            <a:r>
              <a:rPr lang="en-US" dirty="0" smtClean="0"/>
              <a:t>?”</a:t>
            </a:r>
            <a:endParaRPr lang="en-US" dirty="0"/>
          </a:p>
        </p:txBody>
      </p:sp>
    </p:spTree>
    <p:extLst>
      <p:ext uri="{BB962C8B-B14F-4D97-AF65-F5344CB8AC3E}">
        <p14:creationId xmlns:p14="http://schemas.microsoft.com/office/powerpoint/2010/main" val="16131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3.	Universalism</a:t>
            </a:r>
            <a:endParaRPr lang="en-US" dirty="0"/>
          </a:p>
        </p:txBody>
      </p:sp>
      <p:sp>
        <p:nvSpPr>
          <p:cNvPr id="3" name="Content Placeholder 2"/>
          <p:cNvSpPr>
            <a:spLocks noGrp="1"/>
          </p:cNvSpPr>
          <p:nvPr>
            <p:ph idx="1"/>
          </p:nvPr>
        </p:nvSpPr>
        <p:spPr/>
        <p:txBody>
          <a:bodyPr>
            <a:normAutofit fontScale="92500" lnSpcReduction="10000"/>
          </a:bodyPr>
          <a:lstStyle/>
          <a:p>
            <a:r>
              <a:rPr lang="en-US" dirty="0"/>
              <a:t>Once this line of reasoning is adopted, it’s possible to see universal salvation in numerous Bible </a:t>
            </a:r>
            <a:r>
              <a:rPr lang="en-US" dirty="0" smtClean="0"/>
              <a:t>passages</a:t>
            </a:r>
            <a:r>
              <a:rPr lang="en-US" dirty="0"/>
              <a:t>:</a:t>
            </a:r>
            <a:endParaRPr lang="en-US" dirty="0" smtClean="0"/>
          </a:p>
          <a:p>
            <a:pPr lvl="1"/>
            <a:r>
              <a:rPr lang="en-US" b="1" dirty="0">
                <a:solidFill>
                  <a:srgbClr val="FFFF00"/>
                </a:solidFill>
              </a:rPr>
              <a:t>Psalm 65 </a:t>
            </a:r>
            <a:r>
              <a:rPr lang="en-US" dirty="0"/>
              <a:t>“all people will come to </a:t>
            </a:r>
            <a:r>
              <a:rPr lang="en-US" dirty="0" smtClean="0"/>
              <a:t>God”</a:t>
            </a:r>
          </a:p>
          <a:p>
            <a:pPr lvl="1"/>
            <a:r>
              <a:rPr lang="en-US" b="1" dirty="0" smtClean="0">
                <a:solidFill>
                  <a:srgbClr val="FFFF00"/>
                </a:solidFill>
              </a:rPr>
              <a:t>Ezekiel </a:t>
            </a:r>
            <a:r>
              <a:rPr lang="en-US" b="1" dirty="0">
                <a:solidFill>
                  <a:srgbClr val="FFFF00"/>
                </a:solidFill>
              </a:rPr>
              <a:t>36 </a:t>
            </a:r>
            <a:r>
              <a:rPr lang="en-US" dirty="0"/>
              <a:t>“The nations will know that I am the </a:t>
            </a:r>
            <a:r>
              <a:rPr lang="en-US" dirty="0" smtClean="0"/>
              <a:t>Lord”</a:t>
            </a:r>
          </a:p>
          <a:p>
            <a:pPr lvl="1"/>
            <a:r>
              <a:rPr lang="en-US" b="1" dirty="0">
                <a:solidFill>
                  <a:srgbClr val="FFFF00"/>
                </a:solidFill>
              </a:rPr>
              <a:t>I</a:t>
            </a:r>
            <a:r>
              <a:rPr lang="en-US" b="1" dirty="0" smtClean="0">
                <a:solidFill>
                  <a:srgbClr val="FFFF00"/>
                </a:solidFill>
              </a:rPr>
              <a:t>saiah </a:t>
            </a:r>
            <a:r>
              <a:rPr lang="en-US" b="1" dirty="0">
                <a:solidFill>
                  <a:srgbClr val="FFFF00"/>
                </a:solidFill>
              </a:rPr>
              <a:t>52 </a:t>
            </a:r>
            <a:r>
              <a:rPr lang="en-US" dirty="0"/>
              <a:t>“All the ends of the earth will see the salvation of our </a:t>
            </a:r>
            <a:r>
              <a:rPr lang="en-US" dirty="0" smtClean="0"/>
              <a:t>God”</a:t>
            </a:r>
          </a:p>
          <a:p>
            <a:pPr lvl="1"/>
            <a:r>
              <a:rPr lang="en-US" b="1" dirty="0" smtClean="0">
                <a:solidFill>
                  <a:srgbClr val="FFFF00"/>
                </a:solidFill>
              </a:rPr>
              <a:t>Zephaniah </a:t>
            </a:r>
            <a:r>
              <a:rPr lang="en-US" b="1" dirty="0">
                <a:solidFill>
                  <a:srgbClr val="FFFF00"/>
                </a:solidFill>
              </a:rPr>
              <a:t>3 </a:t>
            </a:r>
            <a:r>
              <a:rPr lang="en-US" dirty="0"/>
              <a:t>“Then I will purify the lips of the peoples, that all of them may call on the name of the </a:t>
            </a:r>
            <a:r>
              <a:rPr lang="en-US" cap="small" dirty="0"/>
              <a:t>Lord</a:t>
            </a:r>
            <a:r>
              <a:rPr lang="en-US" dirty="0"/>
              <a:t> and serve him shoulder to shoulder” </a:t>
            </a:r>
            <a:endParaRPr lang="en-US" dirty="0" smtClean="0"/>
          </a:p>
        </p:txBody>
      </p:sp>
    </p:spTree>
    <p:extLst>
      <p:ext uri="{BB962C8B-B14F-4D97-AF65-F5344CB8AC3E}">
        <p14:creationId xmlns:p14="http://schemas.microsoft.com/office/powerpoint/2010/main" val="221993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3.	Universalism</a:t>
            </a:r>
            <a:endParaRPr lang="en-US" dirty="0"/>
          </a:p>
        </p:txBody>
      </p:sp>
      <p:sp>
        <p:nvSpPr>
          <p:cNvPr id="3" name="Content Placeholder 2"/>
          <p:cNvSpPr>
            <a:spLocks noGrp="1"/>
          </p:cNvSpPr>
          <p:nvPr>
            <p:ph idx="1"/>
          </p:nvPr>
        </p:nvSpPr>
        <p:spPr/>
        <p:txBody>
          <a:bodyPr>
            <a:normAutofit fontScale="92500" lnSpcReduction="10000"/>
          </a:bodyPr>
          <a:lstStyle/>
          <a:p>
            <a:r>
              <a:rPr lang="en-US" dirty="0"/>
              <a:t>Once this line of reasoning is adopted, it’s possible to see universal salvation in numerous Bible </a:t>
            </a:r>
            <a:r>
              <a:rPr lang="en-US" dirty="0" smtClean="0"/>
              <a:t>passages</a:t>
            </a:r>
            <a:r>
              <a:rPr lang="en-US" dirty="0"/>
              <a:t>:</a:t>
            </a:r>
            <a:endParaRPr lang="en-US" dirty="0" smtClean="0"/>
          </a:p>
          <a:p>
            <a:pPr lvl="1"/>
            <a:r>
              <a:rPr lang="en-US" b="1" dirty="0">
                <a:solidFill>
                  <a:srgbClr val="FFFF00"/>
                </a:solidFill>
              </a:rPr>
              <a:t>Even Philippians </a:t>
            </a:r>
            <a:r>
              <a:rPr lang="en-US" b="1" dirty="0" smtClean="0">
                <a:solidFill>
                  <a:srgbClr val="FFFF00"/>
                </a:solidFill>
              </a:rPr>
              <a:t>2</a:t>
            </a:r>
            <a:r>
              <a:rPr lang="en-US" dirty="0" smtClean="0"/>
              <a:t> </a:t>
            </a:r>
            <a:r>
              <a:rPr lang="en-US" dirty="0"/>
              <a:t>“Every knee should bow … and every tongue acknowledge that Jesus Christ is </a:t>
            </a:r>
            <a:r>
              <a:rPr lang="en-US" cap="small" dirty="0"/>
              <a:t>Lord</a:t>
            </a:r>
            <a:r>
              <a:rPr lang="en-US" dirty="0"/>
              <a:t> to the glory of God the Father.”  </a:t>
            </a:r>
          </a:p>
          <a:p>
            <a:r>
              <a:rPr lang="en-US" dirty="0"/>
              <a:t>Bell stresses, “In the Bible, God is not helpless, God is not powerless, and God is not impotent,” and, “It is God who works in you to will and to act in order to fulfill his good purpose.” (Phil 2)</a:t>
            </a:r>
          </a:p>
          <a:p>
            <a:endParaRPr lang="en-US" dirty="0"/>
          </a:p>
        </p:txBody>
      </p:sp>
    </p:spTree>
    <p:extLst>
      <p:ext uri="{BB962C8B-B14F-4D97-AF65-F5344CB8AC3E}">
        <p14:creationId xmlns:p14="http://schemas.microsoft.com/office/powerpoint/2010/main" val="142256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3.	Universalism</a:t>
            </a:r>
            <a:endParaRPr lang="en-US" dirty="0"/>
          </a:p>
        </p:txBody>
      </p:sp>
      <p:sp>
        <p:nvSpPr>
          <p:cNvPr id="3" name="Content Placeholder 2"/>
          <p:cNvSpPr>
            <a:spLocks noGrp="1"/>
          </p:cNvSpPr>
          <p:nvPr>
            <p:ph idx="1"/>
          </p:nvPr>
        </p:nvSpPr>
        <p:spPr/>
        <p:txBody>
          <a:bodyPr>
            <a:normAutofit/>
          </a:bodyPr>
          <a:lstStyle/>
          <a:p>
            <a:r>
              <a:rPr lang="en-US" dirty="0"/>
              <a:t>Theologically, Rob Bell seems to be influenced not only by Origen, but by </a:t>
            </a:r>
            <a:r>
              <a:rPr lang="en-US" dirty="0" smtClean="0"/>
              <a:t>a 19</a:t>
            </a:r>
            <a:r>
              <a:rPr lang="en-US" baseline="30000" dirty="0" smtClean="0"/>
              <a:t>th</a:t>
            </a:r>
            <a:r>
              <a:rPr lang="en-US" dirty="0" smtClean="0"/>
              <a:t>-century Prussian named F.D.E. Schleiermacher</a:t>
            </a:r>
            <a:r>
              <a:rPr lang="en-US" dirty="0"/>
              <a:t>, though </a:t>
            </a:r>
            <a:r>
              <a:rPr lang="en-US" dirty="0" smtClean="0"/>
              <a:t>Bell never cites him or mentions him by name.</a:t>
            </a:r>
          </a:p>
          <a:p>
            <a:r>
              <a:rPr lang="en-US" dirty="0" smtClean="0"/>
              <a:t>Richard </a:t>
            </a:r>
            <a:r>
              <a:rPr lang="en-US" dirty="0" err="1"/>
              <a:t>Bauckham</a:t>
            </a:r>
            <a:r>
              <a:rPr lang="en-US" dirty="0"/>
              <a:t> summarized Schleiermacher in his </a:t>
            </a:r>
            <a:r>
              <a:rPr lang="en-US" i="1" dirty="0"/>
              <a:t>Universalism: a historical survey</a:t>
            </a:r>
            <a:r>
              <a:rPr lang="en-US" dirty="0"/>
              <a:t>, first published in 1978</a:t>
            </a:r>
            <a:r>
              <a:rPr lang="en-US" dirty="0" smtClean="0"/>
              <a:t>.</a:t>
            </a:r>
          </a:p>
          <a:p>
            <a:r>
              <a:rPr lang="en-US" dirty="0" smtClean="0"/>
              <a:t>You can find this summary in your notes at </a:t>
            </a:r>
            <a:r>
              <a:rPr lang="en-US" b="1" dirty="0" smtClean="0">
                <a:solidFill>
                  <a:srgbClr val="FFFF00"/>
                </a:solidFill>
              </a:rPr>
              <a:t>J</a:t>
            </a:r>
            <a:r>
              <a:rPr lang="en-US" dirty="0" smtClean="0"/>
              <a:t>.</a:t>
            </a:r>
            <a:endParaRPr lang="en-US" dirty="0"/>
          </a:p>
        </p:txBody>
      </p:sp>
    </p:spTree>
    <p:extLst>
      <p:ext uri="{BB962C8B-B14F-4D97-AF65-F5344CB8AC3E}">
        <p14:creationId xmlns:p14="http://schemas.microsoft.com/office/powerpoint/2010/main" val="131575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3.	Universalism</a:t>
            </a:r>
            <a:endParaRPr lang="en-US" dirty="0"/>
          </a:p>
        </p:txBody>
      </p:sp>
      <p:sp>
        <p:nvSpPr>
          <p:cNvPr id="3" name="Content Placeholder 2"/>
          <p:cNvSpPr>
            <a:spLocks noGrp="1"/>
          </p:cNvSpPr>
          <p:nvPr>
            <p:ph idx="1"/>
          </p:nvPr>
        </p:nvSpPr>
        <p:spPr/>
        <p:txBody>
          <a:bodyPr>
            <a:normAutofit/>
          </a:bodyPr>
          <a:lstStyle/>
          <a:p>
            <a:r>
              <a:rPr lang="en-US" dirty="0"/>
              <a:t>The popularity </a:t>
            </a:r>
            <a:r>
              <a:rPr lang="en-US" dirty="0" smtClean="0"/>
              <a:t>of universalism is </a:t>
            </a:r>
            <a:r>
              <a:rPr lang="en-US" dirty="0"/>
              <a:t>still increasing and shows no signs of letting up.  </a:t>
            </a:r>
            <a:endParaRPr lang="en-US" dirty="0" smtClean="0"/>
          </a:p>
          <a:p>
            <a:r>
              <a:rPr lang="en-US" dirty="0" smtClean="0"/>
              <a:t>It is </a:t>
            </a:r>
            <a:r>
              <a:rPr lang="en-US" dirty="0" smtClean="0"/>
              <a:t>becoming </a:t>
            </a:r>
            <a:r>
              <a:rPr lang="en-US" dirty="0" smtClean="0"/>
              <a:t>almost mainstream through popular authors </a:t>
            </a:r>
            <a:r>
              <a:rPr lang="en-US" dirty="0"/>
              <a:t>like Rob Bell.  </a:t>
            </a:r>
            <a:endParaRPr lang="en-US" dirty="0" smtClean="0"/>
          </a:p>
          <a:p>
            <a:r>
              <a:rPr lang="en-US" dirty="0" smtClean="0"/>
              <a:t>Nonetheless</a:t>
            </a:r>
            <a:r>
              <a:rPr lang="en-US" dirty="0"/>
              <a:t>, the traditional viewpoint </a:t>
            </a:r>
            <a:r>
              <a:rPr lang="en-US" dirty="0" smtClean="0"/>
              <a:t>continues to have many strong </a:t>
            </a:r>
            <a:r>
              <a:rPr lang="en-US" dirty="0"/>
              <a:t>adherents. </a:t>
            </a:r>
            <a:endParaRPr lang="en-US" dirty="0" smtClean="0"/>
          </a:p>
          <a:p>
            <a:r>
              <a:rPr lang="en-US" dirty="0" smtClean="0"/>
              <a:t>In our next section we will examine the traditional view at greater depth.</a:t>
            </a:r>
            <a:endParaRPr lang="en-US" dirty="0"/>
          </a:p>
        </p:txBody>
      </p:sp>
    </p:spTree>
    <p:extLst>
      <p:ext uri="{BB962C8B-B14F-4D97-AF65-F5344CB8AC3E}">
        <p14:creationId xmlns:p14="http://schemas.microsoft.com/office/powerpoint/2010/main" val="928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a:bodyPr>
          <a:lstStyle/>
          <a:p>
            <a:pPr marL="0" indent="0" algn="ctr">
              <a:buNone/>
            </a:pPr>
            <a:endParaRPr lang="en-US" sz="4400" dirty="0" smtClean="0"/>
          </a:p>
          <a:p>
            <a:pPr marL="0" indent="0" algn="ctr">
              <a:buNone/>
            </a:pPr>
            <a:r>
              <a:rPr lang="en-US" sz="4400" dirty="0" smtClean="0">
                <a:solidFill>
                  <a:srgbClr val="FF0000"/>
                </a:solidFill>
              </a:rPr>
              <a:t>Coming Up Next:</a:t>
            </a:r>
          </a:p>
          <a:p>
            <a:pPr marL="0" indent="0" algn="ctr">
              <a:buNone/>
            </a:pPr>
            <a:r>
              <a:rPr lang="en-US" sz="4400" dirty="0" smtClean="0">
                <a:solidFill>
                  <a:srgbClr val="00B0F0"/>
                </a:solidFill>
              </a:rPr>
              <a:t>An Attempt to Defend the Traditional Doctrine</a:t>
            </a:r>
            <a:endParaRPr lang="en-US" sz="4400" dirty="0">
              <a:solidFill>
                <a:srgbClr val="00B0F0"/>
              </a:solidFill>
            </a:endParaRPr>
          </a:p>
        </p:txBody>
      </p:sp>
    </p:spTree>
    <p:extLst>
      <p:ext uri="{BB962C8B-B14F-4D97-AF65-F5344CB8AC3E}">
        <p14:creationId xmlns:p14="http://schemas.microsoft.com/office/powerpoint/2010/main" val="32607805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TotalTime>
  <Words>1577</Words>
  <Application>Microsoft Office PowerPoint</Application>
  <PresentationFormat>On-screen Show (4:3)</PresentationFormat>
  <Paragraphs>151</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CCBCi Saturday Seminar 2012 The Unpopular Doctrine of Hell</vt:lpstr>
      <vt:lpstr>Part 2: Alternative Points of View</vt:lpstr>
      <vt:lpstr>1. Purgatory</vt:lpstr>
      <vt:lpstr>1. Purgatory</vt:lpstr>
      <vt:lpstr>1. Purgatory</vt:lpstr>
      <vt:lpstr>2. Annihilationism</vt:lpstr>
      <vt:lpstr>2. Annihilationism</vt:lpstr>
      <vt:lpstr>2. Annihilationism</vt:lpstr>
      <vt:lpstr>2. Annihilationism</vt:lpstr>
      <vt:lpstr>2. Annihilationism</vt:lpstr>
      <vt:lpstr>2. Annihilationism</vt:lpstr>
      <vt:lpstr>2. Annihilationism</vt:lpstr>
      <vt:lpstr>2. Annihilationism</vt:lpstr>
      <vt:lpstr>3. Universalism</vt:lpstr>
      <vt:lpstr>3. Universalism</vt:lpstr>
      <vt:lpstr>3. Universalism</vt:lpstr>
      <vt:lpstr>3. Universalism</vt:lpstr>
      <vt:lpstr>3. Universalism</vt:lpstr>
      <vt:lpstr>3. Universalism</vt:lpstr>
      <vt:lpstr>3. Universalism</vt:lpstr>
      <vt:lpstr>3. Universalism</vt:lpstr>
      <vt:lpstr>3. Universalism</vt:lpstr>
      <vt:lpstr>3. Universalism</vt:lpstr>
      <vt:lpstr>3. Universalism</vt:lpstr>
      <vt:lpstr>3. Universalism</vt:lpstr>
      <vt:lpstr>3. Universalism</vt:lpstr>
      <vt:lpstr>3. Universalism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CCBCi Saturday Seminar The Unpopular Doctrine of Hell</dc:title>
  <dc:creator>Dave</dc:creator>
  <cp:lastModifiedBy>David Kosobucki</cp:lastModifiedBy>
  <cp:revision>27</cp:revision>
  <dcterms:created xsi:type="dcterms:W3CDTF">2006-08-16T00:00:00Z</dcterms:created>
  <dcterms:modified xsi:type="dcterms:W3CDTF">2012-01-04T02:59:57Z</dcterms:modified>
</cp:coreProperties>
</file>