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78" r:id="rId3"/>
    <p:sldId id="258" r:id="rId4"/>
    <p:sldId id="259" r:id="rId5"/>
    <p:sldId id="260" r:id="rId6"/>
    <p:sldId id="262" r:id="rId7"/>
    <p:sldId id="263" r:id="rId8"/>
    <p:sldId id="264" r:id="rId9"/>
    <p:sldId id="265" r:id="rId10"/>
    <p:sldId id="266" r:id="rId11"/>
    <p:sldId id="272" r:id="rId12"/>
    <p:sldId id="267" r:id="rId13"/>
    <p:sldId id="273" r:id="rId14"/>
    <p:sldId id="268" r:id="rId15"/>
    <p:sldId id="276" r:id="rId16"/>
    <p:sldId id="269" r:id="rId17"/>
    <p:sldId id="271" r:id="rId18"/>
    <p:sldId id="274"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6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6509D5-B75D-4649-9BB3-91EEE232E1F2}" type="datetimeFigureOut">
              <a:rPr lang="en-US" smtClean="0"/>
              <a:t>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AA3D0-11EB-4D2A-AED7-A2D6A9D986F6}" type="slidenum">
              <a:rPr lang="en-US" smtClean="0"/>
              <a:t>‹#›</a:t>
            </a:fld>
            <a:endParaRPr lang="en-US"/>
          </a:p>
        </p:txBody>
      </p:sp>
    </p:spTree>
    <p:extLst>
      <p:ext uri="{BB962C8B-B14F-4D97-AF65-F5344CB8AC3E}">
        <p14:creationId xmlns:p14="http://schemas.microsoft.com/office/powerpoint/2010/main" val="134429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a:t>
            </a:fld>
            <a:endParaRPr lang="en-US"/>
          </a:p>
        </p:txBody>
      </p:sp>
    </p:spTree>
    <p:extLst>
      <p:ext uri="{BB962C8B-B14F-4D97-AF65-F5344CB8AC3E}">
        <p14:creationId xmlns:p14="http://schemas.microsoft.com/office/powerpoint/2010/main" val="205484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a:t>
            </a:fld>
            <a:endParaRPr lang="en-US"/>
          </a:p>
        </p:txBody>
      </p:sp>
    </p:spTree>
    <p:extLst>
      <p:ext uri="{BB962C8B-B14F-4D97-AF65-F5344CB8AC3E}">
        <p14:creationId xmlns:p14="http://schemas.microsoft.com/office/powerpoint/2010/main" val="2054842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3</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4</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5</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6</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7</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8</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9</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10</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11</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12</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13</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14</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15</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16</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17</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18</a:t>
            </a:fld>
            <a:endParaRPr lang="en-US"/>
          </a:p>
        </p:txBody>
      </p:sp>
    </p:spTree>
    <p:extLst>
      <p:ext uri="{BB962C8B-B14F-4D97-AF65-F5344CB8AC3E}">
        <p14:creationId xmlns:p14="http://schemas.microsoft.com/office/powerpoint/2010/main" val="1895881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19</a:t>
            </a:fld>
            <a:endParaRPr lang="en-US"/>
          </a:p>
        </p:txBody>
      </p:sp>
    </p:spTree>
    <p:extLst>
      <p:ext uri="{BB962C8B-B14F-4D97-AF65-F5344CB8AC3E}">
        <p14:creationId xmlns:p14="http://schemas.microsoft.com/office/powerpoint/2010/main" val="420229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00B0F0"/>
                </a:solidFill>
              </a:rPr>
              <a:t>CCBCi</a:t>
            </a:r>
            <a:r>
              <a:rPr lang="en-US" dirty="0" smtClean="0">
                <a:solidFill>
                  <a:srgbClr val="00B0F0"/>
                </a:solidFill>
              </a:rPr>
              <a:t> Saturday Seminar 2012</a:t>
            </a:r>
            <a:r>
              <a:rPr lang="en-US" dirty="0" smtClean="0"/>
              <a:t/>
            </a:r>
            <a:br>
              <a:rPr lang="en-US" dirty="0" smtClean="0"/>
            </a:br>
            <a:r>
              <a:rPr lang="en-US" dirty="0" smtClean="0"/>
              <a:t>The Unpopular Doctrine of Hell</a:t>
            </a:r>
            <a:endParaRPr lang="en-US" dirty="0"/>
          </a:p>
        </p:txBody>
      </p:sp>
      <p:sp>
        <p:nvSpPr>
          <p:cNvPr id="3" name="Subtitle 2"/>
          <p:cNvSpPr>
            <a:spLocks noGrp="1"/>
          </p:cNvSpPr>
          <p:nvPr>
            <p:ph type="subTitle" idx="1"/>
          </p:nvPr>
        </p:nvSpPr>
        <p:spPr/>
        <p:txBody>
          <a:bodyPr/>
          <a:lstStyle/>
          <a:p>
            <a:r>
              <a:rPr lang="en-US" b="1" smtClean="0">
                <a:solidFill>
                  <a:srgbClr val="FFFF00"/>
                </a:solidFill>
              </a:rPr>
              <a:t>January 7, 2012</a:t>
            </a:r>
            <a:endParaRPr lang="en-US" b="1" dirty="0">
              <a:solidFill>
                <a:srgbClr val="FFFF00"/>
              </a:solidFill>
            </a:endParaRPr>
          </a:p>
        </p:txBody>
      </p:sp>
    </p:spTree>
    <p:extLst>
      <p:ext uri="{BB962C8B-B14F-4D97-AF65-F5344CB8AC3E}">
        <p14:creationId xmlns:p14="http://schemas.microsoft.com/office/powerpoint/2010/main" val="4116397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00B0F0"/>
                </a:solidFill>
              </a:rPr>
              <a:t>CCBCi</a:t>
            </a:r>
            <a:r>
              <a:rPr lang="en-US" dirty="0" smtClean="0">
                <a:solidFill>
                  <a:srgbClr val="00B0F0"/>
                </a:solidFill>
              </a:rPr>
              <a:t> Saturday Seminar 2012</a:t>
            </a:r>
            <a:r>
              <a:rPr lang="en-US" dirty="0" smtClean="0"/>
              <a:t/>
            </a:r>
            <a:br>
              <a:rPr lang="en-US" dirty="0" smtClean="0"/>
            </a:br>
            <a:r>
              <a:rPr lang="en-US" dirty="0" smtClean="0"/>
              <a:t>The Unpopular Doctrine of Hell</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Part 1</a:t>
            </a:r>
          </a:p>
          <a:p>
            <a:r>
              <a:rPr lang="en-US" b="1" dirty="0" smtClean="0">
                <a:solidFill>
                  <a:srgbClr val="FFFF00"/>
                </a:solidFill>
              </a:rPr>
              <a:t>The Traditional Doctrine and Why We Dislike It</a:t>
            </a:r>
            <a:endParaRPr lang="en-US" b="1" dirty="0">
              <a:solidFill>
                <a:srgbClr val="FFFF00"/>
              </a:solidFill>
            </a:endParaRPr>
          </a:p>
        </p:txBody>
      </p:sp>
    </p:spTree>
    <p:extLst>
      <p:ext uri="{BB962C8B-B14F-4D97-AF65-F5344CB8AC3E}">
        <p14:creationId xmlns:p14="http://schemas.microsoft.com/office/powerpoint/2010/main" val="3649040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Part 1:	The Traditional Doctrine </a:t>
            </a:r>
            <a:br>
              <a:rPr lang="en-US" dirty="0" smtClean="0">
                <a:solidFill>
                  <a:srgbClr val="FF0000"/>
                </a:solidFill>
              </a:rPr>
            </a:br>
            <a:r>
              <a:rPr lang="en-US" dirty="0" smtClean="0">
                <a:solidFill>
                  <a:srgbClr val="FF0000"/>
                </a:solidFill>
              </a:rPr>
              <a:t>and Why We Dislike It</a:t>
            </a:r>
            <a:endParaRPr lang="en-US" dirty="0"/>
          </a:p>
        </p:txBody>
      </p:sp>
      <p:sp>
        <p:nvSpPr>
          <p:cNvPr id="3" name="Content Placeholder 2"/>
          <p:cNvSpPr>
            <a:spLocks noGrp="1"/>
          </p:cNvSpPr>
          <p:nvPr>
            <p:ph idx="1"/>
          </p:nvPr>
        </p:nvSpPr>
        <p:spPr/>
        <p:txBody>
          <a:bodyPr>
            <a:normAutofit/>
          </a:bodyPr>
          <a:lstStyle/>
          <a:p>
            <a:pPr marL="0" indent="0">
              <a:buNone/>
            </a:pPr>
            <a:endParaRPr lang="en-US" i="1" dirty="0" smtClean="0"/>
          </a:p>
          <a:p>
            <a:pPr marL="0" indent="0">
              <a:buNone/>
            </a:pPr>
            <a:r>
              <a:rPr lang="en-US" i="1" dirty="0" smtClean="0"/>
              <a:t>“</a:t>
            </a:r>
            <a:r>
              <a:rPr lang="en-US" i="1" dirty="0"/>
              <a:t>All hope abandon, ye who enter in!”</a:t>
            </a:r>
            <a:endParaRPr lang="en-US" dirty="0"/>
          </a:p>
          <a:p>
            <a:pPr marL="0" indent="0">
              <a:buNone/>
            </a:pPr>
            <a:r>
              <a:rPr lang="en-US" i="1" dirty="0" smtClean="0"/>
              <a:t>   These </a:t>
            </a:r>
            <a:r>
              <a:rPr lang="en-US" i="1" dirty="0"/>
              <a:t>words in </a:t>
            </a:r>
            <a:r>
              <a:rPr lang="en-US" i="1" dirty="0" err="1"/>
              <a:t>sombre</a:t>
            </a:r>
            <a:r>
              <a:rPr lang="en-US" i="1" dirty="0"/>
              <a:t> </a:t>
            </a:r>
            <a:r>
              <a:rPr lang="en-US" i="1" dirty="0" err="1"/>
              <a:t>colour</a:t>
            </a:r>
            <a:r>
              <a:rPr lang="en-US" i="1" dirty="0"/>
              <a:t> I beheld</a:t>
            </a:r>
            <a:endParaRPr lang="en-US" dirty="0"/>
          </a:p>
          <a:p>
            <a:pPr marL="0" indent="0">
              <a:buNone/>
            </a:pPr>
            <a:r>
              <a:rPr lang="en-US" i="1" dirty="0"/>
              <a:t>Written upon the summit of a gate;</a:t>
            </a:r>
            <a:endParaRPr lang="en-US" dirty="0"/>
          </a:p>
          <a:p>
            <a:pPr marL="0" indent="0">
              <a:buNone/>
            </a:pPr>
            <a:r>
              <a:rPr lang="en-US" i="1" dirty="0"/>
              <a:t> </a:t>
            </a:r>
            <a:r>
              <a:rPr lang="en-US" i="1" dirty="0" smtClean="0"/>
              <a:t>  Whence </a:t>
            </a:r>
            <a:r>
              <a:rPr lang="en-US" i="1" dirty="0"/>
              <a:t>I: “Their sense is, Master, hard to me</a:t>
            </a:r>
            <a:r>
              <a:rPr lang="en-US" i="1" dirty="0" smtClean="0"/>
              <a:t>!”</a:t>
            </a:r>
          </a:p>
          <a:p>
            <a:pPr marL="0" indent="0" algn="r">
              <a:buNone/>
            </a:pPr>
            <a:r>
              <a:rPr lang="en-US" i="1" dirty="0" smtClean="0"/>
              <a:t>– </a:t>
            </a:r>
            <a:r>
              <a:rPr lang="en-US" i="1" dirty="0"/>
              <a:t>Dante’s Inferno, Canto </a:t>
            </a:r>
            <a:r>
              <a:rPr lang="en-US" i="1" dirty="0" smtClean="0"/>
              <a:t>3</a:t>
            </a:r>
            <a:endParaRPr lang="en-US" dirty="0"/>
          </a:p>
        </p:txBody>
      </p:sp>
    </p:spTree>
    <p:extLst>
      <p:ext uri="{BB962C8B-B14F-4D97-AF65-F5344CB8AC3E}">
        <p14:creationId xmlns:p14="http://schemas.microsoft.com/office/powerpoint/2010/main" val="231776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idx="1"/>
          </p:nvPr>
        </p:nvSpPr>
        <p:spPr/>
        <p:txBody>
          <a:bodyPr>
            <a:normAutofit fontScale="92500"/>
          </a:bodyPr>
          <a:lstStyle/>
          <a:p>
            <a:r>
              <a:rPr lang="en-US" dirty="0"/>
              <a:t>Hell, in the present-day Western mindset, is perhaps the most difficult, offensive concept that Christianity has to offer the world. </a:t>
            </a:r>
            <a:endParaRPr lang="en-US" dirty="0" smtClean="0"/>
          </a:p>
          <a:p>
            <a:r>
              <a:rPr lang="en-US" dirty="0"/>
              <a:t>Many have probably rejected Christ and the cross precisely because of this doctrine. </a:t>
            </a:r>
            <a:endParaRPr lang="en-US" dirty="0" smtClean="0"/>
          </a:p>
          <a:p>
            <a:r>
              <a:rPr lang="en-US" dirty="0"/>
              <a:t>Popular pastor and author Rob Bell perfectly captures the emotional response that a hell-preaching Christian faith is capable of generating in the preface to his recent book, </a:t>
            </a:r>
            <a:r>
              <a:rPr lang="en-US" i="1" dirty="0"/>
              <a:t>Love </a:t>
            </a:r>
            <a:r>
              <a:rPr lang="en-US" i="1" dirty="0" smtClean="0"/>
              <a:t>Wins</a:t>
            </a:r>
            <a:r>
              <a:rPr lang="en-US" i="1" dirty="0"/>
              <a:t>.</a:t>
            </a:r>
            <a:endParaRPr lang="en-US" dirty="0"/>
          </a:p>
        </p:txBody>
      </p:sp>
    </p:spTree>
    <p:extLst>
      <p:ext uri="{BB962C8B-B14F-4D97-AF65-F5344CB8AC3E}">
        <p14:creationId xmlns:p14="http://schemas.microsoft.com/office/powerpoint/2010/main" val="158914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Rob Bell</a:t>
            </a:r>
            <a:r>
              <a:rPr lang="en-US" dirty="0" smtClean="0"/>
              <a:t> in the Preface to </a:t>
            </a:r>
            <a:r>
              <a:rPr lang="en-US" i="1" dirty="0" smtClean="0">
                <a:solidFill>
                  <a:srgbClr val="FFC000"/>
                </a:solidFill>
              </a:rPr>
              <a:t>Love Wins</a:t>
            </a:r>
            <a:endParaRPr lang="en-US" dirty="0">
              <a:solidFill>
                <a:srgbClr val="FFC000"/>
              </a:solidFill>
            </a:endParaRPr>
          </a:p>
        </p:txBody>
      </p:sp>
      <p:sp>
        <p:nvSpPr>
          <p:cNvPr id="3" name="Content Placeholder 2"/>
          <p:cNvSpPr>
            <a:spLocks noGrp="1"/>
          </p:cNvSpPr>
          <p:nvPr>
            <p:ph idx="1"/>
          </p:nvPr>
        </p:nvSpPr>
        <p:spPr>
          <a:xfrm>
            <a:off x="2895600" y="1600200"/>
            <a:ext cx="5791199" cy="4525963"/>
          </a:xfrm>
        </p:spPr>
        <p:txBody>
          <a:bodyPr>
            <a:normAutofit/>
          </a:bodyPr>
          <a:lstStyle/>
          <a:p>
            <a:pPr marL="0" indent="0">
              <a:buNone/>
            </a:pPr>
            <a:r>
              <a:rPr lang="en-US" i="1" dirty="0" smtClean="0"/>
              <a:t>I’ve </a:t>
            </a:r>
            <a:r>
              <a:rPr lang="en-US" i="1" dirty="0"/>
              <a:t>written this book for all those, everywhere, who have heard some version of the Jesus story that caused their pulse rate to rise, their stomach to churn, and their heart to utter those resolute words, “I would never be a part of that</a:t>
            </a:r>
            <a:r>
              <a:rPr lang="en-US" i="1" dirty="0" smtClean="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752600"/>
            <a:ext cx="2333333" cy="23809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82320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C000"/>
                </a:solidFill>
              </a:rPr>
              <a:t>Rob Bell</a:t>
            </a:r>
            <a:r>
              <a:rPr lang="en-US" dirty="0"/>
              <a:t> in the Preface to </a:t>
            </a:r>
            <a:r>
              <a:rPr lang="en-US" i="1" dirty="0">
                <a:solidFill>
                  <a:srgbClr val="FFC000"/>
                </a:solidFill>
              </a:rPr>
              <a:t>Love Wins</a:t>
            </a:r>
            <a:endParaRPr lang="en-US" dirty="0"/>
          </a:p>
        </p:txBody>
      </p:sp>
      <p:sp>
        <p:nvSpPr>
          <p:cNvPr id="3" name="Content Placeholder 2"/>
          <p:cNvSpPr>
            <a:spLocks noGrp="1"/>
          </p:cNvSpPr>
          <p:nvPr>
            <p:ph idx="1"/>
          </p:nvPr>
        </p:nvSpPr>
        <p:spPr/>
        <p:txBody>
          <a:bodyPr>
            <a:normAutofit/>
          </a:bodyPr>
          <a:lstStyle/>
          <a:p>
            <a:r>
              <a:rPr lang="en-US" dirty="0" smtClean="0"/>
              <a:t>A part of what, exactly?</a:t>
            </a:r>
          </a:p>
          <a:p>
            <a:r>
              <a:rPr lang="en-US" dirty="0" smtClean="0"/>
              <a:t>What is this “version of the Jesus story” that Bell and so many others find so offensive?</a:t>
            </a:r>
          </a:p>
          <a:p>
            <a:r>
              <a:rPr lang="en-US" dirty="0" smtClean="0"/>
              <a:t>It may sound somewhat familiar.</a:t>
            </a:r>
          </a:p>
          <a:p>
            <a:r>
              <a:rPr lang="en-US" dirty="0" smtClean="0"/>
              <a:t>Let’s read what Bell is talking about together in your notes at </a:t>
            </a:r>
            <a:r>
              <a:rPr lang="en-US" b="1" dirty="0" smtClean="0">
                <a:solidFill>
                  <a:srgbClr val="FFFF00"/>
                </a:solidFill>
              </a:rPr>
              <a:t>B.</a:t>
            </a:r>
            <a:endParaRPr lang="en-US" b="1" dirty="0">
              <a:solidFill>
                <a:srgbClr val="FFFF00"/>
              </a:solidFill>
            </a:endParaRPr>
          </a:p>
        </p:txBody>
      </p:sp>
    </p:spTree>
    <p:extLst>
      <p:ext uri="{BB962C8B-B14F-4D97-AF65-F5344CB8AC3E}">
        <p14:creationId xmlns:p14="http://schemas.microsoft.com/office/powerpoint/2010/main" val="241558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C000"/>
                </a:solidFill>
              </a:rPr>
              <a:t>Rob Bell</a:t>
            </a:r>
            <a:r>
              <a:rPr lang="en-US" dirty="0"/>
              <a:t> in the Preface to </a:t>
            </a:r>
            <a:r>
              <a:rPr lang="en-US" i="1" dirty="0">
                <a:solidFill>
                  <a:srgbClr val="FFC000"/>
                </a:solidFill>
              </a:rPr>
              <a:t>Love Wins</a:t>
            </a:r>
            <a:endParaRPr lang="en-US" dirty="0"/>
          </a:p>
        </p:txBody>
      </p:sp>
      <p:sp>
        <p:nvSpPr>
          <p:cNvPr id="3" name="Content Placeholder 2"/>
          <p:cNvSpPr>
            <a:spLocks noGrp="1"/>
          </p:cNvSpPr>
          <p:nvPr>
            <p:ph idx="1"/>
          </p:nvPr>
        </p:nvSpPr>
        <p:spPr/>
        <p:txBody>
          <a:bodyPr>
            <a:normAutofit lnSpcReduction="10000"/>
          </a:bodyPr>
          <a:lstStyle/>
          <a:p>
            <a:r>
              <a:rPr lang="en-US" dirty="0" smtClean="0"/>
              <a:t>Some problems with what Bell says:</a:t>
            </a:r>
          </a:p>
          <a:p>
            <a:pPr lvl="1"/>
            <a:r>
              <a:rPr lang="en-US" dirty="0" smtClean="0"/>
              <a:t>Simplistic “heaven and hell” eschatology</a:t>
            </a:r>
          </a:p>
          <a:p>
            <a:pPr lvl="1"/>
            <a:r>
              <a:rPr lang="en-US" dirty="0" smtClean="0"/>
              <a:t>Choice of words, like “select few” and “the rest of humanity”</a:t>
            </a:r>
          </a:p>
          <a:p>
            <a:pPr lvl="1"/>
            <a:r>
              <a:rPr lang="en-US" dirty="0" smtClean="0"/>
              <a:t>An unfair slanting of the Christian faith</a:t>
            </a:r>
          </a:p>
          <a:p>
            <a:r>
              <a:rPr lang="en-US" dirty="0" smtClean="0"/>
              <a:t>But still, this is approximately the Christian faith as we know it.</a:t>
            </a:r>
          </a:p>
          <a:p>
            <a:r>
              <a:rPr lang="en-US" dirty="0" smtClean="0"/>
              <a:t>A rude caricature or parody, but not an utter falsification.</a:t>
            </a:r>
          </a:p>
          <a:p>
            <a:endParaRPr lang="en-US" dirty="0" smtClean="0"/>
          </a:p>
          <a:p>
            <a:endParaRPr lang="en-US" dirty="0"/>
          </a:p>
        </p:txBody>
      </p:sp>
    </p:spTree>
    <p:extLst>
      <p:ext uri="{BB962C8B-B14F-4D97-AF65-F5344CB8AC3E}">
        <p14:creationId xmlns:p14="http://schemas.microsoft.com/office/powerpoint/2010/main" val="44650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C000"/>
                </a:solidFill>
              </a:rPr>
              <a:t>Rob Bell</a:t>
            </a:r>
            <a:r>
              <a:rPr lang="en-US" dirty="0"/>
              <a:t> in the Preface to </a:t>
            </a:r>
            <a:r>
              <a:rPr lang="en-US" i="1" dirty="0">
                <a:solidFill>
                  <a:srgbClr val="FFC000"/>
                </a:solidFill>
              </a:rPr>
              <a:t>Love Wins</a:t>
            </a:r>
            <a:endParaRPr lang="en-US" dirty="0"/>
          </a:p>
        </p:txBody>
      </p:sp>
      <p:sp>
        <p:nvSpPr>
          <p:cNvPr id="3" name="Content Placeholder 2"/>
          <p:cNvSpPr>
            <a:spLocks noGrp="1"/>
          </p:cNvSpPr>
          <p:nvPr>
            <p:ph idx="1"/>
          </p:nvPr>
        </p:nvSpPr>
        <p:spPr/>
        <p:txBody>
          <a:bodyPr>
            <a:normAutofit fontScale="92500"/>
          </a:bodyPr>
          <a:lstStyle/>
          <a:p>
            <a:r>
              <a:rPr lang="en-US" dirty="0"/>
              <a:t>Christianity claims to be </a:t>
            </a:r>
            <a:r>
              <a:rPr lang="en-US" dirty="0" smtClean="0"/>
              <a:t>the </a:t>
            </a:r>
            <a:r>
              <a:rPr lang="en-US" dirty="0"/>
              <a:t>means of saving us from sin and death and, ultimately, </a:t>
            </a:r>
            <a:r>
              <a:rPr lang="en-US" dirty="0">
                <a:solidFill>
                  <a:srgbClr val="FF0000"/>
                </a:solidFill>
              </a:rPr>
              <a:t>the fires of </a:t>
            </a:r>
            <a:r>
              <a:rPr lang="en-US" dirty="0" smtClean="0">
                <a:solidFill>
                  <a:srgbClr val="FF0000"/>
                </a:solidFill>
              </a:rPr>
              <a:t>hell. </a:t>
            </a:r>
          </a:p>
          <a:p>
            <a:r>
              <a:rPr lang="en-US" dirty="0" smtClean="0"/>
              <a:t>Most Christians believe that we humans are all lost in our sins and on our way to, yes, </a:t>
            </a:r>
            <a:r>
              <a:rPr lang="en-US" dirty="0" smtClean="0">
                <a:solidFill>
                  <a:srgbClr val="FF0000"/>
                </a:solidFill>
              </a:rPr>
              <a:t>Hell</a:t>
            </a:r>
            <a:r>
              <a:rPr lang="en-US" dirty="0" smtClean="0"/>
              <a:t>.</a:t>
            </a:r>
          </a:p>
          <a:p>
            <a:r>
              <a:rPr lang="en-US" dirty="0" smtClean="0"/>
              <a:t>The </a:t>
            </a:r>
            <a:r>
              <a:rPr lang="en-US" dirty="0"/>
              <a:t>only way out of this mess is to accept Christ’s atoning death as the ransom for our </a:t>
            </a:r>
            <a:r>
              <a:rPr lang="en-US" dirty="0" smtClean="0"/>
              <a:t>salvation.</a:t>
            </a:r>
          </a:p>
          <a:p>
            <a:r>
              <a:rPr lang="en-US" dirty="0" smtClean="0"/>
              <a:t>This </a:t>
            </a:r>
            <a:r>
              <a:rPr lang="en-US" dirty="0"/>
              <a:t>is sounds a lot like what Bell refers to as a “stomach-churning” religion.</a:t>
            </a:r>
          </a:p>
          <a:p>
            <a:endParaRPr lang="en-US" dirty="0"/>
          </a:p>
        </p:txBody>
      </p:sp>
    </p:spTree>
    <p:extLst>
      <p:ext uri="{BB962C8B-B14F-4D97-AF65-F5344CB8AC3E}">
        <p14:creationId xmlns:p14="http://schemas.microsoft.com/office/powerpoint/2010/main" val="107330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solidFill>
                  <a:srgbClr val="00B0F0"/>
                </a:solidFill>
              </a:rPr>
              <a:t>Westminster Larger </a:t>
            </a:r>
            <a:r>
              <a:rPr lang="en-US" i="1" dirty="0" smtClean="0">
                <a:solidFill>
                  <a:srgbClr val="00B0F0"/>
                </a:solidFill>
              </a:rPr>
              <a:t>Catechism</a:t>
            </a:r>
            <a:br>
              <a:rPr lang="en-US" i="1" dirty="0" smtClean="0">
                <a:solidFill>
                  <a:srgbClr val="00B0F0"/>
                </a:solidFill>
              </a:rPr>
            </a:br>
            <a:r>
              <a:rPr lang="en-US" i="1" dirty="0" smtClean="0">
                <a:solidFill>
                  <a:srgbClr val="00B0F0"/>
                </a:solidFill>
              </a:rPr>
              <a:t>Question </a:t>
            </a:r>
            <a:r>
              <a:rPr lang="en-US" i="1" dirty="0">
                <a:solidFill>
                  <a:srgbClr val="00B0F0"/>
                </a:solidFill>
              </a:rPr>
              <a:t>29:</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467" y="1600200"/>
            <a:ext cx="7620000" cy="452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766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Roman Catholicism</a:t>
            </a:r>
            <a:endParaRPr lang="en-US" dirty="0">
              <a:solidFill>
                <a:srgbClr val="FFFF00"/>
              </a:solidFill>
            </a:endParaRPr>
          </a:p>
        </p:txBody>
      </p:sp>
      <p:sp>
        <p:nvSpPr>
          <p:cNvPr id="3" name="Content Placeholder 2"/>
          <p:cNvSpPr>
            <a:spLocks noGrp="1"/>
          </p:cNvSpPr>
          <p:nvPr>
            <p:ph idx="1"/>
          </p:nvPr>
        </p:nvSpPr>
        <p:spPr>
          <a:xfrm>
            <a:off x="457200" y="1524000"/>
            <a:ext cx="8229600" cy="4525963"/>
          </a:xfrm>
        </p:spPr>
        <p:txBody>
          <a:bodyPr>
            <a:normAutofit/>
          </a:bodyPr>
          <a:lstStyle/>
          <a:p>
            <a:endParaRPr lang="en-US" dirty="0" smtClean="0"/>
          </a:p>
          <a:p>
            <a:endParaRPr lang="en-US" dirty="0" smtClean="0"/>
          </a:p>
          <a:p>
            <a:endParaRPr lang="en-US" dirty="0"/>
          </a:p>
          <a:p>
            <a:endParaRPr lang="en-US" dirty="0" smtClean="0"/>
          </a:p>
          <a:p>
            <a:endParaRPr lang="en-US" dirty="0"/>
          </a:p>
          <a:p>
            <a:r>
              <a:rPr lang="en-US" dirty="0" smtClean="0"/>
              <a:t>For the Teaching of Roman Catholicism, see </a:t>
            </a:r>
            <a:r>
              <a:rPr lang="en-US" b="1" dirty="0" smtClean="0">
                <a:solidFill>
                  <a:srgbClr val="FFFF00"/>
                </a:solidFill>
              </a:rPr>
              <a:t>D </a:t>
            </a:r>
            <a:r>
              <a:rPr lang="en-US" dirty="0" smtClean="0"/>
              <a:t>in your notes.  This is from the </a:t>
            </a:r>
            <a:r>
              <a:rPr lang="en-US" i="1" dirty="0" smtClean="0"/>
              <a:t>Catechism of the Catholic Church.</a:t>
            </a:r>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4162" y="1752600"/>
            <a:ext cx="2825212" cy="2667000"/>
          </a:xfrm>
          <a:prstGeom prst="rect">
            <a:avLst/>
          </a:prstGeom>
        </p:spPr>
      </p:pic>
    </p:spTree>
    <p:extLst>
      <p:ext uri="{BB962C8B-B14F-4D97-AF65-F5344CB8AC3E}">
        <p14:creationId xmlns:p14="http://schemas.microsoft.com/office/powerpoint/2010/main" val="296586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Eastern Orthodoxy</a:t>
            </a:r>
            <a:endParaRPr lang="en-US" dirty="0">
              <a:solidFill>
                <a:srgbClr val="FFFF00"/>
              </a:solidFill>
            </a:endParaRPr>
          </a:p>
        </p:txBody>
      </p:sp>
      <p:sp>
        <p:nvSpPr>
          <p:cNvPr id="3" name="Content Placeholder 2"/>
          <p:cNvSpPr>
            <a:spLocks noGrp="1"/>
          </p:cNvSpPr>
          <p:nvPr>
            <p:ph idx="1"/>
          </p:nvPr>
        </p:nvSpPr>
        <p:spPr>
          <a:xfrm>
            <a:off x="3657600" y="1600201"/>
            <a:ext cx="5029200" cy="2666999"/>
          </a:xfrm>
        </p:spPr>
        <p:txBody>
          <a:bodyPr>
            <a:normAutofit/>
          </a:bodyPr>
          <a:lstStyle/>
          <a:p>
            <a:pPr marL="0" indent="0">
              <a:buNone/>
            </a:pPr>
            <a:r>
              <a:rPr lang="en-US" dirty="0"/>
              <a:t>While Eastern Orthodoxy differs somewhat from the Western understanding, it agrees in the concept of “eternal conscious torment.”</a:t>
            </a:r>
          </a:p>
          <a:p>
            <a:pPr marL="0" indent="0">
              <a:buNone/>
            </a:pPr>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1" y="1676400"/>
            <a:ext cx="3048000" cy="2438400"/>
          </a:xfrm>
          <a:prstGeom prst="rect">
            <a:avLst/>
          </a:prstGeom>
        </p:spPr>
      </p:pic>
      <p:sp>
        <p:nvSpPr>
          <p:cNvPr id="5" name="TextBox 4"/>
          <p:cNvSpPr txBox="1"/>
          <p:nvPr/>
        </p:nvSpPr>
        <p:spPr>
          <a:xfrm>
            <a:off x="533400" y="4419600"/>
            <a:ext cx="7924799" cy="2062103"/>
          </a:xfrm>
          <a:prstGeom prst="rect">
            <a:avLst/>
          </a:prstGeom>
          <a:noFill/>
        </p:spPr>
        <p:txBody>
          <a:bodyPr wrap="square" rtlCol="0">
            <a:spAutoFit/>
          </a:bodyPr>
          <a:lstStyle/>
          <a:p>
            <a:r>
              <a:rPr lang="en-US" sz="3200" dirty="0" smtClean="0"/>
              <a:t>For </a:t>
            </a:r>
            <a:r>
              <a:rPr lang="en-US" sz="3200" dirty="0"/>
              <a:t>the Teaching of Eastern Orthodoxy, see </a:t>
            </a:r>
            <a:r>
              <a:rPr lang="en-US" sz="3200" b="1" dirty="0">
                <a:solidFill>
                  <a:srgbClr val="FFFF00"/>
                </a:solidFill>
              </a:rPr>
              <a:t>E </a:t>
            </a:r>
            <a:r>
              <a:rPr lang="en-US" sz="3200" dirty="0"/>
              <a:t>in your notes.  This is from an official website of the Russian Orthodox Church.  </a:t>
            </a:r>
          </a:p>
          <a:p>
            <a:endParaRPr lang="en-US" sz="3200" dirty="0"/>
          </a:p>
        </p:txBody>
      </p:sp>
    </p:spTree>
    <p:extLst>
      <p:ext uri="{BB962C8B-B14F-4D97-AF65-F5344CB8AC3E}">
        <p14:creationId xmlns:p14="http://schemas.microsoft.com/office/powerpoint/2010/main" val="10089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idx="1"/>
          </p:nvPr>
        </p:nvSpPr>
        <p:spPr/>
        <p:txBody>
          <a:bodyPr>
            <a:normAutofit lnSpcReduction="10000"/>
          </a:bodyPr>
          <a:lstStyle/>
          <a:p>
            <a:r>
              <a:rPr lang="en-US" dirty="0" smtClean="0"/>
              <a:t>In other words Hell, as it is usually understood, has a wide official support base.</a:t>
            </a:r>
          </a:p>
          <a:p>
            <a:r>
              <a:rPr lang="en-US" dirty="0" smtClean="0"/>
              <a:t>East and West, Protestant and Catholic, all see hell in a remarkably similar way.</a:t>
            </a:r>
          </a:p>
          <a:p>
            <a:r>
              <a:rPr lang="en-US" dirty="0" smtClean="0"/>
              <a:t>Historically, for Christianity, it has been the stick while Heaven has been the carrot.</a:t>
            </a:r>
          </a:p>
          <a:p>
            <a:r>
              <a:rPr lang="en-US" dirty="0" smtClean="0"/>
              <a:t>The carrot is still popular and socially acceptable.</a:t>
            </a:r>
          </a:p>
          <a:p>
            <a:r>
              <a:rPr lang="en-US" dirty="0" smtClean="0"/>
              <a:t>The stick has gone out of style.</a:t>
            </a:r>
          </a:p>
        </p:txBody>
      </p:sp>
    </p:spTree>
    <p:extLst>
      <p:ext uri="{BB962C8B-B14F-4D97-AF65-F5344CB8AC3E}">
        <p14:creationId xmlns:p14="http://schemas.microsoft.com/office/powerpoint/2010/main" val="72781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idx="1"/>
          </p:nvPr>
        </p:nvSpPr>
        <p:spPr>
          <a:xfrm>
            <a:off x="4114800" y="1752600"/>
            <a:ext cx="4572000" cy="3505200"/>
          </a:xfrm>
        </p:spPr>
        <p:txBody>
          <a:bodyPr>
            <a:normAutofit/>
          </a:bodyPr>
          <a:lstStyle/>
          <a:p>
            <a:endParaRPr lang="en-US" dirty="0" smtClean="0"/>
          </a:p>
          <a:p>
            <a:pPr marL="0" indent="0">
              <a:buNone/>
            </a:pPr>
            <a:r>
              <a:rPr lang="en-US" dirty="0" smtClean="0"/>
              <a:t>Read what the late Clark </a:t>
            </a:r>
            <a:r>
              <a:rPr lang="en-US" dirty="0" err="1" smtClean="0"/>
              <a:t>Pinnock</a:t>
            </a:r>
            <a:r>
              <a:rPr lang="en-US" dirty="0" smtClean="0"/>
              <a:t> of McMaster Divinity College in Hamilton, Ontario said at </a:t>
            </a:r>
            <a:r>
              <a:rPr lang="en-US" b="1" dirty="0" smtClean="0">
                <a:solidFill>
                  <a:srgbClr val="FFFF00"/>
                </a:solidFill>
              </a:rPr>
              <a:t>F </a:t>
            </a:r>
            <a:r>
              <a:rPr lang="en-US" dirty="0" smtClean="0"/>
              <a:t>in the notes.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98" y="1981200"/>
            <a:ext cx="3039391" cy="3362326"/>
          </a:xfrm>
          <a:prstGeom prst="rect">
            <a:avLst/>
          </a:prstGeom>
        </p:spPr>
      </p:pic>
    </p:spTree>
    <p:extLst>
      <p:ext uri="{BB962C8B-B14F-4D97-AF65-F5344CB8AC3E}">
        <p14:creationId xmlns:p14="http://schemas.microsoft.com/office/powerpoint/2010/main" val="128758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sz="half" idx="1"/>
          </p:nvPr>
        </p:nvSpPr>
        <p:spPr>
          <a:xfrm>
            <a:off x="457200" y="2514600"/>
            <a:ext cx="4191000" cy="2057400"/>
          </a:xfrm>
        </p:spPr>
        <p:txBody>
          <a:bodyPr>
            <a:noAutofit/>
          </a:bodyPr>
          <a:lstStyle/>
          <a:p>
            <a:r>
              <a:rPr lang="en-US" dirty="0" smtClean="0"/>
              <a:t>Tim Keller, a traditionalist with respect to hell, tries to pin it down in </a:t>
            </a:r>
            <a:r>
              <a:rPr lang="en-US" i="1" dirty="0" smtClean="0"/>
              <a:t>The Reason for God, </a:t>
            </a:r>
            <a:r>
              <a:rPr lang="en-US" dirty="0" smtClean="0"/>
              <a:t>Ch. 5</a:t>
            </a:r>
            <a:r>
              <a:rPr lang="en-US" dirty="0"/>
              <a:t>.</a:t>
            </a:r>
            <a:endParaRPr lang="en-US" dirty="0" smtClean="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384425"/>
            <a:ext cx="4038600" cy="2187575"/>
          </a:xfrm>
        </p:spPr>
      </p:pic>
      <p:sp>
        <p:nvSpPr>
          <p:cNvPr id="7" name="TextBox 6"/>
          <p:cNvSpPr txBox="1"/>
          <p:nvPr/>
        </p:nvSpPr>
        <p:spPr>
          <a:xfrm>
            <a:off x="457200" y="4572000"/>
            <a:ext cx="8229600" cy="1477328"/>
          </a:xfrm>
          <a:prstGeom prst="rect">
            <a:avLst/>
          </a:prstGeom>
          <a:noFill/>
        </p:spPr>
        <p:txBody>
          <a:bodyPr wrap="square" rtlCol="0">
            <a:spAutoFit/>
          </a:bodyPr>
          <a:lstStyle/>
          <a:p>
            <a:pPr marL="338138" indent="-338138">
              <a:buFont typeface="Arial" pitchFamily="34" charset="0"/>
              <a:buChar char="•"/>
            </a:pPr>
            <a:r>
              <a:rPr lang="en-US" sz="3000" dirty="0" smtClean="0"/>
              <a:t>He came up with the following explanations </a:t>
            </a:r>
            <a:r>
              <a:rPr lang="en-US" sz="3000" dirty="0"/>
              <a:t>a</a:t>
            </a:r>
            <a:r>
              <a:rPr lang="en-US" sz="3000" dirty="0" smtClean="0"/>
              <a:t>fter </a:t>
            </a:r>
            <a:r>
              <a:rPr lang="en-US" sz="3000" dirty="0"/>
              <a:t>numerous </a:t>
            </a:r>
            <a:r>
              <a:rPr lang="en-US" sz="3000" dirty="0" smtClean="0"/>
              <a:t>Q </a:t>
            </a:r>
            <a:r>
              <a:rPr lang="en-US" sz="3000" dirty="0"/>
              <a:t>&amp; A sessions at his </a:t>
            </a:r>
            <a:r>
              <a:rPr lang="en-US" sz="3000" dirty="0" smtClean="0"/>
              <a:t>midtown Manhattan church services.</a:t>
            </a:r>
            <a:endParaRPr lang="en-US" sz="3000" dirty="0"/>
          </a:p>
        </p:txBody>
      </p:sp>
      <p:sp>
        <p:nvSpPr>
          <p:cNvPr id="8" name="TextBox 7"/>
          <p:cNvSpPr txBox="1"/>
          <p:nvPr/>
        </p:nvSpPr>
        <p:spPr>
          <a:xfrm>
            <a:off x="457200" y="1600200"/>
            <a:ext cx="8229600" cy="553998"/>
          </a:xfrm>
          <a:prstGeom prst="rect">
            <a:avLst/>
          </a:prstGeom>
          <a:noFill/>
        </p:spPr>
        <p:txBody>
          <a:bodyPr wrap="square" rtlCol="0">
            <a:spAutoFit/>
          </a:bodyPr>
          <a:lstStyle/>
          <a:p>
            <a:pPr marL="285750" indent="-285750">
              <a:buFont typeface="Arial" pitchFamily="34" charset="0"/>
              <a:buChar char="•"/>
            </a:pPr>
            <a:r>
              <a:rPr lang="en-US" sz="3000" dirty="0"/>
              <a:t>So what, exactly, makes hell so offensive</a:t>
            </a:r>
            <a:r>
              <a:rPr lang="en-US" sz="3000" dirty="0" smtClean="0"/>
              <a:t>?</a:t>
            </a:r>
            <a:endParaRPr lang="en-US" sz="3000" dirty="0"/>
          </a:p>
        </p:txBody>
      </p:sp>
    </p:spTree>
    <p:extLst>
      <p:ext uri="{BB962C8B-B14F-4D97-AF65-F5344CB8AC3E}">
        <p14:creationId xmlns:p14="http://schemas.microsoft.com/office/powerpoint/2010/main" val="108777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solidFill>
                  <a:srgbClr val="FFC000"/>
                </a:solidFill>
              </a:rPr>
              <a:t>Sample Explanations for Why We Dislike Hell:</a:t>
            </a:r>
          </a:p>
          <a:p>
            <a:pPr marL="914400" lvl="1" indent="-514350">
              <a:buFont typeface="+mj-lt"/>
              <a:buAutoNum type="arabicPeriod"/>
            </a:pPr>
            <a:r>
              <a:rPr lang="en-US" sz="3200" dirty="0" smtClean="0"/>
              <a:t>A </a:t>
            </a:r>
            <a:r>
              <a:rPr lang="en-US" sz="3200" dirty="0"/>
              <a:t>God of </a:t>
            </a:r>
            <a:r>
              <a:rPr lang="en-US" sz="3200" dirty="0" smtClean="0"/>
              <a:t>judgment </a:t>
            </a:r>
            <a:r>
              <a:rPr lang="en-US" sz="3200" dirty="0"/>
              <a:t>s</a:t>
            </a:r>
            <a:r>
              <a:rPr lang="en-US" sz="3200" dirty="0" smtClean="0"/>
              <a:t>imply can’t exist.</a:t>
            </a:r>
            <a:endParaRPr lang="en-US" sz="3200" dirty="0"/>
          </a:p>
          <a:p>
            <a:pPr marL="914400" lvl="1" indent="-514350">
              <a:buFont typeface="+mj-lt"/>
              <a:buAutoNum type="arabicPeriod"/>
            </a:pPr>
            <a:r>
              <a:rPr lang="en-US" sz="3200" dirty="0"/>
              <a:t>A God of </a:t>
            </a:r>
            <a:r>
              <a:rPr lang="en-US" sz="3200" dirty="0" smtClean="0"/>
              <a:t>judgment </a:t>
            </a:r>
            <a:r>
              <a:rPr lang="en-US" sz="3200" dirty="0"/>
              <a:t>c</a:t>
            </a:r>
            <a:r>
              <a:rPr lang="en-US" sz="3200" dirty="0" smtClean="0"/>
              <a:t>an’t </a:t>
            </a:r>
            <a:r>
              <a:rPr lang="en-US" sz="3200" dirty="0"/>
              <a:t>b</a:t>
            </a:r>
            <a:r>
              <a:rPr lang="en-US" sz="3200" dirty="0" smtClean="0"/>
              <a:t>e </a:t>
            </a:r>
            <a:r>
              <a:rPr lang="en-US" sz="3200" dirty="0"/>
              <a:t>a God of </a:t>
            </a:r>
            <a:r>
              <a:rPr lang="en-US" sz="3200" dirty="0" smtClean="0"/>
              <a:t>love.</a:t>
            </a:r>
            <a:endParaRPr lang="en-US" sz="3200" dirty="0"/>
          </a:p>
          <a:p>
            <a:pPr marL="914400" lvl="1" indent="-514350">
              <a:buFont typeface="+mj-lt"/>
              <a:buAutoNum type="arabicPeriod"/>
            </a:pPr>
            <a:r>
              <a:rPr lang="en-US" sz="3200" dirty="0"/>
              <a:t>A </a:t>
            </a:r>
            <a:r>
              <a:rPr lang="en-US" sz="3200" dirty="0" smtClean="0"/>
              <a:t>loving </a:t>
            </a:r>
            <a:r>
              <a:rPr lang="en-US" sz="3200" dirty="0"/>
              <a:t>God </a:t>
            </a:r>
            <a:r>
              <a:rPr lang="en-US" sz="3200" dirty="0" smtClean="0"/>
              <a:t>would </a:t>
            </a:r>
            <a:r>
              <a:rPr lang="en-US" sz="3200" dirty="0"/>
              <a:t>n</a:t>
            </a:r>
            <a:r>
              <a:rPr lang="en-US" sz="3200" dirty="0" smtClean="0"/>
              <a:t>ot </a:t>
            </a:r>
            <a:r>
              <a:rPr lang="en-US" sz="3200" dirty="0"/>
              <a:t>a</a:t>
            </a:r>
            <a:r>
              <a:rPr lang="en-US" sz="3200" dirty="0" smtClean="0"/>
              <a:t>llow Hell.</a:t>
            </a:r>
            <a:endParaRPr lang="en-US" sz="3200" dirty="0"/>
          </a:p>
          <a:p>
            <a:pPr marL="914400" lvl="1" indent="-514350">
              <a:buFont typeface="+mj-lt"/>
              <a:buAutoNum type="arabicPeriod"/>
            </a:pPr>
            <a:r>
              <a:rPr lang="en-US" sz="3200" dirty="0" smtClean="0"/>
              <a:t>A belief in Hell inevitably leads to a judgmental attitude toward others.</a:t>
            </a:r>
          </a:p>
          <a:p>
            <a:pPr marL="914400" lvl="1" indent="-514350">
              <a:buFont typeface="+mj-lt"/>
              <a:buAutoNum type="arabicPeriod"/>
            </a:pPr>
            <a:r>
              <a:rPr lang="en-US" sz="3200" dirty="0" smtClean="0"/>
              <a:t>Belief in a loving God is at the core of all world religions.</a:t>
            </a:r>
          </a:p>
        </p:txBody>
      </p:sp>
    </p:spTree>
    <p:extLst>
      <p:ext uri="{BB962C8B-B14F-4D97-AF65-F5344CB8AC3E}">
        <p14:creationId xmlns:p14="http://schemas.microsoft.com/office/powerpoint/2010/main" val="88238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solidFill>
                  <a:srgbClr val="FFC000"/>
                </a:solidFill>
              </a:rPr>
              <a:t>Important Considerations:</a:t>
            </a:r>
          </a:p>
          <a:p>
            <a:r>
              <a:rPr lang="en-US" dirty="0" smtClean="0"/>
              <a:t>Rob Bell was, until recently, a pastor – the founding pastor of Mars Hill Bible Church outside of Grand Rapids, Michigan.</a:t>
            </a:r>
          </a:p>
          <a:p>
            <a:r>
              <a:rPr lang="en-US" dirty="0" smtClean="0"/>
              <a:t>Clark </a:t>
            </a:r>
            <a:r>
              <a:rPr lang="en-US" dirty="0" err="1" smtClean="0"/>
              <a:t>Pinnock</a:t>
            </a:r>
            <a:r>
              <a:rPr lang="en-US" dirty="0" smtClean="0"/>
              <a:t> was a recognized evangelical scholar at a Baptist s</a:t>
            </a:r>
            <a:r>
              <a:rPr lang="en-US" dirty="0"/>
              <a:t>eminary in </a:t>
            </a:r>
            <a:r>
              <a:rPr lang="en-US" dirty="0" smtClean="0"/>
              <a:t>Canada.</a:t>
            </a:r>
          </a:p>
          <a:p>
            <a:r>
              <a:rPr lang="en-US" dirty="0" smtClean="0"/>
              <a:t>These are not men outside the Christian mainstream, founders of cults, etc.</a:t>
            </a:r>
          </a:p>
          <a:p>
            <a:r>
              <a:rPr lang="en-US" dirty="0" smtClean="0"/>
              <a:t>They claim to base their views on the Bible.</a:t>
            </a:r>
            <a:endParaRPr lang="en-US" dirty="0"/>
          </a:p>
        </p:txBody>
      </p:sp>
    </p:spTree>
    <p:extLst>
      <p:ext uri="{BB962C8B-B14F-4D97-AF65-F5344CB8AC3E}">
        <p14:creationId xmlns:p14="http://schemas.microsoft.com/office/powerpoint/2010/main" val="285570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1:	The Traditional Doctrine </a:t>
            </a:r>
            <a:br>
              <a:rPr lang="en-US" dirty="0">
                <a:solidFill>
                  <a:srgbClr val="FF0000"/>
                </a:solidFill>
              </a:rPr>
            </a:br>
            <a:r>
              <a:rPr lang="en-US" dirty="0">
                <a:solidFill>
                  <a:srgbClr val="FF0000"/>
                </a:solidFill>
              </a:rPr>
              <a:t>and Why We Dislike It</a:t>
            </a:r>
            <a:endParaRPr lang="en-US" dirty="0"/>
          </a:p>
        </p:txBody>
      </p:sp>
      <p:sp>
        <p:nvSpPr>
          <p:cNvPr id="3" name="Content Placeholder 2"/>
          <p:cNvSpPr>
            <a:spLocks noGrp="1"/>
          </p:cNvSpPr>
          <p:nvPr>
            <p:ph idx="1"/>
          </p:nvPr>
        </p:nvSpPr>
        <p:spPr/>
        <p:txBody>
          <a:bodyPr>
            <a:normAutofit/>
          </a:bodyPr>
          <a:lstStyle/>
          <a:p>
            <a:r>
              <a:rPr lang="en-US" dirty="0"/>
              <a:t>Self-identifying Christians, in increasing numbers, are beginning to go beyond merely disliking the doctrine of hell to redefining it, calling it into question, or disbelieving it altogether.  </a:t>
            </a:r>
            <a:endParaRPr lang="en-US" dirty="0" smtClean="0"/>
          </a:p>
          <a:p>
            <a:r>
              <a:rPr lang="en-US" dirty="0" smtClean="0"/>
              <a:t>Could </a:t>
            </a:r>
            <a:r>
              <a:rPr lang="en-US" dirty="0"/>
              <a:t>they be right?  </a:t>
            </a:r>
            <a:endParaRPr lang="en-US" dirty="0" smtClean="0"/>
          </a:p>
          <a:p>
            <a:r>
              <a:rPr lang="en-US" dirty="0" smtClean="0"/>
              <a:t>Or </a:t>
            </a:r>
            <a:r>
              <a:rPr lang="en-US" dirty="0"/>
              <a:t>is the assessment of J.I. Packer more accurate?</a:t>
            </a:r>
          </a:p>
        </p:txBody>
      </p:sp>
    </p:spTree>
    <p:extLst>
      <p:ext uri="{BB962C8B-B14F-4D97-AF65-F5344CB8AC3E}">
        <p14:creationId xmlns:p14="http://schemas.microsoft.com/office/powerpoint/2010/main" val="64497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50"/>
                </a:solidFill>
              </a:rPr>
              <a:t>J.I. Packer in his </a:t>
            </a:r>
            <a:r>
              <a:rPr lang="en-US" i="1" dirty="0" smtClean="0">
                <a:solidFill>
                  <a:srgbClr val="00B050"/>
                </a:solidFill>
              </a:rPr>
              <a:t>Concise Theology</a:t>
            </a:r>
            <a:endParaRPr lang="en-US" dirty="0">
              <a:solidFill>
                <a:srgbClr val="00B050"/>
              </a:solidFill>
            </a:endParaRPr>
          </a:p>
        </p:txBody>
      </p:sp>
      <p:sp>
        <p:nvSpPr>
          <p:cNvPr id="3" name="Content Placeholder 2"/>
          <p:cNvSpPr>
            <a:spLocks noGrp="1"/>
          </p:cNvSpPr>
          <p:nvPr>
            <p:ph idx="1"/>
          </p:nvPr>
        </p:nvSpPr>
        <p:spPr>
          <a:xfrm>
            <a:off x="457199" y="1600200"/>
            <a:ext cx="4800601" cy="4525963"/>
          </a:xfrm>
        </p:spPr>
        <p:txBody>
          <a:bodyPr>
            <a:normAutofit fontScale="92500" lnSpcReduction="20000"/>
          </a:bodyPr>
          <a:lstStyle/>
          <a:p>
            <a:pPr marL="0" indent="0">
              <a:buNone/>
            </a:pPr>
            <a:r>
              <a:rPr lang="en-US" i="1" dirty="0" smtClean="0"/>
              <a:t>“The </a:t>
            </a:r>
            <a:r>
              <a:rPr lang="en-US" i="1" dirty="0"/>
              <a:t>sentimental secularism of modern Western culture, with its exalted optimism about human nature, its shrunken idea of God, and its skepticism as to whether personal morality really matters—in other words, its decay of conscience—makes it hard for Christians to take the reality of hell seriously</a:t>
            </a:r>
            <a:r>
              <a:rPr lang="en-US" i="1" dirty="0" smtClean="0"/>
              <a:t>.”</a:t>
            </a:r>
            <a:endParaRPr lang="en-US"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2468" y="1676400"/>
            <a:ext cx="2772456" cy="3810000"/>
          </a:xfrm>
          <a:prstGeom prst="rect">
            <a:avLst/>
          </a:prstGeom>
        </p:spPr>
      </p:pic>
    </p:spTree>
    <p:extLst>
      <p:ext uri="{BB962C8B-B14F-4D97-AF65-F5344CB8AC3E}">
        <p14:creationId xmlns:p14="http://schemas.microsoft.com/office/powerpoint/2010/main" val="254191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a:bodyPr>
          <a:lstStyle/>
          <a:p>
            <a:pPr marL="0" indent="0" algn="ctr">
              <a:buNone/>
            </a:pPr>
            <a:r>
              <a:rPr lang="en-US" sz="4000" i="1" dirty="0" smtClean="0">
                <a:solidFill>
                  <a:srgbClr val="FFC000"/>
                </a:solidFill>
              </a:rPr>
              <a:t>If the traditional view is really somehow incorrect, what are we supposed to believe?</a:t>
            </a:r>
          </a:p>
          <a:p>
            <a:pPr marL="0" indent="0" algn="ctr">
              <a:buNone/>
            </a:pPr>
            <a:endParaRPr lang="en-US" sz="4000" i="1" dirty="0" smtClean="0">
              <a:solidFill>
                <a:srgbClr val="FFC000"/>
              </a:solidFill>
            </a:endParaRPr>
          </a:p>
          <a:p>
            <a:pPr marL="0" indent="0" algn="ctr">
              <a:buNone/>
            </a:pPr>
            <a:r>
              <a:rPr lang="en-US" sz="4000" dirty="0" smtClean="0"/>
              <a:t>In </a:t>
            </a:r>
            <a:r>
              <a:rPr lang="en-US" sz="4000" dirty="0"/>
              <a:t>our next presentation we will examine some alternatives to the traditional doctrine of Hell.</a:t>
            </a:r>
          </a:p>
        </p:txBody>
      </p:sp>
    </p:spTree>
    <p:extLst>
      <p:ext uri="{BB962C8B-B14F-4D97-AF65-F5344CB8AC3E}">
        <p14:creationId xmlns:p14="http://schemas.microsoft.com/office/powerpoint/2010/main" val="352435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944</Words>
  <Application>Microsoft Office PowerPoint</Application>
  <PresentationFormat>On-screen Show (4:3)</PresentationFormat>
  <Paragraphs>100</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CCBCi Saturday Seminar 2012 The Unpopular Doctrine of Hell</vt:lpstr>
      <vt:lpstr>CCBCi Saturday Seminar 2012 The Unpopular Doctrine of Hell</vt:lpstr>
      <vt:lpstr>Part 1: The Traditional Doctrine  and Why We Dislike It</vt:lpstr>
      <vt:lpstr>Part 1: The Traditional Doctrine  and Why We Dislike It</vt:lpstr>
      <vt:lpstr>Rob Bell in the Preface to Love Wins</vt:lpstr>
      <vt:lpstr>Rob Bell in the Preface to Love Wins</vt:lpstr>
      <vt:lpstr>Rob Bell in the Preface to Love Wins</vt:lpstr>
      <vt:lpstr>Rob Bell in the Preface to Love Wins</vt:lpstr>
      <vt:lpstr>Westminster Larger Catechism Question 29:</vt:lpstr>
      <vt:lpstr>Roman Catholicism</vt:lpstr>
      <vt:lpstr>Eastern Orthodoxy</vt:lpstr>
      <vt:lpstr>Part 1: The Traditional Doctrine  and Why We Dislike It</vt:lpstr>
      <vt:lpstr>Part 1: The Traditional Doctrine  and Why We Dislike It</vt:lpstr>
      <vt:lpstr>Part 1: The Traditional Doctrine  and Why We Dislike It</vt:lpstr>
      <vt:lpstr>Part 1: The Traditional Doctrine  and Why We Dislike It</vt:lpstr>
      <vt:lpstr>Part 1: The Traditional Doctrine  and Why We Dislike It</vt:lpstr>
      <vt:lpstr>Part 1: The Traditional Doctrine  and Why We Dislike It</vt:lpstr>
      <vt:lpstr>J.I. Packer in his Concise Theology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CCBCi Saturday Seminar The Unpopular Doctrine of Hell</dc:title>
  <dc:creator>Dave</dc:creator>
  <cp:lastModifiedBy>David Kosobucki</cp:lastModifiedBy>
  <cp:revision>40</cp:revision>
  <dcterms:created xsi:type="dcterms:W3CDTF">2006-08-16T00:00:00Z</dcterms:created>
  <dcterms:modified xsi:type="dcterms:W3CDTF">2012-01-07T13:54:52Z</dcterms:modified>
</cp:coreProperties>
</file>