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9" r:id="rId4"/>
    <p:sldId id="258" r:id="rId5"/>
    <p:sldId id="267" r:id="rId6"/>
    <p:sldId id="266" r:id="rId7"/>
    <p:sldId id="268" r:id="rId8"/>
    <p:sldId id="273" r:id="rId9"/>
    <p:sldId id="269" r:id="rId10"/>
    <p:sldId id="271" r:id="rId11"/>
    <p:sldId id="272" r:id="rId12"/>
    <p:sldId id="274" r:id="rId13"/>
    <p:sldId id="270" r:id="rId14"/>
    <p:sldId id="261" r:id="rId15"/>
    <p:sldId id="262" r:id="rId16"/>
    <p:sldId id="263" r:id="rId17"/>
    <p:sldId id="264" r:id="rId18"/>
    <p:sldId id="260" r:id="rId19"/>
    <p:sldId id="265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4" autoAdjust="0"/>
    <p:restoredTop sz="94610" autoAdjust="0"/>
  </p:normalViewPr>
  <p:slideViewPr>
    <p:cSldViewPr>
      <p:cViewPr varScale="1">
        <p:scale>
          <a:sx n="84" d="100"/>
          <a:sy n="84" d="100"/>
        </p:scale>
        <p:origin x="-105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13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AC67CC-ACB9-489E-BEEF-5006276B9128}" type="datetimeFigureOut">
              <a:rPr lang="en-US" smtClean="0"/>
              <a:t>12/25/2011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C56C9C-AF2B-40F0-BC76-59F85BDCC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709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56C9C-AF2B-40F0-BC76-59F85BDCC0F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3629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56C9C-AF2B-40F0-BC76-59F85BDCC0F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436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56C9C-AF2B-40F0-BC76-59F85BDCC0F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436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56C9C-AF2B-40F0-BC76-59F85BDCC0F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581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56C9C-AF2B-40F0-BC76-59F85BDCC0F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5813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56C9C-AF2B-40F0-BC76-59F85BDCC0F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5813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56C9C-AF2B-40F0-BC76-59F85BDCC0F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5813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56C9C-AF2B-40F0-BC76-59F85BDCC0F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5813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56C9C-AF2B-40F0-BC76-59F85BDCC0F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5813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56C9C-AF2B-40F0-BC76-59F85BDCC0F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5813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56C9C-AF2B-40F0-BC76-59F85BDCC0F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5813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56C9C-AF2B-40F0-BC76-59F85BDCC0F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5813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56C9C-AF2B-40F0-BC76-59F85BDCC0F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5813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56C9C-AF2B-40F0-BC76-59F85BDCC0F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5813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56C9C-AF2B-40F0-BC76-59F85BDCC0F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5813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56C9C-AF2B-40F0-BC76-59F85BDCC0F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5813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56C9C-AF2B-40F0-BC76-59F85BDCC0F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5813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56C9C-AF2B-40F0-BC76-59F85BDCC0F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5813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56C9C-AF2B-40F0-BC76-59F85BDCC0F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5813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56C9C-AF2B-40F0-BC76-59F85BDCC0F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362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Garamond" pitchFamily="18" charset="0"/>
              </a:rPr>
              <a:t>Gabriel’s Seven Assertions </a:t>
            </a:r>
            <a:br>
              <a:rPr lang="en-US" b="1" dirty="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Garamond" pitchFamily="18" charset="0"/>
              </a:rPr>
              <a:t>about Jesus</a:t>
            </a:r>
            <a:endParaRPr lang="en-US" b="1" dirty="0">
              <a:solidFill>
                <a:srgbClr val="FF0000"/>
              </a:solidFill>
              <a:latin typeface="Garamond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The Christmas Story with a Focus on Gabriel’s Announcement to Mary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83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Garamond" pitchFamily="18" charset="0"/>
              </a:rPr>
              <a:t>Gabriel’s Seven Assertions</a:t>
            </a:r>
            <a:endParaRPr lang="en-US" b="1" dirty="0">
              <a:solidFill>
                <a:srgbClr val="FF0000"/>
              </a:solidFill>
              <a:latin typeface="Garamon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B050"/>
                </a:solidFill>
              </a:rPr>
              <a:t>Background Text:</a:t>
            </a:r>
          </a:p>
          <a:p>
            <a:r>
              <a:rPr lang="en-US" dirty="0" smtClean="0"/>
              <a:t>The Christmas Story – According to Luke</a:t>
            </a:r>
          </a:p>
          <a:p>
            <a:pPr lvl="1"/>
            <a:r>
              <a:rPr lang="en-US" b="1" dirty="0" smtClean="0">
                <a:solidFill>
                  <a:srgbClr val="FFFF00"/>
                </a:solidFill>
              </a:rPr>
              <a:t>Luke 1:5 – 2:40	</a:t>
            </a:r>
          </a:p>
          <a:p>
            <a:r>
              <a:rPr lang="en-US" dirty="0" smtClean="0"/>
              <a:t>Gabriel’s Seven Assertions about Jesus</a:t>
            </a:r>
          </a:p>
          <a:p>
            <a:pPr lvl="1"/>
            <a:r>
              <a:rPr lang="en-US" b="1" dirty="0" smtClean="0">
                <a:solidFill>
                  <a:srgbClr val="FFFF00"/>
                </a:solidFill>
              </a:rPr>
              <a:t>Luke 1:30-33</a:t>
            </a:r>
          </a:p>
        </p:txBody>
      </p:sp>
    </p:spTree>
    <p:extLst>
      <p:ext uri="{BB962C8B-B14F-4D97-AF65-F5344CB8AC3E}">
        <p14:creationId xmlns:p14="http://schemas.microsoft.com/office/powerpoint/2010/main" val="220730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Garamond" pitchFamily="18" charset="0"/>
              </a:rPr>
              <a:t>Gabriel’s Seven Assertions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 Consider this observation by John Stott:</a:t>
            </a:r>
            <a:endParaRPr lang="en-US" dirty="0"/>
          </a:p>
          <a:p>
            <a:pPr marL="0" indent="0">
              <a:buNone/>
            </a:pPr>
            <a:r>
              <a:rPr lang="en-US" b="1" i="1" dirty="0" smtClean="0">
                <a:solidFill>
                  <a:srgbClr val="00B050"/>
                </a:solidFill>
              </a:rPr>
              <a:t>“</a:t>
            </a:r>
            <a:r>
              <a:rPr lang="en-US" b="1" i="1" dirty="0">
                <a:solidFill>
                  <a:srgbClr val="00B050"/>
                </a:solidFill>
              </a:rPr>
              <a:t>Many people are rejecting </a:t>
            </a:r>
            <a:r>
              <a:rPr lang="en-US" b="1" i="1" dirty="0" smtClean="0">
                <a:solidFill>
                  <a:srgbClr val="00B050"/>
                </a:solidFill>
              </a:rPr>
              <a:t>our </a:t>
            </a:r>
            <a:r>
              <a:rPr lang="en-US" b="1" i="1" dirty="0">
                <a:solidFill>
                  <a:srgbClr val="00B050"/>
                </a:solidFill>
              </a:rPr>
              <a:t>gospel today not because they perceive it to be false, but because they perceive it to be trivial.” </a:t>
            </a:r>
            <a:endParaRPr lang="en-US" dirty="0"/>
          </a:p>
          <a:p>
            <a:r>
              <a:rPr lang="en-US" dirty="0" smtClean="0"/>
              <a:t>In reality, the Gospel – the Good News about Jesus – is not false, so we are wise not to reject it.</a:t>
            </a:r>
          </a:p>
          <a:p>
            <a:r>
              <a:rPr lang="en-US" dirty="0" smtClean="0"/>
              <a:t>The </a:t>
            </a:r>
            <a:r>
              <a:rPr lang="en-US" dirty="0"/>
              <a:t>Gospel is </a:t>
            </a:r>
            <a:r>
              <a:rPr lang="en-US" dirty="0" smtClean="0"/>
              <a:t>also anything </a:t>
            </a:r>
            <a:r>
              <a:rPr lang="en-US" dirty="0"/>
              <a:t>but </a:t>
            </a:r>
            <a:r>
              <a:rPr lang="en-US" dirty="0" smtClean="0"/>
              <a:t>trivial.  </a:t>
            </a:r>
          </a:p>
          <a:p>
            <a:r>
              <a:rPr lang="en-US" dirty="0" smtClean="0"/>
              <a:t>It is nothing less than the truth around which we need to completely order our lives.</a:t>
            </a:r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413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Garamond" pitchFamily="18" charset="0"/>
              </a:rPr>
              <a:t>The Seven </a:t>
            </a:r>
            <a:r>
              <a:rPr lang="en-US" b="1" dirty="0">
                <a:solidFill>
                  <a:srgbClr val="FF0000"/>
                </a:solidFill>
                <a:latin typeface="Garamond" pitchFamily="18" charset="0"/>
              </a:rPr>
              <a:t>Assertions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You </a:t>
            </a:r>
            <a:r>
              <a:rPr lang="en-US" dirty="0"/>
              <a:t>will conceive in your womb and bring forth a Son.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[</a:t>
            </a:r>
            <a:r>
              <a:rPr lang="en-US" dirty="0"/>
              <a:t>You] shall call His name </a:t>
            </a:r>
            <a:r>
              <a:rPr lang="en-US" cap="small" dirty="0"/>
              <a:t>Jesus</a:t>
            </a:r>
            <a:r>
              <a:rPr lang="en-US" dirty="0"/>
              <a:t>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He </a:t>
            </a:r>
            <a:r>
              <a:rPr lang="en-US" dirty="0"/>
              <a:t>will be great.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He </a:t>
            </a:r>
            <a:r>
              <a:rPr lang="en-US" dirty="0"/>
              <a:t>will be called the Son of the Highest.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</a:t>
            </a:r>
            <a:r>
              <a:rPr lang="en-US" dirty="0"/>
              <a:t>Lord God will give Him the throne of His father David.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He </a:t>
            </a:r>
            <a:r>
              <a:rPr lang="en-US" dirty="0"/>
              <a:t>will reign over the house of Jacob forever.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Of </a:t>
            </a:r>
            <a:r>
              <a:rPr lang="en-US" dirty="0"/>
              <a:t>His kingdom there will be no end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964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Garamond" pitchFamily="18" charset="0"/>
              </a:rPr>
              <a:t>The First Four Have Come to Pass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500" dirty="0" smtClean="0"/>
              <a:t>You </a:t>
            </a:r>
            <a:r>
              <a:rPr lang="en-US" sz="3500" dirty="0"/>
              <a:t>will conceive in your womb and bring forth a Son</a:t>
            </a:r>
            <a:r>
              <a:rPr lang="en-US" sz="3500" dirty="0" smtClean="0"/>
              <a:t>.</a:t>
            </a:r>
          </a:p>
          <a:p>
            <a:pPr lvl="1"/>
            <a:r>
              <a:rPr lang="en-US" sz="2900" b="1" dirty="0">
                <a:solidFill>
                  <a:srgbClr val="FFFF00"/>
                </a:solidFill>
              </a:rPr>
              <a:t>Luke 2:4-7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500" dirty="0" smtClean="0"/>
              <a:t>[You</a:t>
            </a:r>
            <a:r>
              <a:rPr lang="en-US" sz="3500" dirty="0"/>
              <a:t>] shall call His name </a:t>
            </a:r>
            <a:r>
              <a:rPr lang="en-US" sz="3500" cap="small" dirty="0"/>
              <a:t>Jesus</a:t>
            </a:r>
            <a:r>
              <a:rPr lang="en-US" sz="3500" dirty="0"/>
              <a:t>. </a:t>
            </a:r>
            <a:endParaRPr lang="en-US" sz="3500" dirty="0" smtClean="0"/>
          </a:p>
          <a:p>
            <a:pPr lvl="1"/>
            <a:r>
              <a:rPr lang="en-US" sz="2900" b="1" dirty="0">
                <a:solidFill>
                  <a:srgbClr val="FFFF00"/>
                </a:solidFill>
              </a:rPr>
              <a:t>Luke 2:21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500" dirty="0" smtClean="0"/>
              <a:t>He </a:t>
            </a:r>
            <a:r>
              <a:rPr lang="en-US" sz="3500" dirty="0"/>
              <a:t>will be great</a:t>
            </a:r>
            <a:r>
              <a:rPr lang="en-US" sz="3500" dirty="0" smtClean="0"/>
              <a:t>.</a:t>
            </a:r>
          </a:p>
          <a:p>
            <a:pPr lvl="1"/>
            <a:r>
              <a:rPr lang="en-US" sz="2900" b="1" dirty="0">
                <a:solidFill>
                  <a:srgbClr val="FFFF00"/>
                </a:solidFill>
              </a:rPr>
              <a:t>Luke 7:11-17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500" dirty="0" smtClean="0"/>
              <a:t>He will be called the Son of the Highest.</a:t>
            </a:r>
          </a:p>
          <a:p>
            <a:pPr lvl="1"/>
            <a:r>
              <a:rPr lang="en-US" sz="2900" b="1" dirty="0">
                <a:solidFill>
                  <a:srgbClr val="FFFF00"/>
                </a:solidFill>
              </a:rPr>
              <a:t>Luke 3:21-22</a:t>
            </a:r>
          </a:p>
          <a:p>
            <a:pPr lvl="1"/>
            <a:r>
              <a:rPr lang="en-US" sz="2900" b="1" dirty="0">
                <a:solidFill>
                  <a:srgbClr val="FFFF00"/>
                </a:solidFill>
              </a:rPr>
              <a:t>Luke 4:40-41</a:t>
            </a:r>
          </a:p>
        </p:txBody>
      </p:sp>
    </p:spTree>
    <p:extLst>
      <p:ext uri="{BB962C8B-B14F-4D97-AF65-F5344CB8AC3E}">
        <p14:creationId xmlns:p14="http://schemas.microsoft.com/office/powerpoint/2010/main" val="1816694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Garamond" pitchFamily="18" charset="0"/>
              </a:rPr>
              <a:t>The Remaining Three Have Not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5"/>
            </a:pPr>
            <a:r>
              <a:rPr lang="en-US" dirty="0" smtClean="0"/>
              <a:t>The </a:t>
            </a:r>
            <a:r>
              <a:rPr lang="en-US" dirty="0"/>
              <a:t>Lord God will give Him the throne of His father David. 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dirty="0" smtClean="0"/>
              <a:t>He </a:t>
            </a:r>
            <a:r>
              <a:rPr lang="en-US" dirty="0"/>
              <a:t>will reign over the house of Jacob forever.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dirty="0" smtClean="0"/>
              <a:t>Of </a:t>
            </a:r>
            <a:r>
              <a:rPr lang="en-US" dirty="0"/>
              <a:t>His kingdom there will be no end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b="1" i="1" dirty="0">
                <a:solidFill>
                  <a:srgbClr val="00B050"/>
                </a:solidFill>
              </a:rPr>
              <a:t>Story from a pastor waiting in a checkout </a:t>
            </a:r>
            <a:r>
              <a:rPr lang="en-US" b="1" i="1" dirty="0" smtClean="0">
                <a:solidFill>
                  <a:srgbClr val="00B050"/>
                </a:solidFill>
              </a:rPr>
              <a:t>line:</a:t>
            </a:r>
            <a:endParaRPr lang="en-US" b="1" i="1" dirty="0">
              <a:solidFill>
                <a:srgbClr val="00B050"/>
              </a:solidFill>
            </a:endParaRPr>
          </a:p>
          <a:p>
            <a:r>
              <a:rPr lang="en-US" b="1" i="1" dirty="0" smtClean="0">
                <a:solidFill>
                  <a:srgbClr val="00B050"/>
                </a:solidFill>
              </a:rPr>
              <a:t>Younger Man:  </a:t>
            </a:r>
            <a:r>
              <a:rPr lang="en-US" b="1" i="1" dirty="0" smtClean="0">
                <a:solidFill>
                  <a:srgbClr val="FFFF00"/>
                </a:solidFill>
              </a:rPr>
              <a:t>They </a:t>
            </a:r>
            <a:r>
              <a:rPr lang="en-US" b="1" i="1" dirty="0">
                <a:solidFill>
                  <a:srgbClr val="FFFF00"/>
                </a:solidFill>
              </a:rPr>
              <a:t>ought to kill the guy that invented Christmas.</a:t>
            </a:r>
          </a:p>
          <a:p>
            <a:r>
              <a:rPr lang="en-US" b="1" i="1" dirty="0" smtClean="0">
                <a:solidFill>
                  <a:srgbClr val="00B050"/>
                </a:solidFill>
              </a:rPr>
              <a:t>Older Woman:  </a:t>
            </a:r>
            <a:r>
              <a:rPr lang="en-US" b="1" i="1" dirty="0" smtClean="0">
                <a:solidFill>
                  <a:srgbClr val="FFFF00"/>
                </a:solidFill>
              </a:rPr>
              <a:t>They </a:t>
            </a:r>
            <a:r>
              <a:rPr lang="en-US" b="1" i="1" dirty="0">
                <a:solidFill>
                  <a:srgbClr val="FFFF00"/>
                </a:solidFill>
              </a:rPr>
              <a:t>did.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307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Garamond" pitchFamily="18" charset="0"/>
              </a:rPr>
              <a:t>The Remaining Three Have Not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5"/>
            </a:pPr>
            <a:r>
              <a:rPr lang="en-US" dirty="0" smtClean="0"/>
              <a:t>The </a:t>
            </a:r>
            <a:r>
              <a:rPr lang="en-US" dirty="0"/>
              <a:t>Lord God will give Him the throne of His father David. 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dirty="0" smtClean="0"/>
              <a:t>He </a:t>
            </a:r>
            <a:r>
              <a:rPr lang="en-US" dirty="0"/>
              <a:t>will reign over the house of Jacob forever.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dirty="0" smtClean="0"/>
              <a:t>Of </a:t>
            </a:r>
            <a:r>
              <a:rPr lang="en-US" dirty="0"/>
              <a:t>His kingdom there will be no end</a:t>
            </a:r>
            <a:r>
              <a:rPr lang="en-US" dirty="0" smtClean="0"/>
              <a:t>.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Precisely because of Christ’s death, resurrection and ascension – and the resulting end of His earthly ministry – these three assertions still have not come to pass.  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84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Garamond" pitchFamily="18" charset="0"/>
              </a:rPr>
              <a:t>The Remaining Three Have Not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5"/>
            </a:pPr>
            <a:r>
              <a:rPr lang="en-US" dirty="0" smtClean="0"/>
              <a:t>The </a:t>
            </a:r>
            <a:r>
              <a:rPr lang="en-US" dirty="0"/>
              <a:t>Lord God will give Him the throne of His father David. 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dirty="0" smtClean="0"/>
              <a:t>He </a:t>
            </a:r>
            <a:r>
              <a:rPr lang="en-US" dirty="0"/>
              <a:t>will reign over the house of Jacob forever.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dirty="0" smtClean="0"/>
              <a:t>Of </a:t>
            </a:r>
            <a:r>
              <a:rPr lang="en-US" dirty="0"/>
              <a:t>His kingdom there will be no end</a:t>
            </a:r>
            <a:r>
              <a:rPr lang="en-US" dirty="0" smtClean="0"/>
              <a:t>.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This is despite the fact that each of these items is the subject of extensive prophecy in both the Old and New Testaments.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92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Garamond" pitchFamily="18" charset="0"/>
              </a:rPr>
              <a:t>The Remaining Three Have Not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5"/>
            </a:pPr>
            <a:r>
              <a:rPr lang="en-US" dirty="0" smtClean="0"/>
              <a:t>The </a:t>
            </a:r>
            <a:r>
              <a:rPr lang="en-US" dirty="0"/>
              <a:t>Lord God will give Him the throne of His father David. 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dirty="0" smtClean="0"/>
              <a:t>He </a:t>
            </a:r>
            <a:r>
              <a:rPr lang="en-US" dirty="0"/>
              <a:t>will reign over the house of Jacob forever.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dirty="0" smtClean="0"/>
              <a:t>Of </a:t>
            </a:r>
            <a:r>
              <a:rPr lang="en-US" dirty="0"/>
              <a:t>His kingdom there will be no end</a:t>
            </a:r>
            <a:r>
              <a:rPr lang="en-US" dirty="0" smtClean="0"/>
              <a:t>.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We conclude then, that they </a:t>
            </a:r>
            <a:r>
              <a:rPr lang="en-US" b="1" dirty="0">
                <a:solidFill>
                  <a:srgbClr val="00B050"/>
                </a:solidFill>
              </a:rPr>
              <a:t>await a future fulfillment</a:t>
            </a:r>
            <a:r>
              <a:rPr lang="en-US" b="1" dirty="0" smtClean="0">
                <a:solidFill>
                  <a:srgbClr val="00B050"/>
                </a:solidFill>
              </a:rPr>
              <a:t>.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The Gospel is not only about the past (as in Christmas and Easter) but about the future.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62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Garamond" pitchFamily="18" charset="0"/>
              </a:rPr>
              <a:t>The Remaining Three Have Not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5"/>
            </a:pPr>
            <a:r>
              <a:rPr lang="en-US" dirty="0" smtClean="0"/>
              <a:t>The </a:t>
            </a:r>
            <a:r>
              <a:rPr lang="en-US" dirty="0"/>
              <a:t>Lord God will give Him the throne of His father David. 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dirty="0" smtClean="0"/>
              <a:t>He </a:t>
            </a:r>
            <a:r>
              <a:rPr lang="en-US" dirty="0"/>
              <a:t>will reign over the house of Jacob forever.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dirty="0" smtClean="0"/>
              <a:t>Of </a:t>
            </a:r>
            <a:r>
              <a:rPr lang="en-US" dirty="0"/>
              <a:t>His kingdom there will be no end</a:t>
            </a:r>
            <a:r>
              <a:rPr lang="en-US" dirty="0" smtClean="0"/>
              <a:t>.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That future is about Jesus who reigns forever.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It is about Israel, the entire world and every last person who has ever lived.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It is also about you and me – personally.</a:t>
            </a:r>
          </a:p>
        </p:txBody>
      </p:sp>
    </p:spTree>
    <p:extLst>
      <p:ext uri="{BB962C8B-B14F-4D97-AF65-F5344CB8AC3E}">
        <p14:creationId xmlns:p14="http://schemas.microsoft.com/office/powerpoint/2010/main" val="4024589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Garamond" pitchFamily="18" charset="0"/>
              </a:rPr>
              <a:t>The Remaining Three Have Not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5"/>
            </a:pPr>
            <a:r>
              <a:rPr lang="en-US" dirty="0" smtClean="0"/>
              <a:t>The </a:t>
            </a:r>
            <a:r>
              <a:rPr lang="en-US" dirty="0"/>
              <a:t>Lord God will give Him the throne of His father David. 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dirty="0" smtClean="0"/>
              <a:t>He </a:t>
            </a:r>
            <a:r>
              <a:rPr lang="en-US" dirty="0"/>
              <a:t>will reign over the house of Jacob forever.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dirty="0" smtClean="0"/>
              <a:t>Of </a:t>
            </a:r>
            <a:r>
              <a:rPr lang="en-US" dirty="0"/>
              <a:t>His kingdom there will be no end</a:t>
            </a:r>
            <a:r>
              <a:rPr lang="en-US" dirty="0" smtClean="0"/>
              <a:t>.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The eternal, all-knowing, all-powerful God of uncompromised holiness, who is always and everywhere present, is also the God of saving grace.</a:t>
            </a:r>
          </a:p>
        </p:txBody>
      </p:sp>
    </p:spTree>
    <p:extLst>
      <p:ext uri="{BB962C8B-B14F-4D97-AF65-F5344CB8AC3E}">
        <p14:creationId xmlns:p14="http://schemas.microsoft.com/office/powerpoint/2010/main" val="336369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Garamond" pitchFamily="18" charset="0"/>
              </a:rPr>
              <a:t>The Remaining Three Have Not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5"/>
            </a:pPr>
            <a:r>
              <a:rPr lang="en-US" dirty="0" smtClean="0"/>
              <a:t>The </a:t>
            </a:r>
            <a:r>
              <a:rPr lang="en-US" dirty="0"/>
              <a:t>Lord God will give Him the throne of His father David. 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dirty="0" smtClean="0"/>
              <a:t>He </a:t>
            </a:r>
            <a:r>
              <a:rPr lang="en-US" dirty="0"/>
              <a:t>will reign over the house of Jacob forever.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dirty="0" smtClean="0"/>
              <a:t>Of </a:t>
            </a:r>
            <a:r>
              <a:rPr lang="en-US" dirty="0"/>
              <a:t>His kingdom there will be no end</a:t>
            </a:r>
            <a:r>
              <a:rPr lang="en-US" dirty="0" smtClean="0"/>
              <a:t>.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This is the underlying message of Christmas.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God the Son took on the nature and form of a man – a real human being just like us.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He did this to rescue us from sin and death.</a:t>
            </a:r>
          </a:p>
        </p:txBody>
      </p:sp>
    </p:spTree>
    <p:extLst>
      <p:ext uri="{BB962C8B-B14F-4D97-AF65-F5344CB8AC3E}">
        <p14:creationId xmlns:p14="http://schemas.microsoft.com/office/powerpoint/2010/main" val="1546528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Garamond" pitchFamily="18" charset="0"/>
              </a:rPr>
              <a:t>The Remaining Three Have Not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5"/>
            </a:pPr>
            <a:r>
              <a:rPr lang="en-US" dirty="0" smtClean="0"/>
              <a:t>The </a:t>
            </a:r>
            <a:r>
              <a:rPr lang="en-US" dirty="0"/>
              <a:t>Lord God will give Him the throne of His father David. 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dirty="0" smtClean="0"/>
              <a:t>He </a:t>
            </a:r>
            <a:r>
              <a:rPr lang="en-US" dirty="0"/>
              <a:t>will reign over the house of Jacob forever.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dirty="0" smtClean="0"/>
              <a:t>Of </a:t>
            </a:r>
            <a:r>
              <a:rPr lang="en-US" dirty="0"/>
              <a:t>His kingdom there will be no end</a:t>
            </a:r>
            <a:r>
              <a:rPr lang="en-US" dirty="0" smtClean="0"/>
              <a:t>.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What we do with Jesus is, therefore, not trivial, but is in fact the most important decision we will ever have to make.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How should we respond?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373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  <a:latin typeface="Garamond" pitchFamily="18" charset="0"/>
              </a:rPr>
              <a:t>1.  Unseal the Book</a:t>
            </a:r>
            <a:endParaRPr lang="en-US" b="1" dirty="0">
              <a:solidFill>
                <a:srgbClr val="00B050"/>
              </a:solidFill>
              <a:latin typeface="Garamon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See </a:t>
            </a:r>
            <a:r>
              <a:rPr lang="en-US" b="1" dirty="0" smtClean="0">
                <a:solidFill>
                  <a:srgbClr val="FFFF00"/>
                </a:solidFill>
              </a:rPr>
              <a:t>Revelation 22:10</a:t>
            </a:r>
          </a:p>
          <a:p>
            <a:r>
              <a:rPr lang="en-US" dirty="0" smtClean="0"/>
              <a:t>The truth about Jesus is information that the world is literally dying to hear.</a:t>
            </a:r>
          </a:p>
          <a:p>
            <a:r>
              <a:rPr lang="en-US" dirty="0" smtClean="0"/>
              <a:t>As the ones who hold that information, it is only fitting that we make it known.</a:t>
            </a:r>
          </a:p>
          <a:p>
            <a:r>
              <a:rPr lang="en-US" dirty="0" smtClean="0"/>
              <a:t>Sometimes this means differentiating </a:t>
            </a:r>
            <a:r>
              <a:rPr lang="en-US" dirty="0"/>
              <a:t>the Jesus that people </a:t>
            </a:r>
            <a:r>
              <a:rPr lang="en-US" dirty="0" smtClean="0"/>
              <a:t>think they </a:t>
            </a:r>
            <a:r>
              <a:rPr lang="en-US" dirty="0"/>
              <a:t>already </a:t>
            </a:r>
            <a:r>
              <a:rPr lang="en-US" dirty="0" smtClean="0"/>
              <a:t>know from the Jesus who actually 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135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Garamond" pitchFamily="18" charset="0"/>
              </a:rPr>
              <a:t>2.  Completely Trust in Jesus</a:t>
            </a:r>
            <a:endParaRPr lang="en-US" b="1" dirty="0">
              <a:solidFill>
                <a:srgbClr val="FF0000"/>
              </a:solidFill>
              <a:latin typeface="Garamon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Admit your sin to God, and your complete lack of power to save yourself through your looks, your brains – or any raw ability of your own to live a life holy enough to impress a holy God.  </a:t>
            </a:r>
          </a:p>
          <a:p>
            <a:r>
              <a:rPr lang="en-US" dirty="0" smtClean="0"/>
              <a:t>See Christ as God with a human face – the  Savior who died for you.</a:t>
            </a:r>
          </a:p>
          <a:p>
            <a:r>
              <a:rPr lang="en-US" dirty="0" smtClean="0"/>
              <a:t>Turn from all your sins, including the self-reliance that may be causing you to keep God at what you consider to be a safe distance.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997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  <a:latin typeface="Garamond" pitchFamily="18" charset="0"/>
              </a:rPr>
              <a:t>3.  Live Like You Know the Lord</a:t>
            </a:r>
            <a:endParaRPr lang="en-US" b="1" dirty="0">
              <a:solidFill>
                <a:srgbClr val="00B050"/>
              </a:solidFill>
              <a:latin typeface="Garamon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See </a:t>
            </a:r>
            <a:r>
              <a:rPr lang="en-US" b="1" dirty="0" smtClean="0">
                <a:solidFill>
                  <a:srgbClr val="FFFF00"/>
                </a:solidFill>
              </a:rPr>
              <a:t>2 Peter 3:10-14</a:t>
            </a:r>
          </a:p>
          <a:p>
            <a:r>
              <a:rPr lang="en-US" dirty="0"/>
              <a:t>If the world sees Christianity as something trivial (and it does), it may in part be due to our failure to </a:t>
            </a:r>
            <a:r>
              <a:rPr lang="en-US" dirty="0" smtClean="0"/>
              <a:t>live as if we believe it.</a:t>
            </a:r>
            <a:endParaRPr lang="en-US" dirty="0"/>
          </a:p>
          <a:p>
            <a:r>
              <a:rPr lang="en-US" dirty="0" smtClean="0"/>
              <a:t>As Christians, we know Jesus Christ the Savior of the world, the King of Kings, the literal source of all life and goodness.</a:t>
            </a:r>
          </a:p>
          <a:p>
            <a:r>
              <a:rPr lang="en-US" dirty="0" smtClean="0"/>
              <a:t>We should not treat our very connection to ultimate reality with careless indifference.</a:t>
            </a:r>
          </a:p>
        </p:txBody>
      </p:sp>
    </p:spTree>
    <p:extLst>
      <p:ext uri="{BB962C8B-B14F-4D97-AF65-F5344CB8AC3E}">
        <p14:creationId xmlns:p14="http://schemas.microsoft.com/office/powerpoint/2010/main" val="3449571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Garamond" pitchFamily="18" charset="0"/>
              </a:rPr>
              <a:t>4.  Eagerly Wait for His Coming</a:t>
            </a:r>
            <a:endParaRPr lang="en-US" b="1" dirty="0">
              <a:solidFill>
                <a:srgbClr val="FF0000"/>
              </a:solidFill>
              <a:latin typeface="Garamon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See </a:t>
            </a:r>
            <a:r>
              <a:rPr lang="en-US" b="1" dirty="0" smtClean="0">
                <a:solidFill>
                  <a:srgbClr val="FFFF00"/>
                </a:solidFill>
              </a:rPr>
              <a:t>Mark 13:32-37</a:t>
            </a:r>
          </a:p>
          <a:p>
            <a:r>
              <a:rPr lang="en-US" dirty="0" smtClean="0"/>
              <a:t>See </a:t>
            </a:r>
            <a:r>
              <a:rPr lang="en-US" b="1" dirty="0" smtClean="0">
                <a:solidFill>
                  <a:srgbClr val="FFFF00"/>
                </a:solidFill>
              </a:rPr>
              <a:t>Acts 1:9-11</a:t>
            </a:r>
          </a:p>
          <a:p>
            <a:r>
              <a:rPr lang="en-US" dirty="0" smtClean="0"/>
              <a:t>Jesus is coming back – and that is not trivial.</a:t>
            </a:r>
          </a:p>
        </p:txBody>
      </p:sp>
    </p:spTree>
    <p:extLst>
      <p:ext uri="{BB962C8B-B14F-4D97-AF65-F5344CB8AC3E}">
        <p14:creationId xmlns:p14="http://schemas.microsoft.com/office/powerpoint/2010/main" val="2797741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  <a:latin typeface="Garamond" pitchFamily="18" charset="0"/>
              </a:rPr>
              <a:t>Conclusions:</a:t>
            </a:r>
            <a:endParaRPr lang="en-US" b="1" dirty="0">
              <a:solidFill>
                <a:srgbClr val="00B050"/>
              </a:solidFill>
              <a:latin typeface="Garamon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time is coming when Gabriel’s words will cease to be predictions or prophecies. </a:t>
            </a:r>
          </a:p>
          <a:p>
            <a:r>
              <a:rPr lang="en-US" dirty="0" smtClean="0"/>
              <a:t>At that time they will become the present realities that we are either immersed in or excluded from – eternally.</a:t>
            </a:r>
          </a:p>
          <a:p>
            <a:r>
              <a:rPr lang="en-US" dirty="0" smtClean="0"/>
              <a:t>The time to choose is now.</a:t>
            </a:r>
          </a:p>
          <a:p>
            <a:r>
              <a:rPr lang="en-US" dirty="0" smtClean="0"/>
              <a:t>We can best express that choice in a prayer.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30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Garamond" pitchFamily="18" charset="0"/>
              </a:rPr>
              <a:t>A Sample Prayer</a:t>
            </a:r>
            <a:endParaRPr lang="en-US" sz="3600" b="1" dirty="0">
              <a:solidFill>
                <a:srgbClr val="FF0000"/>
              </a:solidFill>
              <a:latin typeface="Garamon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Autofit/>
          </a:bodyPr>
          <a:lstStyle/>
          <a:p>
            <a:pPr hangingPunct="0">
              <a:spcBef>
                <a:spcPts val="300"/>
              </a:spcBef>
            </a:pPr>
            <a:r>
              <a:rPr lang="en-US" sz="2700" dirty="0"/>
              <a:t>Dear Lord Jesus, </a:t>
            </a:r>
            <a:endParaRPr lang="en-US" sz="2700" dirty="0" smtClean="0"/>
          </a:p>
          <a:p>
            <a:pPr hangingPunct="0">
              <a:spcBef>
                <a:spcPts val="300"/>
              </a:spcBef>
            </a:pPr>
            <a:r>
              <a:rPr lang="en-US" sz="2700" dirty="0" smtClean="0"/>
              <a:t>I </a:t>
            </a:r>
            <a:r>
              <a:rPr lang="en-US" sz="2700" dirty="0"/>
              <a:t>know that I am a sinner </a:t>
            </a:r>
            <a:r>
              <a:rPr lang="en-US" sz="2700" dirty="0" smtClean="0"/>
              <a:t>and I </a:t>
            </a:r>
            <a:r>
              <a:rPr lang="en-US" sz="2700" dirty="0"/>
              <a:t>need Your forgiveness.  </a:t>
            </a:r>
            <a:endParaRPr lang="en-US" sz="2700" dirty="0" smtClean="0"/>
          </a:p>
          <a:p>
            <a:pPr hangingPunct="0">
              <a:spcBef>
                <a:spcPts val="300"/>
              </a:spcBef>
            </a:pPr>
            <a:r>
              <a:rPr lang="en-US" sz="2700" dirty="0" smtClean="0"/>
              <a:t>I </a:t>
            </a:r>
            <a:r>
              <a:rPr lang="en-US" sz="2700" dirty="0"/>
              <a:t>believe that You died for my sins when You died on the cross.  </a:t>
            </a:r>
            <a:endParaRPr lang="en-US" sz="2700" dirty="0" smtClean="0"/>
          </a:p>
          <a:p>
            <a:pPr hangingPunct="0">
              <a:spcBef>
                <a:spcPts val="300"/>
              </a:spcBef>
            </a:pPr>
            <a:r>
              <a:rPr lang="en-US" sz="2700" dirty="0" smtClean="0"/>
              <a:t>I </a:t>
            </a:r>
            <a:r>
              <a:rPr lang="en-US" sz="2700" dirty="0"/>
              <a:t>believe You rose from the dead.  </a:t>
            </a:r>
            <a:endParaRPr lang="en-US" sz="2700" dirty="0" smtClean="0"/>
          </a:p>
          <a:p>
            <a:pPr hangingPunct="0">
              <a:spcBef>
                <a:spcPts val="300"/>
              </a:spcBef>
            </a:pPr>
            <a:r>
              <a:rPr lang="en-US" sz="2700" dirty="0" smtClean="0"/>
              <a:t>I </a:t>
            </a:r>
            <a:r>
              <a:rPr lang="en-US" sz="2700" dirty="0"/>
              <a:t>want to turn away from my sins and follow You.  </a:t>
            </a:r>
            <a:endParaRPr lang="en-US" sz="2700" dirty="0" smtClean="0"/>
          </a:p>
          <a:p>
            <a:pPr hangingPunct="0">
              <a:spcBef>
                <a:spcPts val="300"/>
              </a:spcBef>
            </a:pPr>
            <a:r>
              <a:rPr lang="en-US" sz="2700" dirty="0" smtClean="0"/>
              <a:t>I </a:t>
            </a:r>
            <a:r>
              <a:rPr lang="en-US" sz="2700" dirty="0"/>
              <a:t>invite You to come into my life.  </a:t>
            </a:r>
            <a:endParaRPr lang="en-US" sz="2700" dirty="0" smtClean="0"/>
          </a:p>
          <a:p>
            <a:pPr hangingPunct="0">
              <a:spcBef>
                <a:spcPts val="300"/>
              </a:spcBef>
            </a:pPr>
            <a:r>
              <a:rPr lang="en-US" sz="2700" dirty="0" smtClean="0"/>
              <a:t>I </a:t>
            </a:r>
            <a:r>
              <a:rPr lang="en-US" sz="2700" dirty="0"/>
              <a:t>trust You as My Savior and respect You as my </a:t>
            </a:r>
            <a:r>
              <a:rPr lang="en-US" sz="2700" dirty="0" smtClean="0"/>
              <a:t>Lord.</a:t>
            </a:r>
          </a:p>
          <a:p>
            <a:pPr hangingPunct="0">
              <a:spcBef>
                <a:spcPts val="300"/>
              </a:spcBef>
            </a:pPr>
            <a:r>
              <a:rPr lang="en-US" sz="2700" dirty="0"/>
              <a:t>Please fill me with Y</a:t>
            </a:r>
            <a:r>
              <a:rPr lang="en-US" sz="2700" dirty="0" smtClean="0"/>
              <a:t>our Holy Spirit and help me to be your disciple.</a:t>
            </a:r>
          </a:p>
          <a:p>
            <a:pPr hangingPunct="0">
              <a:spcBef>
                <a:spcPts val="300"/>
              </a:spcBef>
            </a:pPr>
            <a:r>
              <a:rPr lang="en-US" sz="2700" dirty="0" smtClean="0"/>
              <a:t>Thank </a:t>
            </a:r>
            <a:r>
              <a:rPr lang="en-US" sz="2700" dirty="0"/>
              <a:t>You Lord, for hearing my prayer.  </a:t>
            </a:r>
            <a:r>
              <a:rPr lang="en-US" sz="2700" dirty="0" smtClean="0"/>
              <a:t>Amen</a:t>
            </a:r>
            <a:r>
              <a:rPr lang="en-US" sz="27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34366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Garamond" pitchFamily="18" charset="0"/>
              </a:rPr>
              <a:t>Merry Christmas!</a:t>
            </a:r>
            <a:endParaRPr lang="en-US" b="1" dirty="0">
              <a:solidFill>
                <a:srgbClr val="FF0000"/>
              </a:solidFill>
              <a:latin typeface="Garamond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See you next year!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2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1085</TotalTime>
  <Words>1228</Words>
  <Application>Microsoft Office PowerPoint</Application>
  <PresentationFormat>On-screen Show (4:3)</PresentationFormat>
  <Paragraphs>138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Gabriel’s Seven Assertions  about Jesus</vt:lpstr>
      <vt:lpstr>Gabriel’s Seven Assertions</vt:lpstr>
      <vt:lpstr>Gabriel’s Seven Assertions</vt:lpstr>
      <vt:lpstr>The Seven Assertions</vt:lpstr>
      <vt:lpstr>The First Four Have Come to Pass</vt:lpstr>
      <vt:lpstr>The Remaining Three Have Not</vt:lpstr>
      <vt:lpstr>The Remaining Three Have Not</vt:lpstr>
      <vt:lpstr>The Remaining Three Have Not</vt:lpstr>
      <vt:lpstr>The Remaining Three Have Not</vt:lpstr>
      <vt:lpstr>The Remaining Three Have Not</vt:lpstr>
      <vt:lpstr>The Remaining Three Have Not</vt:lpstr>
      <vt:lpstr>The Remaining Three Have Not</vt:lpstr>
      <vt:lpstr>The Remaining Three Have Not</vt:lpstr>
      <vt:lpstr>1.  Unseal the Book</vt:lpstr>
      <vt:lpstr>2.  Completely Trust in Jesus</vt:lpstr>
      <vt:lpstr>3.  Live Like You Know the Lord</vt:lpstr>
      <vt:lpstr>4.  Eagerly Wait for His Coming</vt:lpstr>
      <vt:lpstr>Conclusions:</vt:lpstr>
      <vt:lpstr>A Sample Prayer</vt:lpstr>
      <vt:lpstr>Merry Christmas!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Seven </dc:title>
  <dc:creator>Dave</dc:creator>
  <cp:lastModifiedBy>David Kosobucki</cp:lastModifiedBy>
  <cp:revision>25</cp:revision>
  <dcterms:created xsi:type="dcterms:W3CDTF">2006-08-16T00:00:00Z</dcterms:created>
  <dcterms:modified xsi:type="dcterms:W3CDTF">2011-12-25T21:44:54Z</dcterms:modified>
</cp:coreProperties>
</file>